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62" r:id="rId4"/>
    <p:sldId id="272" r:id="rId5"/>
    <p:sldId id="263" r:id="rId6"/>
    <p:sldId id="273" r:id="rId7"/>
    <p:sldId id="265" r:id="rId8"/>
    <p:sldId id="274" r:id="rId9"/>
    <p:sldId id="278" r:id="rId10"/>
    <p:sldId id="275" r:id="rId11"/>
    <p:sldId id="276" r:id="rId12"/>
    <p:sldId id="277" r:id="rId13"/>
    <p:sldId id="270" r:id="rId14"/>
    <p:sldId id="271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3c61bdd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3c61bdd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3c61bdd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3c61bdd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3c61bdd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3c61bdd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d863a5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d863a5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94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3c61bdd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3c61bdd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e6e2fb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e6e2fb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1108a3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1108a3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ru-ru/dotnet/csharp/language-reference/keywords/override" TargetMode="External"/><Relationship Id="rId4" Type="http://schemas.openxmlformats.org/officeDocument/2006/relationships/hyperlink" Target="https://docs.microsoft.com/ru-ru/dotnet/csharp/language-reference/keywords/virtu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4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600" dirty="0"/>
              <a:t>ООП в C#</a:t>
            </a:r>
            <a:endParaRPr sz="3600" dirty="0"/>
          </a:p>
          <a:p>
            <a:pPr lvl="0"/>
            <a:r>
              <a:rPr lang="ru" sz="2400" dirty="0"/>
              <a:t>(наследование, </a:t>
            </a:r>
            <a:r>
              <a:rPr lang="ru" sz="2400" dirty="0" smtClean="0"/>
              <a:t>полиморфизм</a:t>
            </a:r>
            <a:r>
              <a:rPr lang="en-US" sz="2400" dirty="0" smtClean="0"/>
              <a:t>, </a:t>
            </a:r>
            <a:r>
              <a:rPr lang="ru" sz="2400" dirty="0" smtClean="0"/>
              <a:t>интерфейсы</a:t>
            </a:r>
            <a:r>
              <a:rPr lang="ru" sz="2400" dirty="0" smtClean="0"/>
              <a:t>)</a:t>
            </a:r>
            <a:endParaRPr sz="24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>
                <a:latin typeface="Arial"/>
                <a:ea typeface="Arial"/>
                <a:cs typeface="Arial"/>
                <a:sym typeface="Arial"/>
              </a:rPr>
              <a:t>Вислобоков Денис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1810589"/>
          </a:xfrm>
        </p:spPr>
        <p:txBody>
          <a:bodyPr/>
          <a:lstStyle/>
          <a:p>
            <a:r>
              <a:rPr lang="ru-RU" sz="1400" dirty="0"/>
              <a:t>В большинстве статей смысл интерфейса разъясняется как «договор» о том, что должен содержать класс, какие свойства и методы</a:t>
            </a:r>
            <a:r>
              <a:rPr lang="ru-RU" sz="1400" dirty="0" smtClean="0"/>
              <a:t>.</a:t>
            </a:r>
          </a:p>
          <a:p>
            <a:r>
              <a:rPr lang="ru-RU" sz="1400" dirty="0"/>
              <a:t>К счастью возможности интерфейса намного интереснее. Интерфейс может задать общий признак для разнородных объектов, а это открывает огромные возможности по части </a:t>
            </a:r>
            <a:r>
              <a:rPr lang="ru-RU" sz="1400" dirty="0" smtClean="0"/>
              <a:t>гибкости </a:t>
            </a:r>
            <a:r>
              <a:rPr lang="ru-RU" sz="1400" dirty="0"/>
              <a:t>кода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Интерфейс не может иметь полей и реализованных методов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30800" y="320084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Animal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Age;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 компиляции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value);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Size 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lass</a:t>
            </a:r>
            <a:r>
              <a:rPr lang="en-US" dirty="0" smtClean="0"/>
              <a:t> First{}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lass</a:t>
            </a:r>
            <a:r>
              <a:rPr lang="en-US" dirty="0" smtClean="0"/>
              <a:t> Second{}</a:t>
            </a:r>
          </a:p>
          <a:p>
            <a:pPr marL="11430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------------------------------------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dirty="0"/>
              <a:t> First</a:t>
            </a:r>
            <a:r>
              <a:rPr lang="en-US" dirty="0" smtClean="0"/>
              <a:t>{}:Animal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dirty="0"/>
              <a:t> Second</a:t>
            </a:r>
            <a:r>
              <a:rPr lang="en-US" dirty="0" smtClean="0"/>
              <a:t>{}:Animal</a:t>
            </a:r>
            <a:endParaRPr lang="ru-RU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В чем разница?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0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2045820"/>
            <a:ext cx="2950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Menlo"/>
              </a:rPr>
              <a:t>var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Menlo"/>
              </a:rPr>
              <a:t>array =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Menlo"/>
              </a:rPr>
              <a:t>new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Menlo"/>
              </a:rPr>
              <a:t>IAnimal</a:t>
            </a:r>
            <a:r>
              <a:rPr lang="en-US" sz="1800" dirty="0" smtClean="0">
                <a:solidFill>
                  <a:schemeClr val="tx1"/>
                </a:solidFill>
                <a:latin typeface="Menlo"/>
              </a:rPr>
              <a:t>[2</a:t>
            </a:r>
            <a:r>
              <a:rPr lang="en-US" sz="1800" dirty="0">
                <a:solidFill>
                  <a:schemeClr val="tx1"/>
                </a:solidFill>
                <a:latin typeface="Menlo"/>
              </a:rPr>
              <a:t>]; array[0] =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Menlo"/>
              </a:rPr>
              <a:t>new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"/>
              </a:rPr>
              <a:t>Cat(); </a:t>
            </a:r>
            <a:r>
              <a:rPr lang="en-US" sz="1800" dirty="0">
                <a:solidFill>
                  <a:schemeClr val="tx1"/>
                </a:solidFill>
                <a:latin typeface="Menlo"/>
              </a:rPr>
              <a:t>array[1] =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Menlo"/>
              </a:rPr>
              <a:t>new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"/>
              </a:rPr>
              <a:t>Dog();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84100" y="204582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Menlo"/>
              </a:rPr>
              <a:t>var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/>
              </a:rPr>
              <a:t>summ</a:t>
            </a:r>
            <a:r>
              <a:rPr lang="en-US" dirty="0">
                <a:solidFill>
                  <a:schemeClr val="tx1"/>
                </a:solidFill>
                <a:latin typeface="Menlo"/>
              </a:rPr>
              <a:t> = 0; </a:t>
            </a:r>
            <a:endParaRPr lang="en-US" dirty="0" smtClean="0">
              <a:solidFill>
                <a:schemeClr val="tx1"/>
              </a:solidFill>
              <a:latin typeface="Menlo"/>
            </a:endParaRPr>
          </a:p>
          <a:p>
            <a:r>
              <a:rPr lang="en-US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Menlo"/>
              </a:rPr>
              <a:t>foreach</a:t>
            </a:r>
            <a:r>
              <a:rPr lang="en-US" dirty="0" smtClean="0">
                <a:solidFill>
                  <a:srgbClr val="383A42"/>
                </a:solidFill>
                <a:latin typeface="Menlo"/>
              </a:rPr>
              <a:t> </a:t>
            </a:r>
            <a:r>
              <a:rPr lang="en-US" dirty="0">
                <a:solidFill>
                  <a:schemeClr val="tx1"/>
                </a:solidFill>
                <a:latin typeface="Menlo"/>
              </a:rPr>
              <a:t>(</a:t>
            </a:r>
            <a:r>
              <a:rPr lang="en-US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Menlo"/>
              </a:rPr>
              <a:t>var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enlo"/>
              </a:rPr>
              <a:t>animal </a:t>
            </a:r>
            <a:r>
              <a:rPr lang="en-US" dirty="0">
                <a:solidFill>
                  <a:schemeClr val="tx1"/>
                </a:solidFill>
                <a:latin typeface="Menlo"/>
              </a:rPr>
              <a:t>in array) </a:t>
            </a:r>
            <a:r>
              <a:rPr lang="en-US" dirty="0" smtClean="0">
                <a:solidFill>
                  <a:schemeClr val="tx1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Menlo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Menl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/>
              </a:rPr>
              <a:t>summ</a:t>
            </a:r>
            <a:r>
              <a:rPr lang="en-US" dirty="0">
                <a:solidFill>
                  <a:schemeClr val="tx1"/>
                </a:solidFill>
                <a:latin typeface="Menlo"/>
              </a:rPr>
              <a:t> += </a:t>
            </a:r>
            <a:r>
              <a:rPr lang="en-US" dirty="0" err="1">
                <a:solidFill>
                  <a:schemeClr val="tx1"/>
                </a:solidFill>
                <a:latin typeface="Menlo"/>
              </a:rPr>
              <a:t>animal</a:t>
            </a:r>
            <a:r>
              <a:rPr lang="en-US" dirty="0" err="1" smtClean="0">
                <a:solidFill>
                  <a:schemeClr val="tx1"/>
                </a:solidFill>
                <a:latin typeface="Menlo"/>
              </a:rPr>
              <a:t>.Size</a:t>
            </a:r>
            <a:r>
              <a:rPr lang="en-US" dirty="0">
                <a:solidFill>
                  <a:schemeClr val="tx1"/>
                </a:solidFill>
                <a:latin typeface="Menlo"/>
              </a:rPr>
              <a:t>; </a:t>
            </a:r>
            <a:endParaRPr lang="en-US" dirty="0" smtClean="0">
              <a:solidFill>
                <a:schemeClr val="tx1"/>
              </a:solidFill>
              <a:latin typeface="Menl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Menlo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1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</a:t>
            </a:r>
            <a:r>
              <a:rPr lang="ru-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</a:t>
            </a:r>
            <a:r>
              <a:rPr lang="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одной записи будильника </a:t>
            </a:r>
            <a:r>
              <a:rPr lang="en-US" sz="1200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 sz="1200" dirty="0" smtClean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ReminderItem</a:t>
            </a:r>
            <a:r>
              <a:rPr lang="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(как будильник в телефоне), который будет иметь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Свойства: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AlarmDate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DateTimeOffset (дата/время будильника)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AlarmMessage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 (сообщение, соответствующее будильнику)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TimeToAlarm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типа TimeSpan (время до срабатывания будильника), должно быть read-only, рассчитываться как текущее время минус AlarmDate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IsOutdated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bool (просрочено ли событие), должно быть read-only, рассчитываться как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true, </a:t>
            </a: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если TimeToAlarm больше либо равно  0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false, </a:t>
            </a: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если TimeToAlarm меньше 0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200" dirty="0">
                <a:latin typeface="Arial"/>
                <a:ea typeface="Arial"/>
                <a:cs typeface="Arial"/>
                <a:sym typeface="Arial"/>
              </a:rPr>
              <a:t>Методы:</a:t>
            </a:r>
            <a:endParaRPr sz="12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будет инициализировать значения AlarmDate и AlarmMessage.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sz="12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WriteProperties()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будет выводить на экран все свойства экземпляра класса в формате “Имя поля : значение”.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создать два экземпляра класса </a:t>
            </a:r>
            <a:r>
              <a:rPr lang="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ReminderItem</a:t>
            </a:r>
            <a:r>
              <a:rPr lang="ru-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наследуется от </a:t>
            </a:r>
            <a:r>
              <a:rPr lang="en-US" sz="12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IReminderItem</a:t>
            </a:r>
            <a:r>
              <a:rPr lang="ru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вывести их параметры на экран.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Домашнее задание</a:t>
            </a:r>
            <a:endParaRPr dirty="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" dirty="0" smtClean="0">
                <a:solidFill>
                  <a:srgbClr val="FFFFFF"/>
                </a:solidFill>
              </a:rPr>
              <a:t>Наследование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/>
          <p:cNvSpPr txBox="1">
            <a:spLocks noGrp="1"/>
          </p:cNvSpPr>
          <p:nvPr/>
        </p:nvSpPr>
        <p:spPr>
          <a:xfrm>
            <a:off x="387900" y="1291500"/>
            <a:ext cx="8368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Наследование является одним из фундаментальных атрибутов объектно-ориентированного программирования.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Оно позволяет определить дочерний класс, который использует (наследует), расширяет или изменяет возможности родительского класса.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Класс, члены которого наследуются, называется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базовым классом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Класс, который наследует члены базового класса, называется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производным (дочерним) классом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C# и .NET поддерживают только </a:t>
            </a: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одиночное наследование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Это означает, что каждый класс может наследовать члены только одного класса.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</a:rPr>
              <a:t>Наследование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87900" y="1291499"/>
            <a:ext cx="2567335" cy="3525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Person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_name;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_name;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{ _name =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Display()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Console.WriteLine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(Name);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ru-RU" sz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ru-RU"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Employee : Person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97966" y="129149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 p =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Person { Name = </a:t>
            </a:r>
            <a:r>
              <a:rPr lang="en-US" dirty="0">
                <a:solidFill>
                  <a:srgbClr val="FFC000"/>
                </a:solidFill>
              </a:rPr>
              <a:t>"Tom"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    p.Display();</a:t>
            </a:r>
          </a:p>
          <a:p>
            <a:r>
              <a:rPr lang="en-US" dirty="0">
                <a:solidFill>
                  <a:schemeClr val="tx1"/>
                </a:solidFill>
              </a:rPr>
              <a:t>    p =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Employee { Name = </a:t>
            </a:r>
            <a:r>
              <a:rPr lang="en-US" dirty="0">
                <a:solidFill>
                  <a:srgbClr val="FFC000"/>
                </a:solidFill>
              </a:rPr>
              <a:t>"Sam" 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    p.Display();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Console.Read();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solidFill>
                  <a:srgbClr val="FFFFFF"/>
                </a:solidFill>
              </a:rPr>
              <a:t>Наследование</a:t>
            </a:r>
            <a:endParaRPr lang="ru-RU" dirty="0"/>
          </a:p>
        </p:txBody>
      </p:sp>
      <p:sp>
        <p:nvSpPr>
          <p:cNvPr id="4" name="Google Shape;94;p16"/>
          <p:cNvSpPr txBox="1">
            <a:spLocks noGrp="1"/>
          </p:cNvSpPr>
          <p:nvPr/>
        </p:nvSpPr>
        <p:spPr>
          <a:xfrm>
            <a:off x="387900" y="1208968"/>
            <a:ext cx="8368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простого наследования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Базовый класс</a:t>
            </a:r>
            <a:endParaRPr sz="90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Дочерний класс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e1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"Sergei"</a:t>
            </a:r>
            <a:br>
              <a:rPr lang="ru" sz="9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p1.Name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9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9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(e</a:t>
            </a:r>
            <a:r>
              <a:rPr lang="ru" sz="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1.Name</a:t>
            </a: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9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6102170" y="1746151"/>
            <a:ext cx="1445400" cy="510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Employee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97;p16"/>
          <p:cNvSpPr/>
          <p:nvPr/>
        </p:nvSpPr>
        <p:spPr>
          <a:xfrm>
            <a:off x="6102170" y="2780576"/>
            <a:ext cx="1445400" cy="510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Person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98;p16"/>
          <p:cNvSpPr/>
          <p:nvPr/>
        </p:nvSpPr>
        <p:spPr>
          <a:xfrm>
            <a:off x="6102170" y="3815001"/>
            <a:ext cx="1445400" cy="510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Object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" name="Google Shape;99;p16"/>
          <p:cNvCxnSpPr>
            <a:stCxn id="11" idx="0"/>
            <a:endCxn id="10" idx="2"/>
          </p:cNvCxnSpPr>
          <p:nvPr/>
        </p:nvCxnSpPr>
        <p:spPr>
          <a:xfrm rot="10800000">
            <a:off x="6824870" y="2256176"/>
            <a:ext cx="0" cy="52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00;p16"/>
          <p:cNvCxnSpPr>
            <a:stCxn id="12" idx="0"/>
            <a:endCxn id="11" idx="2"/>
          </p:cNvCxnSpPr>
          <p:nvPr/>
        </p:nvCxnSpPr>
        <p:spPr>
          <a:xfrm rot="10800000">
            <a:off x="6824870" y="3290601"/>
            <a:ext cx="0" cy="52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132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</a:rPr>
              <a:t>Конструктор и ключевое слово 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base</a:t>
            </a:r>
            <a:endParaRPr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Конструкторы</a:t>
            </a:r>
            <a:r>
              <a:rPr lang="ru-RU" sz="1400" dirty="0"/>
              <a:t> вызываются при создании нового объекта данного класса. Конструкторы выполняют инициализацию объекта</a:t>
            </a:r>
            <a:r>
              <a:rPr lang="ru-RU" sz="1400" dirty="0" smtClean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Person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name;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age;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{ name = "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Неизвестно"; 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 = 18; }      // 1 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1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n) { name = n; age = 18; }         // 2 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r>
              <a:rPr lang="en-US" sz="1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n, int a) { name = n; age = a; }   // 3 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GetInfo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Console.WriteLine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($"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Имя: {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name}  </a:t>
            </a:r>
            <a:r>
              <a:rPr lang="ru-RU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Возраст: {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age}");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Напишите собственный базовый класс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BaseDocument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бы описывал произвольный </a:t>
            </a: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документ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имел бы: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Свойства: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DocName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string: наименование документа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DocNumber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string: номер документа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IssueDate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DateTimeOffset: дата выдачи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PropertiesString 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string: read-only свойство, формирующее строку для вывода на экран свойств этого класса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WriteToConsole</a:t>
            </a: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напишите производный класс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Passport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унаследованный от BaseDocument, который бы имел дополнительно свойства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Country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(string) для хранения страны и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PersonName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(string) для хранения имени владельца.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Напишите новую реализацию свойств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PropertiesString 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метод </a:t>
            </a:r>
            <a:r>
              <a:rPr lang="ru" sz="14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WriteToConsole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чтобы произвести сокрытие членов базового класса.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Создайте по одному экземпляру каждого класса в основном потоке программы, инициализируйте их свойства и выведите их на экран используя метод WriteToConsole() соответствующих классов.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32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FFFFFF"/>
                </a:solidFill>
              </a:rPr>
              <a:t>Полиморфизм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400" dirty="0"/>
              <a:t>Полиморфизм — слово греческого происхождения, означающее "многообразие форм" и имеющее несколько аспектов</a:t>
            </a:r>
            <a:r>
              <a:rPr lang="ru-RU" sz="1400" dirty="0" smtClean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sz="1400" dirty="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ru-RU" sz="1400" dirty="0"/>
              <a:t>Во время выполнения объекты производного класса могут обрабатываться как объекты базового класса в таких местах, как параметры метода и коллекции или массивы. Когда это происходит, объявленный тип объекта перестает соответствовать своему типу во время выполнения.</a:t>
            </a:r>
          </a:p>
          <a:p>
            <a:r>
              <a:rPr lang="ru-RU" sz="1400" dirty="0"/>
              <a:t>Базовые классы могут определять и реализовывать </a:t>
            </a:r>
            <a:r>
              <a:rPr lang="ru-RU" sz="1400" u="sng" dirty="0">
                <a:hlinkClick r:id="rId4"/>
              </a:rPr>
              <a:t>виртуальные</a:t>
            </a:r>
            <a:r>
              <a:rPr lang="ru-RU" sz="1400" dirty="0"/>
              <a:t> </a:t>
            </a:r>
            <a:r>
              <a:rPr lang="ru-RU" sz="1400" i="1" dirty="0"/>
              <a:t>методы</a:t>
            </a:r>
            <a:r>
              <a:rPr lang="ru-RU" sz="1400" dirty="0"/>
              <a:t>, а производные классы — </a:t>
            </a:r>
            <a:r>
              <a:rPr lang="ru-RU" sz="1400" u="sng" dirty="0">
                <a:hlinkClick r:id="rId5"/>
              </a:rPr>
              <a:t>переопределять</a:t>
            </a:r>
            <a:r>
              <a:rPr lang="ru-RU" sz="1400" dirty="0"/>
              <a:t> их, т. е. предоставлять свое собственное определение и реализацию. Во время выполнения, когда клиент вызывает метод, CLR выполняет поиск типа объекта во время выполнения и вызывает перезапись виртуального метода. Таким образом, в исходном коде можно вызвать метод на базовом классе и привести версию производного класса метода, который необходимо выполнить.</a:t>
            </a:r>
          </a:p>
          <a:p>
            <a:pPr marL="0" lvl="0" indent="0">
              <a:lnSpc>
                <a:spcPct val="100000"/>
              </a:lnSpc>
              <a:buNone/>
            </a:pPr>
            <a:endParaRPr sz="1400" dirty="0">
              <a:solidFill>
                <a:srgbClr val="64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7900" y="1328738"/>
            <a:ext cx="8368200" cy="1385888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Полиморфизм позволяет без лишнего вмешательства в код внести дополнительный функционал. Полиморфизм и наследование очень сильно связаны. Обычно они идут вместе друг с другом.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4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600" y="1965543"/>
            <a:ext cx="39647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public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Say() {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Я зверь"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    </a:t>
            </a:r>
            <a:r>
              <a:rPr lang="ru-RU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00539" y="1103769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class Dog 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Animal{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new void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Say()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FFC000"/>
                </a:solidFill>
                <a:latin typeface="Consolas" panose="020B0609020204030204" pitchFamily="49" charset="0"/>
              </a:rPr>
              <a:t>Гав"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class Cat 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new void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Say()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"Meow"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529013" y="1714500"/>
            <a:ext cx="1050131" cy="428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500439" y="2855685"/>
            <a:ext cx="1164430" cy="473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89968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849</Words>
  <Application>Microsoft Office PowerPoint</Application>
  <PresentationFormat>Экран (16:9)</PresentationFormat>
  <Paragraphs>142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Consolas</vt:lpstr>
      <vt:lpstr>Menlo</vt:lpstr>
      <vt:lpstr>Wingdings</vt:lpstr>
      <vt:lpstr>Roboto Mono</vt:lpstr>
      <vt:lpstr>Roboto Slab</vt:lpstr>
      <vt:lpstr>Roboto</vt:lpstr>
      <vt:lpstr>Arial</vt:lpstr>
      <vt:lpstr>Marina</vt:lpstr>
      <vt:lpstr>ООП в C# (наследование, полиморфизм, интерфейсы)</vt:lpstr>
      <vt:lpstr>Наследование</vt:lpstr>
      <vt:lpstr>Наследование</vt:lpstr>
      <vt:lpstr>Наследование</vt:lpstr>
      <vt:lpstr>Конструктор и ключевое слово base</vt:lpstr>
      <vt:lpstr>Самостоятельная работа</vt:lpstr>
      <vt:lpstr>Полиморфизм</vt:lpstr>
      <vt:lpstr>Полиморфизм </vt:lpstr>
      <vt:lpstr>Презентация PowerPoint</vt:lpstr>
      <vt:lpstr>Интерфейсы</vt:lpstr>
      <vt:lpstr>Интерфейсы </vt:lpstr>
      <vt:lpstr>Интерфейсы</vt:lpstr>
      <vt:lpstr>Домашнее задание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в C# (полиморфизм, наследование, интерфейсы)</dc:title>
  <cp:lastModifiedBy>Владимирович Денис</cp:lastModifiedBy>
  <cp:revision>13</cp:revision>
  <dcterms:modified xsi:type="dcterms:W3CDTF">2019-11-26T14:02:54Z</dcterms:modified>
</cp:coreProperties>
</file>