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pos="325" userDrawn="1">
          <p15:clr>
            <a:srgbClr val="A4A3A4"/>
          </p15:clr>
        </p15:guide>
        <p15:guide id="2" pos="1209" userDrawn="1">
          <p15:clr>
            <a:srgbClr val="A4A3A4"/>
          </p15:clr>
        </p15:guide>
        <p15:guide id="3" pos="2955" userDrawn="1">
          <p15:clr>
            <a:srgbClr val="A4A3A4"/>
          </p15:clr>
        </p15:guide>
        <p15:guide id="4" pos="2071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4702" userDrawn="1">
          <p15:clr>
            <a:srgbClr val="A4A3A4"/>
          </p15:clr>
        </p15:guide>
        <p15:guide id="7" pos="5586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orient="horz" pos="3952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orient="horz" pos="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618e9e55_0_4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g35f618e9e55_0_4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618e9e55_0_13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7" name="Google Shape;277;g35f618e9e55_0_13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f618e9e55_0_14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g35f618e9e55_0_14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f618e9e55_0_3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g35f618e9e55_0_3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618e9e55_0_5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" name="Google Shape;305;g35f618e9e55_0_5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618e9e55_0_15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4" name="Google Shape;314;g35f618e9e55_0_15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618e9e55_0_16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g35f618e9e55_0_16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f618e9e55_0_6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g35f618e9e55_0_6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f618e9e55_0_7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g35f618e9e55_0_7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f618e9e55_0_7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g35f618e9e55_0_7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f618e9e55_0_12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8" name="Google Shape;358;g35f618e9e55_0_1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618e9e55_0_8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g35f618e9e55_0_8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618e9e55_0_2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g35f618e9e55_0_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618e9e55_0_9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g35f618e9e55_0_9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ложка">
  <p:cSld name="Обложка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A blue circle with white text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2"/>
          <p:cNvCxnSpPr/>
          <p:nvPr/>
        </p:nvCxnSpPr>
        <p:spPr>
          <a:xfrm>
            <a:off x="6090212" y="985336"/>
            <a:ext cx="0" cy="840173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18;p2"/>
          <p:cNvCxnSpPr/>
          <p:nvPr/>
        </p:nvCxnSpPr>
        <p:spPr>
          <a:xfrm>
            <a:off x="8642581" y="985336"/>
            <a:ext cx="0" cy="840173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" name="Google Shape;19;p2"/>
          <p:cNvCxnSpPr/>
          <p:nvPr/>
        </p:nvCxnSpPr>
        <p:spPr>
          <a:xfrm>
            <a:off x="11179047" y="985336"/>
            <a:ext cx="0" cy="840173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2"/>
          <p:cNvSpPr txBox="1"/>
          <p:nvPr>
            <p:ph type="title"/>
          </p:nvPr>
        </p:nvSpPr>
        <p:spPr>
          <a:xfrm>
            <a:off x="1027967" y="2404670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 panose="020B0604020202020204"/>
              <a:buNone/>
              <a:defRPr sz="4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body" idx="1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type="body" idx="2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 panose="020B0604020202020204"/>
              <a:buNone/>
              <a:defRPr sz="12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type="body" idx="3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 panose="020B0604020202020204"/>
              <a:buNone/>
              <a:defRPr sz="12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body" idx="4"/>
          </p:nvPr>
        </p:nvSpPr>
        <p:spPr>
          <a:xfrm>
            <a:off x="1027967" y="4824914"/>
            <a:ext cx="7625267" cy="65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 panose="020B0604020202020204"/>
              <a:buNone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_2">
  <p:cSld name="Таблица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1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1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11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1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11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30" name="Google Shape;130;p11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11"/>
          <p:cNvSpPr txBox="1"/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1"/>
          <p:cNvSpPr txBox="1"/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type="body" idx="3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1"/>
          <p:cNvSpPr txBox="1"/>
          <p:nvPr>
            <p:ph type="body" idx="4"/>
          </p:nvPr>
        </p:nvSpPr>
        <p:spPr>
          <a:xfrm>
            <a:off x="585787" y="1447064"/>
            <a:ext cx="7617877" cy="53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type="body" idx="5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type="body" idx="6"/>
          </p:nvPr>
        </p:nvSpPr>
        <p:spPr>
          <a:xfrm>
            <a:off x="8686807" y="2208363"/>
            <a:ext cx="2930666" cy="257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вет">
  <p:cSld name="цвет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2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2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12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2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12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43" name="Google Shape;143;p12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12"/>
          <p:cNvSpPr txBox="1"/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2"/>
          <p:cNvSpPr txBox="1"/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type="body" idx="3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2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2"/>
          <p:cNvSpPr txBox="1"/>
          <p:nvPr>
            <p:ph type="body" idx="4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12"/>
          <p:cNvSpPr/>
          <p:nvPr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6" name="Google Shape;166;p12"/>
          <p:cNvSpPr/>
          <p:nvPr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_2">
  <p:cSld name="чистый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3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1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1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1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5" name="Google Shape;175;p1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p13"/>
          <p:cNvSpPr txBox="1"/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3"/>
          <p:cNvSpPr txBox="1"/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13"/>
          <p:cNvSpPr txBox="1"/>
          <p:nvPr>
            <p:ph type="body" idx="3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_1">
  <p:cSld name="Текст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29;p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 b="0" i="0" u="none" strike="noStrike" cap="none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1" name="Google Shape;31;p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>
            <p:ph type="pic" idx="2"/>
          </p:nvPr>
        </p:nvSpPr>
        <p:spPr>
          <a:xfrm>
            <a:off x="6684653" y="1447790"/>
            <a:ext cx="4325167" cy="4325107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type="body" idx="1"/>
          </p:nvPr>
        </p:nvSpPr>
        <p:spPr>
          <a:xfrm>
            <a:off x="585897" y="2379663"/>
            <a:ext cx="5245561" cy="339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type="body" idx="3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type="body" idx="4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type="body" idx="5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чисты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0A204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10809" y="2643809"/>
            <a:ext cx="1570383" cy="157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_2">
  <p:cSld name="Текст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" name="Google Shape;44;p5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" name="Google Shape;45;p5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" name="Google Shape;46;p5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7" name="Google Shape;47;p5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5"/>
          <p:cNvSpPr txBox="1"/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type="body" idx="3"/>
          </p:nvPr>
        </p:nvSpPr>
        <p:spPr>
          <a:xfrm>
            <a:off x="585897" y="2379663"/>
            <a:ext cx="11057971" cy="374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type="body" idx="4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_3">
  <p:cSld name="Текст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6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" name="Google Shape;56;p6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57;p6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6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9" name="Google Shape;59;p6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" name="Google Shape;60;p6"/>
          <p:cNvSpPr txBox="1"/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type="body" idx="3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type="body" idx="4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 panose="020B0604020202020204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type="body" idx="5"/>
          </p:nvPr>
        </p:nvSpPr>
        <p:spPr>
          <a:xfrm>
            <a:off x="6259892" y="2379663"/>
            <a:ext cx="5383968" cy="345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 panose="020B0604020202020204"/>
              <a:buNone/>
              <a:defRPr sz="32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type="body" idx="6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афик_1">
  <p:cSld name="График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7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" name="Google Shape;70;p7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" name="Google Shape;71;p7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" name="Google Shape;72;p7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3" name="Google Shape;73;p7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" name="Google Shape;74;p7"/>
          <p:cNvSpPr txBox="1"/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body" idx="3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type="body" idx="4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type="body" idx="5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 panose="020B0604020202020204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7"/>
          <p:cNvSpPr/>
          <p:nvPr>
            <p:ph type="chart" idx="6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афик_2">
  <p:cSld name="График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8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8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" name="Google Shape;84;p8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85;p8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8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7" name="Google Shape;87;p8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8"/>
          <p:cNvSpPr txBox="1"/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body" idx="3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type="body" idx="4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 panose="020B0604020202020204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8"/>
          <p:cNvSpPr/>
          <p:nvPr>
            <p:ph type="chart" idx="5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3" name="Google Shape;93;p8"/>
          <p:cNvSpPr txBox="1"/>
          <p:nvPr>
            <p:ph type="body" idx="6"/>
          </p:nvPr>
        </p:nvSpPr>
        <p:spPr>
          <a:xfrm>
            <a:off x="585788" y="1447064"/>
            <a:ext cx="4322762" cy="70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type="body" idx="7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фры">
  <p:cSld name="Цифры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9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9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9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9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9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1" name="Google Shape;101;p9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9"/>
          <p:cNvSpPr txBox="1"/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type="body" idx="3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type="body" idx="4"/>
          </p:nvPr>
        </p:nvSpPr>
        <p:spPr>
          <a:xfrm>
            <a:off x="575076" y="4103994"/>
            <a:ext cx="2758143" cy="156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type="body" idx="5"/>
          </p:nvPr>
        </p:nvSpPr>
        <p:spPr>
          <a:xfrm>
            <a:off x="4047007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type="body" idx="6"/>
          </p:nvPr>
        </p:nvSpPr>
        <p:spPr>
          <a:xfrm>
            <a:off x="7518938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type="body" idx="7"/>
          </p:nvPr>
        </p:nvSpPr>
        <p:spPr>
          <a:xfrm>
            <a:off x="575076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9"/>
          <p:cNvSpPr txBox="1"/>
          <p:nvPr>
            <p:ph type="body" idx="8"/>
          </p:nvPr>
        </p:nvSpPr>
        <p:spPr>
          <a:xfrm>
            <a:off x="4047007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9"/>
          <p:cNvSpPr txBox="1"/>
          <p:nvPr>
            <p:ph type="body" idx="9"/>
          </p:nvPr>
        </p:nvSpPr>
        <p:spPr>
          <a:xfrm>
            <a:off x="7518938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_1">
  <p:cSld name="Таблица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0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0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0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8" name="Google Shape;118;p10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0"/>
          <p:cNvSpPr txBox="1"/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type="body" idx="3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type="body" idx="4"/>
          </p:nvPr>
        </p:nvSpPr>
        <p:spPr>
          <a:xfrm>
            <a:off x="585787" y="1447065"/>
            <a:ext cx="11058065" cy="30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type="body" idx="5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4" descr="Изображение выглядит как часы, черно-белый, Измерительный инструмент, монохромный&#10;&#10;Содержимое, созданное ИИ, может быть неверным.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311676" y="2025042"/>
            <a:ext cx="4092619" cy="3977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/>
          <p:nvPr>
            <p:ph type="title"/>
          </p:nvPr>
        </p:nvSpPr>
        <p:spPr>
          <a:xfrm>
            <a:off x="1466378" y="2780451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 panose="020B0604020202020204"/>
              <a:buNone/>
            </a:pPr>
            <a:r>
              <a:rPr lang="ru-RU"/>
              <a:t>Real-Time </a:t>
            </a:r>
            <a:br>
              <a:rPr lang="ru-RU"/>
            </a:br>
            <a:r>
              <a:rPr lang="ru-RU"/>
              <a:t>Machine Translation</a:t>
            </a:r>
            <a:endParaRPr lang="ru-RU"/>
          </a:p>
        </p:txBody>
      </p:sp>
      <p:sp>
        <p:nvSpPr>
          <p:cNvPr id="185" name="Google Shape;185;p14"/>
          <p:cNvSpPr txBox="1"/>
          <p:nvPr>
            <p:ph type="body" idx="1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Факультет информатики, </a:t>
            </a:r>
            <a:br>
              <a:rPr lang="ru-RU"/>
            </a:br>
            <a:r>
              <a:rPr lang="ru-RU"/>
              <a:t>математики и компьютерных наук</a:t>
            </a:r>
            <a:endParaRPr lang="ru-RU"/>
          </a:p>
        </p:txBody>
      </p:sp>
      <p:sp>
        <p:nvSpPr>
          <p:cNvPr id="186" name="Google Shape;186;p14"/>
          <p:cNvSpPr txBox="1"/>
          <p:nvPr>
            <p:ph type="body" idx="2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187" name="Google Shape;187;p14"/>
          <p:cNvSpPr txBox="1"/>
          <p:nvPr>
            <p:ph type="body" idx="3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None/>
            </a:pPr>
            <a:r>
              <a:rPr lang="ru-RU"/>
              <a:t>Нижний Новгород</a:t>
            </a:r>
            <a:endParaRPr lang="ru-RU"/>
          </a:p>
        </p:txBody>
      </p:sp>
      <p:sp>
        <p:nvSpPr>
          <p:cNvPr id="188" name="Google Shape;188;p14"/>
          <p:cNvSpPr txBox="1"/>
          <p:nvPr>
            <p:ph type="body" idx="4"/>
          </p:nvPr>
        </p:nvSpPr>
        <p:spPr>
          <a:xfrm>
            <a:off x="3094762" y="4657902"/>
            <a:ext cx="7625267" cy="65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 panose="020B0604020202020204"/>
              <a:buNone/>
            </a:pPr>
            <a:r>
              <a:rPr lang="ru-RU"/>
              <a:t>Выполнил студент группы 23ИАД: Кабанов Денис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title"/>
          </p:nvPr>
        </p:nvSpPr>
        <p:spPr>
          <a:xfrm>
            <a:off x="585901" y="1447800"/>
            <a:ext cx="82818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Анализ и обработка данных</a:t>
            </a:r>
            <a:endParaRPr lang="ru-RU" sz="3600"/>
          </a:p>
        </p:txBody>
      </p:sp>
      <p:sp>
        <p:nvSpPr>
          <p:cNvPr id="271" name="Google Shape;271;p23"/>
          <p:cNvSpPr txBox="1"/>
          <p:nvPr>
            <p:ph type="body" idx="1"/>
          </p:nvPr>
        </p:nvSpPr>
        <p:spPr>
          <a:xfrm>
            <a:off x="585897" y="2227263"/>
            <a:ext cx="111744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Рассмотрено 35 датасетов → выбран корпус данных “polynews-parallel”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Обработка: 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удаление ненужных данных → перемешивание сэмплов → добавление префикса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72" name="Google Shape;272;p23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273" name="Google Shape;273;p23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274" name="Google Shape;274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8850" y="3736163"/>
            <a:ext cx="112395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>
            <a:off x="585901" y="1447800"/>
            <a:ext cx="82818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Выбор архитектуры</a:t>
            </a:r>
            <a:endParaRPr lang="ru-RU" sz="3600"/>
          </a:p>
        </p:txBody>
      </p:sp>
      <p:sp>
        <p:nvSpPr>
          <p:cNvPr id="280" name="Google Shape;280;p24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281" name="Google Shape;281;p24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282" name="Google Shape;282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31250" y="2007825"/>
            <a:ext cx="3162300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 txBox="1"/>
          <p:nvPr>
            <p:ph type="body" idx="1"/>
          </p:nvPr>
        </p:nvSpPr>
        <p:spPr>
          <a:xfrm>
            <a:off x="585900" y="2227279"/>
            <a:ext cx="111744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Модели-трансформеры: T5, mT5, MBart, M2M100, Marian, LlaMA3.2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Метрики оценивания: BLEU, Latency, количество параметров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</a:t>
            </a: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езультат — </a:t>
            </a: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лучшие </a:t>
            </a: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показатели у модели T5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84" name="Google Shape;284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66900" y="3153275"/>
            <a:ext cx="5979775" cy="27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585901" y="1447800"/>
            <a:ext cx="82818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Выбор архитектуры</a:t>
            </a:r>
            <a:endParaRPr lang="ru-RU" sz="3600"/>
          </a:p>
        </p:txBody>
      </p:sp>
      <p:sp>
        <p:nvSpPr>
          <p:cNvPr id="290" name="Google Shape;290;p25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291" name="Google Shape;291;p25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sp>
        <p:nvSpPr>
          <p:cNvPr id="292" name="Google Shape;292;p25"/>
          <p:cNvSpPr txBox="1"/>
          <p:nvPr>
            <p:ph type="body" idx="1"/>
          </p:nvPr>
        </p:nvSpPr>
        <p:spPr>
          <a:xfrm>
            <a:off x="585897" y="2227263"/>
            <a:ext cx="111744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Сравнение аппроксимаций Latency моделей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93" name="Google Shape;293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92025" y="2634675"/>
            <a:ext cx="9207949" cy="39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585900" y="1447800"/>
            <a:ext cx="95454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Улучшение качества машинного перевода</a:t>
            </a:r>
            <a:endParaRPr lang="ru-RU" sz="3600"/>
          </a:p>
        </p:txBody>
      </p:sp>
      <p:sp>
        <p:nvSpPr>
          <p:cNvPr id="299" name="Google Shape;299;p26"/>
          <p:cNvSpPr txBox="1"/>
          <p:nvPr>
            <p:ph type="body" idx="1"/>
          </p:nvPr>
        </p:nvSpPr>
        <p:spPr>
          <a:xfrm>
            <a:off x="585897" y="2227263"/>
            <a:ext cx="111744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Разделение данных: 80% (141 000 пар) - обучение, 20% -  тестирование (35 000 пар)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Обучение максимум 20 эпох с возможностью досрочного прерывания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Результат — BLEU улучшился на ~10% (с 0.25284 до 0.27794)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00" name="Google Shape;300;p26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301" name="Google Shape;301;p26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302" name="Google Shape;302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00475" y="3713750"/>
            <a:ext cx="9545250" cy="29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title"/>
          </p:nvPr>
        </p:nvSpPr>
        <p:spPr>
          <a:xfrm>
            <a:off x="585901" y="1447800"/>
            <a:ext cx="82818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Оптимизация модели</a:t>
            </a:r>
            <a:endParaRPr lang="ru-RU" sz="3600"/>
          </a:p>
        </p:txBody>
      </p:sp>
      <p:sp>
        <p:nvSpPr>
          <p:cNvPr id="308" name="Google Shape;308;p27"/>
          <p:cNvSpPr txBox="1"/>
          <p:nvPr>
            <p:ph type="body" idx="1"/>
          </p:nvPr>
        </p:nvSpPr>
        <p:spPr>
          <a:xfrm>
            <a:off x="585900" y="2227275"/>
            <a:ext cx="11174400" cy="43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Возможные подходы: квантизация, факторизация матриц, прунинг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Рассмотренные виды прунинга: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Ø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Неструктурированный: 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37160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ü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20%, 33% и 50% параметров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Ø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Структурированный: 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37160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ü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10%, 15%, 20% и 25% </a:t>
            </a: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параметров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Повторное обучение после прунинга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Лучший результат — неструктурированный </a:t>
            </a:r>
            <a:b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прунинг 20% параметров (17.5% ускорение)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09" name="Google Shape;309;p27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310" name="Google Shape;310;p27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311" name="Google Shape;3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273875" y="2707075"/>
            <a:ext cx="5687425" cy="38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 txBox="1"/>
          <p:nvPr>
            <p:ph type="title"/>
          </p:nvPr>
        </p:nvSpPr>
        <p:spPr>
          <a:xfrm>
            <a:off x="585901" y="1447800"/>
            <a:ext cx="82818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Оптимизация модели</a:t>
            </a:r>
            <a:endParaRPr lang="ru-RU" sz="3600"/>
          </a:p>
        </p:txBody>
      </p:sp>
      <p:sp>
        <p:nvSpPr>
          <p:cNvPr id="317" name="Google Shape;317;p28"/>
          <p:cNvSpPr txBox="1"/>
          <p:nvPr>
            <p:ph type="body" idx="1"/>
          </p:nvPr>
        </p:nvSpPr>
        <p:spPr>
          <a:xfrm>
            <a:off x="585897" y="2227263"/>
            <a:ext cx="111744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Сравнение аппроксимаций Latency вариантов прунинга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18" name="Google Shape;318;p28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319" name="Google Shape;319;p28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320" name="Google Shape;320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31800" y="2792075"/>
            <a:ext cx="9128406" cy="38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 txBox="1"/>
          <p:nvPr>
            <p:ph type="title"/>
          </p:nvPr>
        </p:nvSpPr>
        <p:spPr>
          <a:xfrm>
            <a:off x="585900" y="1447800"/>
            <a:ext cx="110553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Сравнение работы в различных рантаймах</a:t>
            </a:r>
            <a:endParaRPr lang="ru-RU" sz="3600"/>
          </a:p>
        </p:txBody>
      </p:sp>
      <p:sp>
        <p:nvSpPr>
          <p:cNvPr id="326" name="Google Shape;326;p29"/>
          <p:cNvSpPr txBox="1"/>
          <p:nvPr>
            <p:ph type="body" idx="1"/>
          </p:nvPr>
        </p:nvSpPr>
        <p:spPr>
          <a:xfrm>
            <a:off x="585900" y="2227278"/>
            <a:ext cx="11174400" cy="41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Рантаймы: ONNX, openVINO, PyTorch, ExecuTorch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Сравнение рантаймов: конвертация → приведение в режим инференса → замер Latency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Лучший результат — ONNX runtime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27" name="Google Shape;327;p29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328" name="Google Shape;328;p29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329" name="Google Shape;329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12375" y="3216475"/>
            <a:ext cx="6680599" cy="20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type="title"/>
          </p:nvPr>
        </p:nvSpPr>
        <p:spPr>
          <a:xfrm>
            <a:off x="585900" y="1447800"/>
            <a:ext cx="110553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Сравнение работы в различных рантаймах</a:t>
            </a:r>
            <a:endParaRPr lang="ru-RU" sz="3600"/>
          </a:p>
        </p:txBody>
      </p:sp>
      <p:sp>
        <p:nvSpPr>
          <p:cNvPr id="335" name="Google Shape;335;p30"/>
          <p:cNvSpPr txBox="1"/>
          <p:nvPr>
            <p:ph type="body" idx="1"/>
          </p:nvPr>
        </p:nvSpPr>
        <p:spPr>
          <a:xfrm>
            <a:off x="585900" y="2227278"/>
            <a:ext cx="11174400" cy="41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Сравнение аппроксимаций Latency в различных рантаймах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6" name="Google Shape;336;p30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337" name="Google Shape;337;p30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338" name="Google Shape;338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95700" y="2667800"/>
            <a:ext cx="9235700" cy="39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585900" y="1447800"/>
            <a:ext cx="110553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Демо-приложение</a:t>
            </a:r>
            <a:endParaRPr lang="ru-RU" sz="3600"/>
          </a:p>
        </p:txBody>
      </p:sp>
      <p:sp>
        <p:nvSpPr>
          <p:cNvPr id="344" name="Google Shape;344;p31"/>
          <p:cNvSpPr txBox="1"/>
          <p:nvPr>
            <p:ph type="body" idx="1"/>
          </p:nvPr>
        </p:nvSpPr>
        <p:spPr>
          <a:xfrm>
            <a:off x="585897" y="2227263"/>
            <a:ext cx="111744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Реализовано на Streamlit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Основной функционал: 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Ø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выбор модели и рантайма </a:t>
            </a: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→ п</a:t>
            </a: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еревод в реальном времени </a:t>
            </a: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→ д</a:t>
            </a: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инамические графики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5" name="Google Shape;345;p31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346" name="Google Shape;346;p31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347" name="Google Shape;347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48662" y="3231575"/>
            <a:ext cx="7294676" cy="3460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/>
          <p:nvPr>
            <p:ph type="title"/>
          </p:nvPr>
        </p:nvSpPr>
        <p:spPr>
          <a:xfrm>
            <a:off x="585900" y="1447800"/>
            <a:ext cx="110553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Выводы</a:t>
            </a:r>
            <a:endParaRPr lang="ru-RU" sz="3600"/>
          </a:p>
        </p:txBody>
      </p:sp>
      <p:sp>
        <p:nvSpPr>
          <p:cNvPr id="353" name="Google Shape;353;p32"/>
          <p:cNvSpPr txBox="1"/>
          <p:nvPr>
            <p:ph type="body" idx="1"/>
          </p:nvPr>
        </p:nvSpPr>
        <p:spPr>
          <a:xfrm>
            <a:off x="585897" y="2227263"/>
            <a:ext cx="111744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В работе было проведено: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Сравнение моделей-трансформеров T5, mT5, MBart, M2M100, Marian, LlaMA3.2 по метрикам BLEU и Latency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Дообучение, благодаря которому удалось увеличить метрику качества перевода на ~10%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Прунинг, ускоривший инференс модели на 17.5%, почти без потери BLEU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Сравнение работы в различных рантаймах, что позволило ускорить модель ещё почти в три раза (на 62%) ценой увеличения занимаемой памяти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Создание приложения для взаимодействия с моделями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4" name="Google Shape;354;p32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355" name="Google Shape;355;p32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Аннотация</a:t>
            </a:r>
            <a:endParaRPr lang="ru-RU" sz="3600"/>
          </a:p>
        </p:txBody>
      </p:sp>
      <p:sp>
        <p:nvSpPr>
          <p:cNvPr id="194" name="Google Shape;194;p15"/>
          <p:cNvSpPr txBox="1"/>
          <p:nvPr>
            <p:ph type="body" idx="1"/>
          </p:nvPr>
        </p:nvSpPr>
        <p:spPr>
          <a:xfrm>
            <a:off x="585897" y="2227263"/>
            <a:ext cx="106110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 lnSpcReduction="20000"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 panose="020B0604020202020204"/>
              <a:buNone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Почему перевод в реальном времени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важен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: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Рост глобализации и распространение коммуникационных платформ требуют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доступа к информации сразу на нескольких языках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Беспрепятственное общение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способствует сотрудничеству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между различными культурами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Общение через языковые барьеры имеет решающее значение не только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для понимания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, но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и для своевременного реагирования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</a:pPr>
          </a:p>
        </p:txBody>
      </p:sp>
      <p:sp>
        <p:nvSpPr>
          <p:cNvPr id="195" name="Google Shape;195;p15"/>
          <p:cNvSpPr txBox="1"/>
          <p:nvPr>
            <p:ph type="body" idx="3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196" name="Google Shape;196;p15"/>
          <p:cNvSpPr txBox="1"/>
          <p:nvPr>
            <p:ph type="body" idx="4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title"/>
          </p:nvPr>
        </p:nvSpPr>
        <p:spPr>
          <a:xfrm>
            <a:off x="585900" y="1447800"/>
            <a:ext cx="110553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Дальнейшие перспективы</a:t>
            </a:r>
            <a:endParaRPr lang="ru-RU" sz="3600"/>
          </a:p>
        </p:txBody>
      </p:sp>
      <p:sp>
        <p:nvSpPr>
          <p:cNvPr id="361" name="Google Shape;361;p33"/>
          <p:cNvSpPr txBox="1"/>
          <p:nvPr>
            <p:ph type="body" idx="1"/>
          </p:nvPr>
        </p:nvSpPr>
        <p:spPr>
          <a:xfrm>
            <a:off x="585897" y="2227263"/>
            <a:ext cx="111744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Рассмотрение оставшихся техник оптимизации модели: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Ø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Квантизация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Ø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Факторизация матриц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Увеличение количества поддерживаемых языков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Мультимодальность (работа не только с текстом)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62" name="Google Shape;362;p33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363" name="Google Shape;363;p33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/>
          <p:nvPr/>
        </p:nvSpPr>
        <p:spPr>
          <a:xfrm>
            <a:off x="2582216" y="4272999"/>
            <a:ext cx="7025814" cy="86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995"/>
              <a:buFont typeface="Trebuchet MS" panose="020B0603020202020204"/>
              <a:buNone/>
            </a:pPr>
            <a:r>
              <a:rPr lang="ru-RU" sz="4995" b="1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Спасибо за внимание!</a:t>
            </a:r>
            <a:endParaRPr lang="ru-RU" sz="4995" b="1" cap="none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Цели и задачи</a:t>
            </a:r>
            <a:endParaRPr lang="ru-RU" sz="3600"/>
          </a:p>
        </p:txBody>
      </p:sp>
      <p:sp>
        <p:nvSpPr>
          <p:cNvPr id="202" name="Google Shape;202;p16"/>
          <p:cNvSpPr txBox="1"/>
          <p:nvPr>
            <p:ph type="body" idx="1"/>
          </p:nvPr>
        </p:nvSpPr>
        <p:spPr>
          <a:xfrm>
            <a:off x="585900" y="2227275"/>
            <a:ext cx="91080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 panose="020B0604020202020204"/>
              <a:buNone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Цель — 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создать приложение для машинного перевода пары языков английский-русский, не требующее подключение к интернету, с сравнительно хорошими качеством и временем отклика, близким к real-time на CPU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3" name="Google Shape;203;p16"/>
          <p:cNvSpPr txBox="1"/>
          <p:nvPr>
            <p:ph type="body" idx="3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204" name="Google Shape;204;p16"/>
          <p:cNvSpPr txBox="1"/>
          <p:nvPr>
            <p:ph type="body" idx="4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585898" y="1447790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Цели и задачи</a:t>
            </a:r>
            <a:endParaRPr lang="ru-RU" sz="3600"/>
          </a:p>
        </p:txBody>
      </p:sp>
      <p:sp>
        <p:nvSpPr>
          <p:cNvPr id="210" name="Google Shape;210;p17"/>
          <p:cNvSpPr txBox="1"/>
          <p:nvPr>
            <p:ph type="body" idx="1"/>
          </p:nvPr>
        </p:nvSpPr>
        <p:spPr>
          <a:xfrm>
            <a:off x="585900" y="2227275"/>
            <a:ext cx="10899600" cy="3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 panose="020B0604020202020204"/>
              <a:buNone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Задачи: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Ознакомиться с литературой и передовыми подходами к решению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Проанализировать существующие данные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Провести и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сследование и выбор архитектуры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Попытаться улучшить качество перевода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Оптимизировать модель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Сравнить работу в различных рантаймах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Создать приложение для взаимодействия пользователя с полученными моделями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11" name="Google Shape;211;p17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212" name="Google Shape;212;p17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Описание теории</a:t>
            </a:r>
            <a:endParaRPr lang="ru-RU" sz="3600"/>
          </a:p>
        </p:txBody>
      </p:sp>
      <p:sp>
        <p:nvSpPr>
          <p:cNvPr id="218" name="Google Shape;218;p18"/>
          <p:cNvSpPr txBox="1"/>
          <p:nvPr>
            <p:ph type="body" idx="1"/>
          </p:nvPr>
        </p:nvSpPr>
        <p:spPr>
          <a:xfrm>
            <a:off x="585897" y="2227263"/>
            <a:ext cx="52455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 panose="020B0604020202020204"/>
              <a:buNone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Существующие подходы: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Ручной перевод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Rule-Based Machine Translation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Statistical Machine Translation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Neural Machine Translation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19" name="Google Shape;219;p18"/>
          <p:cNvSpPr txBox="1"/>
          <p:nvPr>
            <p:ph type="body" idx="4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sp>
        <p:nvSpPr>
          <p:cNvPr id="220" name="Google Shape;220;p18"/>
          <p:cNvSpPr txBox="1"/>
          <p:nvPr>
            <p:ph type="body" idx="3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>
            <a:off x="585898" y="1447790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Описание теории</a:t>
            </a:r>
            <a:endParaRPr lang="ru-RU" sz="3600"/>
          </a:p>
        </p:txBody>
      </p:sp>
      <p:sp>
        <p:nvSpPr>
          <p:cNvPr id="226" name="Google Shape;226;p19"/>
          <p:cNvSpPr txBox="1"/>
          <p:nvPr>
            <p:ph type="body" idx="1"/>
          </p:nvPr>
        </p:nvSpPr>
        <p:spPr>
          <a:xfrm>
            <a:off x="1424099" y="2151075"/>
            <a:ext cx="39348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Rule-Based Machine Translation</a:t>
            </a:r>
            <a:endParaRPr b="1"/>
          </a:p>
        </p:txBody>
      </p:sp>
      <p:sp>
        <p:nvSpPr>
          <p:cNvPr id="227" name="Google Shape;227;p19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sp>
        <p:nvSpPr>
          <p:cNvPr id="228" name="Google Shape;228;p19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229" name="Google Shape;229;p19"/>
          <p:cNvSpPr txBox="1"/>
          <p:nvPr>
            <p:ph type="body" idx="1"/>
          </p:nvPr>
        </p:nvSpPr>
        <p:spPr>
          <a:xfrm>
            <a:off x="7062897" y="2151063"/>
            <a:ext cx="52455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Statistical Machine Translation</a:t>
            </a:r>
            <a:endParaRPr b="1"/>
          </a:p>
        </p:txBody>
      </p:sp>
      <p:pic>
        <p:nvPicPr>
          <p:cNvPr id="230" name="Google Shape;230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2650" y="2563475"/>
            <a:ext cx="35052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529500" y="2563475"/>
            <a:ext cx="4506575" cy="38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585898" y="1447790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Описание теории</a:t>
            </a:r>
            <a:endParaRPr lang="ru-RU" sz="3600"/>
          </a:p>
        </p:txBody>
      </p:sp>
      <p:sp>
        <p:nvSpPr>
          <p:cNvPr id="237" name="Google Shape;237;p20"/>
          <p:cNvSpPr txBox="1"/>
          <p:nvPr>
            <p:ph type="body" idx="1"/>
          </p:nvPr>
        </p:nvSpPr>
        <p:spPr>
          <a:xfrm>
            <a:off x="585900" y="2227276"/>
            <a:ext cx="10256100" cy="3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 panose="020B0604020202020204"/>
              <a:buNone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Принцип работы с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Neural Machine Translation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: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Подготовка качественного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датасета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Выбор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модели 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и соответствующего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токенизатора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Т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окенизация 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данных для подачи в модель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Разбиение на обучающую и тестовую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выборки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Обучение и замер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метрик 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(BLEU, Loss, prediction length)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Выбор модели на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лучшей 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эпохе обучения</a:t>
            </a:r>
            <a:endParaRPr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8" name="Google Shape;238;p20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239" name="Google Shape;239;p20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240" name="Google Shape;240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42876" y="1760325"/>
            <a:ext cx="4803074" cy="275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585898" y="1447790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Описание теории</a:t>
            </a:r>
            <a:endParaRPr lang="ru-RU" sz="3600"/>
          </a:p>
        </p:txBody>
      </p:sp>
      <p:sp>
        <p:nvSpPr>
          <p:cNvPr id="246" name="Google Shape;246;p21"/>
          <p:cNvSpPr txBox="1"/>
          <p:nvPr>
            <p:ph type="body" idx="1"/>
          </p:nvPr>
        </p:nvSpPr>
        <p:spPr>
          <a:xfrm>
            <a:off x="585900" y="2227275"/>
            <a:ext cx="63435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Метрики: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BLEU (Bilingual Evaluation Understudy) — метрика, оценивающая совпадения n-грамм в сгенерированной последовательности токенов и в одной или нескольких эталонных.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47" name="Google Shape;247;p21"/>
          <p:cNvSpPr txBox="1"/>
          <p:nvPr>
            <p:ph type="body" idx="3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248" name="Google Shape;248;p21"/>
          <p:cNvSpPr txBox="1"/>
          <p:nvPr>
            <p:ph type="body" idx="4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249" name="Google Shape;249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71000" y="2780125"/>
            <a:ext cx="4653400" cy="5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271001" y="3377778"/>
            <a:ext cx="3823875" cy="5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71000" y="3890238"/>
            <a:ext cx="2780950" cy="10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36824" y="3975651"/>
            <a:ext cx="5843624" cy="9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036124" y="5690785"/>
            <a:ext cx="5843625" cy="81161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1"/>
          <p:cNvSpPr/>
          <p:nvPr/>
        </p:nvSpPr>
        <p:spPr>
          <a:xfrm>
            <a:off x="7230550" y="2642100"/>
            <a:ext cx="4734300" cy="2356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1008525" y="3947325"/>
            <a:ext cx="5843700" cy="1032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1008525" y="5690775"/>
            <a:ext cx="5920800" cy="82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515950" y="5150700"/>
            <a:ext cx="11676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Latency — задержка между отправкой запроса на перевод и получением ответа на него.</a:t>
            </a:r>
            <a:endParaRPr lang="ru-RU"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585901" y="1447800"/>
            <a:ext cx="82818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Практическая часть</a:t>
            </a:r>
            <a:endParaRPr lang="ru-RU" sz="3600"/>
          </a:p>
        </p:txBody>
      </p:sp>
      <p:sp>
        <p:nvSpPr>
          <p:cNvPr id="263" name="Google Shape;263;p22"/>
          <p:cNvSpPr txBox="1"/>
          <p:nvPr>
            <p:ph type="body" idx="1"/>
          </p:nvPr>
        </p:nvSpPr>
        <p:spPr>
          <a:xfrm>
            <a:off x="585897" y="2227263"/>
            <a:ext cx="111744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Этапы: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Анализ и обработка данных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Выбор архитектуры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Улучшение качества машинного перевода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Оптимизация модели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Сравнение качества работы в различных рантаймах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Демо-приложение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4" name="Google Shape;264;p22"/>
          <p:cNvSpPr txBox="1"/>
          <p:nvPr>
            <p:ph type="body" idx="3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265" name="Google Shape;265;p22"/>
          <p:cNvSpPr txBox="1"/>
          <p:nvPr>
            <p:ph type="body" idx="4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5537</Words>
  <Application>WPS Presentation</Application>
  <PresentationFormat/>
  <Paragraphs>252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Arial</vt:lpstr>
      <vt:lpstr>Calibri</vt:lpstr>
      <vt:lpstr>Trebuchet MS</vt:lpstr>
      <vt:lpstr>Times New Roman</vt:lpstr>
      <vt:lpstr>Microsoft YaHei</vt:lpstr>
      <vt:lpstr>Arial Unicode MS</vt:lpstr>
      <vt:lpstr>Wingdings</vt:lpstr>
      <vt:lpstr>Office Theme</vt:lpstr>
      <vt:lpstr>Real-Time  Machine Translation</vt:lpstr>
      <vt:lpstr>Аннотация</vt:lpstr>
      <vt:lpstr>Цели и задачи</vt:lpstr>
      <vt:lpstr>Цели и задачи</vt:lpstr>
      <vt:lpstr>Описание теории</vt:lpstr>
      <vt:lpstr>Описание теории</vt:lpstr>
      <vt:lpstr>Описание теории</vt:lpstr>
      <vt:lpstr>Описание теории</vt:lpstr>
      <vt:lpstr>Практическая часть</vt:lpstr>
      <vt:lpstr>Анализ и обработка данных</vt:lpstr>
      <vt:lpstr>Выбор архитектуры</vt:lpstr>
      <vt:lpstr>Выбор архитектуры</vt:lpstr>
      <vt:lpstr>Улучшение качества машинного перевода</vt:lpstr>
      <vt:lpstr>Оптимизация модели</vt:lpstr>
      <vt:lpstr>Оптимизация модели</vt:lpstr>
      <vt:lpstr>Сравнение работы в различных рантаймах</vt:lpstr>
      <vt:lpstr>Сравнение работы в различных рантаймах</vt:lpstr>
      <vt:lpstr>Демо-приложение</vt:lpstr>
      <vt:lpstr>Выводы</vt:lpstr>
      <vt:lpstr>Дальнейшие перспективы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 Machine Translation</dc:title>
  <dc:creator/>
  <cp:lastModifiedBy>User</cp:lastModifiedBy>
  <cp:revision>1</cp:revision>
  <dcterms:created xsi:type="dcterms:W3CDTF">2025-06-02T07:22:59Z</dcterms:created>
  <dcterms:modified xsi:type="dcterms:W3CDTF">2025-06-02T07:22:59Z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1BFD8C65873F4ED894092461779BDF01_12</vt:lpwstr>
  </property>
  <property fmtid="{D5CDD505-2E9C-101B-9397-08002B2CF9AE}" pid="3" name="KSOProductBuildVer">
    <vt:lpwstr>1049-12.2.0.21179</vt:lpwstr>
  </property>
</Properties>
</file>