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258" r:id="rId6"/>
    <p:sldId id="266" r:id="rId7"/>
    <p:sldId id="270" r:id="rId8"/>
    <p:sldId id="268" r:id="rId9"/>
    <p:sldId id="269" r:id="rId10"/>
    <p:sldId id="267" r:id="rId11"/>
    <p:sldId id="262" r:id="rId12"/>
    <p:sldId id="271" r:id="rId13"/>
    <p:sldId id="273" r:id="rId14"/>
    <p:sldId id="263" r:id="rId15"/>
    <p:sldId id="274" r:id="rId16"/>
    <p:sldId id="264" r:id="rId17"/>
    <p:sldId id="275" r:id="rId18"/>
    <p:sldId id="260" r:id="rId19"/>
    <p:sldId id="261" r:id="rId20"/>
    <p:sldId id="265" r:id="rId2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C200D-AAE5-495E-9E09-E744409B2211}" type="datetime1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362-EBEA-4D84-8389-B46CB9C3D75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B26D1-E076-46D5-AFD4-12CE75717161}" type="datetime1">
              <a:rPr lang="ru-RU" smtClean="0"/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  <a:endParaRPr lang="ru-RU" noProof="0"/>
          </a:p>
          <a:p>
            <a:pPr lvl="1"/>
            <a:r>
              <a:rPr lang="ru-RU" noProof="0"/>
              <a:t>Второй уровень</a:t>
            </a:r>
            <a:endParaRPr lang="ru-RU" noProof="0"/>
          </a:p>
          <a:p>
            <a:pPr lvl="2"/>
            <a:r>
              <a:rPr lang="ru-RU" noProof="0"/>
              <a:t>Третий уровень</a:t>
            </a:r>
            <a:endParaRPr lang="ru-RU" noProof="0"/>
          </a:p>
          <a:p>
            <a:pPr lvl="3"/>
            <a:r>
              <a:rPr lang="ru-RU" noProof="0"/>
              <a:t>Четвертый уровень</a:t>
            </a:r>
            <a:endParaRPr lang="ru-RU" noProof="0"/>
          </a:p>
          <a:p>
            <a:pPr lvl="4"/>
            <a:r>
              <a:rPr lang="ru-RU" noProof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AEA97-5FF3-42FA-98D4-16F90E748231}" type="slidenum">
              <a:rPr lang="ru-RU" noProof="0" smtClean="0"/>
            </a:fld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EA97-5FF3-42FA-98D4-16F90E74823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Times New Roman" panose="02020603050405020304"/>
                <a:cs typeface="Times New Roman" panose="02020603050405020304"/>
              </a:rPr>
              <a:t>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latin typeface="Times New Roman" panose="02020603050405020304"/>
                <a:cs typeface="Times New Roman" panose="02020603050405020304"/>
              </a:rPr>
              <a:t>Работу выполнил студент группы 23ИАД: </a:t>
            </a:r>
            <a:r>
              <a:rPr lang="ru-RU" sz="2800" b="1" i="1" dirty="0">
                <a:latin typeface="Times New Roman" panose="02020603050405020304"/>
                <a:cs typeface="Times New Roman" panose="02020603050405020304"/>
              </a:rPr>
              <a:t>Кабанов Денис</a:t>
            </a:r>
            <a:endParaRPr lang="ru-RU" sz="2800" b="1" i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Векторизация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41388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Пример </a:t>
            </a:r>
            <a:r>
              <a:rPr lang="ru-RU" dirty="0" err="1"/>
              <a:t>токенизированного</a:t>
            </a:r>
            <a:r>
              <a:rPr lang="ru-RU" dirty="0"/>
              <a:t> сэмпла:</a:t>
            </a:r>
            <a:br>
              <a:rPr lang="ru-RU" dirty="0"/>
            </a:br>
            <a:r>
              <a:rPr lang="ru-RU" sz="2000" dirty="0">
                <a:latin typeface="Garamond" panose="02020404030301010803"/>
              </a:rPr>
              <a:t>2 — [CLS]
9057 — Все
656 — ##м
745 — до
24436 — ##бр
2841 — ##ый
4045 — день
5 — !</a:t>
            </a:r>
            <a:br>
              <a:rPr lang="ru-RU" sz="2000" dirty="0">
                <a:latin typeface="Garamond" panose="02020404030301010803"/>
              </a:rPr>
            </a:br>
            <a:r>
              <a:rPr lang="ru-RU" sz="2000" dirty="0">
                <a:latin typeface="Garamond" panose="02020404030301010803"/>
              </a:rPr>
              <a:t>...</a:t>
            </a:r>
            <a:endParaRPr lang="ru-RU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ru-RU" sz="2800" dirty="0">
                <a:solidFill>
                  <a:srgbClr val="262626"/>
                </a:solidFill>
                <a:ea typeface="+mj-lt"/>
                <a:cs typeface="+mj-lt"/>
              </a:rPr>
              <a:t>Векторизация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>
              <a:buSzPct val="115000"/>
            </a:pPr>
            <a:r>
              <a:rPr lang="ru-RU" sz="1800" dirty="0">
                <a:solidFill>
                  <a:srgbClr val="262626"/>
                </a:solidFill>
              </a:rPr>
              <a:t>Данные на вход модели получились следующие:</a:t>
            </a:r>
            <a:endParaRPr lang="ru-RU" sz="1800" dirty="0">
              <a:solidFill>
                <a:srgbClr val="262626"/>
              </a:solidFill>
            </a:endParaRPr>
          </a:p>
          <a:p>
            <a:pPr>
              <a:buSzPct val="115000"/>
            </a:pPr>
            <a:endParaRPr lang="ru-RU" sz="1800">
              <a:solidFill>
                <a:srgbClr val="262626"/>
              </a:solidFill>
            </a:endParaRPr>
          </a:p>
        </p:txBody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диаграмма, График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254" y="3242238"/>
            <a:ext cx="7184985" cy="3460107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число, Шриф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287" y="491384"/>
            <a:ext cx="3436439" cy="238881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число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364" y="491385"/>
            <a:ext cx="3860365" cy="2388818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8989512" y="472859"/>
            <a:ext cx="6263" cy="242587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Модель</a:t>
            </a:r>
            <a:r>
              <a:rPr lang="ru-RU" dirty="0"/>
              <a:t>: </a:t>
            </a:r>
            <a:r>
              <a:rPr lang="ru-RU" dirty="0">
                <a:ea typeface="+mn-lt"/>
                <a:cs typeface="+mn-lt"/>
              </a:rPr>
              <a:t>"</a:t>
            </a:r>
            <a:r>
              <a:rPr lang="ru-RU" dirty="0" err="1">
                <a:ea typeface="+mn-lt"/>
                <a:cs typeface="+mn-lt"/>
              </a:rPr>
              <a:t>cointegrated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rubert-tiny-toxicity</a:t>
            </a:r>
            <a:r>
              <a:rPr lang="ru-RU" dirty="0">
                <a:ea typeface="+mn-lt"/>
                <a:cs typeface="+mn-lt"/>
              </a:rPr>
              <a:t>"</a:t>
            </a:r>
            <a:endParaRPr lang="ru-RU" dirty="0"/>
          </a:p>
          <a:p>
            <a:pPr>
              <a:buSzPct val="115000"/>
            </a:pPr>
            <a:r>
              <a:rPr lang="ru-RU" dirty="0"/>
              <a:t>Основана на модели BERT → имеет все её сильные аспекты </a:t>
            </a:r>
            <a:endParaRPr lang="ru-RU" dirty="0"/>
          </a:p>
          <a:p>
            <a:pPr>
              <a:buSzPct val="115000"/>
            </a:pPr>
            <a:r>
              <a:rPr lang="ru-RU" dirty="0" err="1"/>
              <a:t>Предобучена</a:t>
            </a:r>
            <a:r>
              <a:rPr lang="ru-RU" dirty="0"/>
              <a:t> на русскоязычных текстах → словарь с качественными </a:t>
            </a:r>
            <a:r>
              <a:rPr lang="ru-RU" dirty="0" err="1"/>
              <a:t>эмбеддингами</a:t>
            </a:r>
            <a:r>
              <a:rPr lang="ru-RU" dirty="0"/>
              <a:t>.</a:t>
            </a:r>
            <a:endParaRPr lang="ru-RU" dirty="0"/>
          </a:p>
          <a:p>
            <a:pPr>
              <a:buSzPct val="115000"/>
            </a:pPr>
            <a:r>
              <a:rPr lang="ru-RU" dirty="0"/>
              <a:t>Малый размер (</a:t>
            </a:r>
            <a:r>
              <a:rPr lang="ru-RU" dirty="0">
                <a:ea typeface="+mn-lt"/>
                <a:cs typeface="+mn-lt"/>
              </a:rPr>
              <a:t>11.8M </a:t>
            </a:r>
            <a:r>
              <a:rPr lang="ru-RU" err="1">
                <a:ea typeface="+mn-lt"/>
                <a:cs typeface="+mn-lt"/>
              </a:rPr>
              <a:t>params</a:t>
            </a:r>
            <a:r>
              <a:rPr lang="ru-RU" dirty="0"/>
              <a:t>) </a:t>
            </a:r>
            <a:r>
              <a:rPr lang="ru-RU" dirty="0">
                <a:ea typeface="+mn-lt"/>
                <a:cs typeface="+mn-lt"/>
              </a:rPr>
              <a:t>→</a:t>
            </a:r>
            <a:r>
              <a:rPr lang="ru-RU" dirty="0">
                <a:solidFill>
                  <a:srgbClr val="262626"/>
                </a:solidFill>
                <a:latin typeface="Garamond" panose="02020404030301010803"/>
                <a:cs typeface="Arial" panose="020B0604020202020204"/>
              </a:rPr>
              <a:t> </a:t>
            </a:r>
            <a:r>
              <a:rPr lang="ru-RU" dirty="0">
                <a:cs typeface="Arial" panose="020B0604020202020204"/>
              </a:rPr>
              <a:t>умещается на локальном GPU и быстро обучается.</a:t>
            </a:r>
            <a:endParaRPr lang="ru-RU" dirty="0">
              <a:cs typeface="Arial" panose="020B0604020202020204"/>
            </a:endParaRPr>
          </a:p>
          <a:p>
            <a:pPr>
              <a:buSzPct val="115000"/>
            </a:pPr>
            <a:r>
              <a:rPr lang="ru-RU" dirty="0">
                <a:cs typeface="Arial" panose="020B0604020202020204"/>
              </a:rPr>
              <a:t>Хорошие метрики в задаче классификации, для которой обучалась.</a:t>
            </a:r>
            <a:endParaRPr lang="ru-RU" dirty="0"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Особенности обучения</a:t>
            </a:r>
            <a:r>
              <a:rPr lang="ru-RU" dirty="0"/>
              <a:t>:</a:t>
            </a:r>
            <a:endParaRPr lang="ru-RU" dirty="0"/>
          </a:p>
          <a:p>
            <a:pPr marL="342900" indent="-342900">
              <a:buSzPct val="115000"/>
            </a:pPr>
            <a:r>
              <a:rPr lang="ru-RU" sz="2000" dirty="0"/>
              <a:t>Проводилось на GPU.</a:t>
            </a:r>
            <a:endParaRPr lang="ru-RU" sz="2000" dirty="0"/>
          </a:p>
          <a:p>
            <a:pPr marL="342900" indent="-342900">
              <a:buSzPct val="115000"/>
            </a:pPr>
            <a:r>
              <a:rPr lang="ru-RU" sz="2000" dirty="0"/>
              <a:t>Cross-</a:t>
            </a:r>
            <a:r>
              <a:rPr lang="ru-RU" sz="2000" err="1"/>
              <a:t>validation</a:t>
            </a:r>
            <a:r>
              <a:rPr lang="ru-RU" sz="2000" dirty="0"/>
              <a:t> </a:t>
            </a:r>
            <a:r>
              <a:rPr lang="ru-RU" sz="2000" err="1"/>
              <a:t>loss</a:t>
            </a:r>
            <a:r>
              <a:rPr lang="ru-RU" sz="2000" dirty="0"/>
              <a:t>.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SzPct val="115000"/>
            </a:pPr>
            <a:r>
              <a:rPr lang="ru-RU" sz="2000" dirty="0"/>
              <a:t>Отслеживаемая метрика — F-</a:t>
            </a:r>
            <a:r>
              <a:rPr lang="ru-RU" sz="2000" err="1"/>
              <a:t>score</a:t>
            </a:r>
            <a:r>
              <a:rPr lang="ru-RU" sz="2000" dirty="0"/>
              <a:t> на </a:t>
            </a:r>
            <a:r>
              <a:rPr lang="ru-RU" sz="2000" err="1"/>
              <a:t>валидационной</a:t>
            </a:r>
            <a:r>
              <a:rPr lang="ru-RU" sz="2000" dirty="0"/>
              <a:t> выборке.</a:t>
            </a:r>
            <a:endParaRPr lang="ru-RU" sz="2000" dirty="0"/>
          </a:p>
          <a:p>
            <a:pPr marL="342900" indent="-342900">
              <a:buSzPct val="115000"/>
            </a:pPr>
            <a:r>
              <a:rPr lang="ru-RU" sz="2000" dirty="0"/>
              <a:t>Лимит в 50 эпох.</a:t>
            </a:r>
            <a:endParaRPr lang="ru-RU" sz="2000" dirty="0"/>
          </a:p>
          <a:p>
            <a:pPr marL="342900" indent="-342900">
              <a:buSzPct val="115000"/>
            </a:pPr>
            <a:r>
              <a:rPr lang="ru-RU" sz="2000" dirty="0"/>
              <a:t>Автоматическое прерывание обучения, если в течении 5 эпох не наблюдалось улучшение метрики.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SzPct val="115000"/>
            </a:pPr>
            <a:r>
              <a:rPr lang="ru-RU" sz="2000" dirty="0"/>
              <a:t>Сохранялась только лучшая найденная модель.</a:t>
            </a:r>
            <a:endParaRPr lang="ru-RU" sz="2000" dirty="0"/>
          </a:p>
          <a:p>
            <a:pPr marL="342900" indent="-342900">
              <a:buSzPct val="115000"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262626"/>
                </a:solidFill>
              </a:rPr>
              <a:t>Подсчёт метрик</a:t>
            </a:r>
            <a:endParaRPr lang="ru-RU">
              <a:solidFill>
                <a:srgbClr val="26262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79534" y="2129425"/>
            <a:ext cx="9791178" cy="490602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Изображение выглядит как текст, диаграмма, линия, График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47" y="2167819"/>
            <a:ext cx="9227508" cy="4015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262626"/>
                </a:solidFill>
              </a:rPr>
              <a:t>Подсчёт метрик</a:t>
            </a:r>
            <a:endParaRPr lang="ru-RU">
              <a:solidFill>
                <a:srgbClr val="26262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79534" y="2129425"/>
            <a:ext cx="9791178" cy="490602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снимок экрана, текст, прямоугольный, диаграмма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79" y="2049898"/>
            <a:ext cx="4472967" cy="4083878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, число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50" y="2623551"/>
            <a:ext cx="4946867" cy="2539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Дополнительно рассмотренные подходы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 </a:t>
            </a:r>
            <a:r>
              <a:rPr lang="ru-RU" dirty="0" err="1"/>
              <a:t>hand-made</a:t>
            </a:r>
            <a:r>
              <a:rPr lang="ru-RU" dirty="0"/>
              <a:t> моделей.</a:t>
            </a:r>
            <a:endParaRPr lang="ru-RU" dirty="0"/>
          </a:p>
          <a:p>
            <a:pPr>
              <a:buSzPct val="115000"/>
            </a:pPr>
            <a:r>
              <a:rPr lang="ru-RU" dirty="0" err="1"/>
              <a:t>Лемматизация</a:t>
            </a:r>
            <a:r>
              <a:rPr lang="ru-RU" dirty="0"/>
              <a:t>, удаление стоп-слов, приведение к нижнему регистру.</a:t>
            </a:r>
            <a:endParaRPr lang="ru-RU" dirty="0"/>
          </a:p>
          <a:p>
            <a:pPr>
              <a:buSzPct val="115000"/>
            </a:pPr>
            <a:r>
              <a:rPr lang="ru-RU" dirty="0"/>
              <a:t>Использование других </a:t>
            </a:r>
            <a:r>
              <a:rPr lang="ru-RU" dirty="0" err="1"/>
              <a:t>токенизаторов</a:t>
            </a:r>
            <a:r>
              <a:rPr lang="ru-RU" dirty="0"/>
              <a:t> и </a:t>
            </a:r>
            <a:r>
              <a:rPr lang="ru-RU" dirty="0" err="1"/>
              <a:t>эмбеддингов</a:t>
            </a:r>
            <a:r>
              <a:rPr lang="ru-RU" dirty="0"/>
              <a:t>.</a:t>
            </a:r>
            <a:endParaRPr lang="ru-RU" dirty="0"/>
          </a:p>
          <a:p>
            <a:pPr>
              <a:buSzPct val="115000"/>
            </a:pPr>
            <a:r>
              <a:rPr lang="ru-RU" dirty="0" err="1"/>
              <a:t>Resample</a:t>
            </a:r>
            <a:r>
              <a:rPr lang="ru-RU" dirty="0"/>
              <a:t> данных для выравнивания классов.</a:t>
            </a:r>
            <a:endParaRPr lang="ru-RU" dirty="0"/>
          </a:p>
          <a:p>
            <a:pPr>
              <a:buSzPct val="115000"/>
            </a:pPr>
            <a:r>
              <a:rPr lang="ru-RU" dirty="0"/>
              <a:t>Работа не с токенами, а с TF-IDF матрицей.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по улучшению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Рассмотреть различные вариации порогов для определения важных слов для тем. Что считалось мусором или не вносило особого вклада...</a:t>
            </a:r>
            <a:endParaRPr lang="ru-RU" dirty="0"/>
          </a:p>
          <a:p>
            <a:pPr>
              <a:buSzPct val="115000"/>
            </a:pPr>
            <a:r>
              <a:rPr lang="ru-RU" dirty="0"/>
              <a:t>Попробовать провести ручную очистку </a:t>
            </a:r>
            <a:r>
              <a:rPr lang="ru-RU" dirty="0" err="1"/>
              <a:t>датасета</a:t>
            </a:r>
            <a:r>
              <a:rPr lang="ru-RU" dirty="0"/>
              <a:t>.</a:t>
            </a:r>
            <a:endParaRPr lang="ru-RU" dirty="0"/>
          </a:p>
          <a:p>
            <a:pPr>
              <a:buSzPct val="115000"/>
            </a:pPr>
            <a:r>
              <a:rPr lang="ru-RU" dirty="0"/>
              <a:t>Обучить/найти модель для распознавания флуда.</a:t>
            </a:r>
            <a:endParaRPr lang="ru-RU" dirty="0"/>
          </a:p>
          <a:p>
            <a:pPr>
              <a:buSzPct val="115000"/>
            </a:pPr>
            <a:r>
              <a:rPr lang="ru-RU" dirty="0"/>
              <a:t>Использовать более мощные (объёмные) модели для классификации. </a:t>
            </a:r>
            <a:endParaRPr lang="ru-RU" dirty="0"/>
          </a:p>
          <a:p>
            <a:pPr>
              <a:buSzPct val="115000"/>
            </a:pPr>
            <a:endParaRPr lang="ru-RU" dirty="0"/>
          </a:p>
          <a:p>
            <a:pPr>
              <a:buSzPct val="115000"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82752" y="2208726"/>
            <a:ext cx="6815669" cy="151553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aramond" panose="02020404030301010803"/>
                <a:cs typeface="Times New Roman" panose="02020603050405020304"/>
              </a:rPr>
              <a:t>Основные шаги</a:t>
            </a:r>
            <a:endParaRPr lang="ru-RU">
              <a:latin typeface="Garamond" panose="02020404030301010803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  <a:buSzPct val="115000"/>
            </a:pPr>
            <a:r>
              <a:rPr lang="ru-RU" sz="3000" u="sng" dirty="0">
                <a:latin typeface="Times New Roman" panose="02020603050405020304"/>
                <a:cs typeface="Times New Roman" panose="02020603050405020304"/>
              </a:rPr>
              <a:t>Очистка </a:t>
            </a:r>
            <a:r>
              <a:rPr lang="ru-RU" sz="3000" u="sng" err="1">
                <a:latin typeface="Times New Roman" panose="02020603050405020304"/>
                <a:cs typeface="Times New Roman" panose="02020603050405020304"/>
              </a:rPr>
              <a:t>датасета</a:t>
            </a:r>
            <a:endParaRPr lang="ru-RU" sz="3000" u="sng">
              <a:solidFill>
                <a:srgbClr val="262626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Clr>
                <a:srgbClr val="9E3611"/>
              </a:buClr>
              <a:buSzPct val="115000"/>
            </a:pPr>
            <a:r>
              <a:rPr lang="ru-RU" sz="3000" dirty="0">
                <a:latin typeface="Times New Roman" panose="02020603050405020304"/>
                <a:cs typeface="Times New Roman" panose="02020603050405020304"/>
              </a:rPr>
              <a:t>Векторизация данных</a:t>
            </a:r>
            <a:endParaRPr lang="ru-RU" sz="3000" dirty="0">
              <a:latin typeface="Times New Roman" panose="02020603050405020304"/>
              <a:cs typeface="Times New Roman" panose="02020603050405020304"/>
            </a:endParaRPr>
          </a:p>
          <a:p>
            <a:pPr>
              <a:buClr>
                <a:srgbClr val="9E3611"/>
              </a:buClr>
            </a:pPr>
            <a:r>
              <a:rPr lang="ru-RU" sz="3000" dirty="0">
                <a:latin typeface="Times New Roman" panose="02020603050405020304"/>
                <a:cs typeface="Times New Roman" panose="02020603050405020304"/>
              </a:rPr>
              <a:t>Обучение модели</a:t>
            </a:r>
            <a:endParaRPr lang="ru-RU" sz="3000">
              <a:latin typeface="Times New Roman" panose="02020603050405020304"/>
              <a:cs typeface="Times New Roman" panose="02020603050405020304"/>
            </a:endParaRPr>
          </a:p>
          <a:p>
            <a:pPr>
              <a:buClr>
                <a:srgbClr val="9E3611"/>
              </a:buClr>
            </a:pPr>
            <a:r>
              <a:rPr lang="ru-RU" sz="3000" dirty="0">
                <a:latin typeface="Times New Roman" panose="02020603050405020304"/>
                <a:cs typeface="Times New Roman" panose="02020603050405020304"/>
              </a:rPr>
              <a:t>Подсчёт метрик</a:t>
            </a:r>
            <a:endParaRPr lang="ru-RU" sz="3000" dirty="0">
              <a:latin typeface="Times New Roman" panose="02020603050405020304"/>
              <a:cs typeface="Times New Roman" panose="02020603050405020304"/>
            </a:endParaRPr>
          </a:p>
          <a:p>
            <a:pPr>
              <a:buClr>
                <a:srgbClr val="9E3611"/>
              </a:buClr>
            </a:pPr>
            <a:endParaRPr lang="ru-RU" sz="3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err="1"/>
              <a:t>датасета</a:t>
            </a:r>
            <a:endParaRPr lang="ru-RU" dirty="0" err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Принцип очистки</a:t>
            </a:r>
            <a:r>
              <a:rPr lang="ru-RU" dirty="0"/>
              <a:t>:</a:t>
            </a:r>
            <a:endParaRPr lang="ru-RU" dirty="0"/>
          </a:p>
          <a:p>
            <a:pPr>
              <a:buSzPct val="115000"/>
            </a:pPr>
            <a:r>
              <a:rPr lang="ru-RU" dirty="0"/>
              <a:t>Определяем </a:t>
            </a:r>
            <a:r>
              <a:rPr lang="ru-RU" u="sng" dirty="0"/>
              <a:t>важные для каждой темы слова</a:t>
            </a:r>
            <a:r>
              <a:rPr lang="ru-RU" dirty="0"/>
              <a:t>, что отличают их друг от друга.</a:t>
            </a:r>
            <a:endParaRPr lang="ru-RU" dirty="0"/>
          </a:p>
          <a:p>
            <a:pPr>
              <a:buSzPct val="115000"/>
            </a:pPr>
            <a:r>
              <a:rPr lang="ru-RU" dirty="0"/>
              <a:t>Оставляем записи по темам тогда и только тогда, когда в них </a:t>
            </a:r>
            <a:r>
              <a:rPr lang="ru-RU" u="sng" dirty="0"/>
              <a:t>присутствует хотя бы одно важное для темы слово.</a:t>
            </a:r>
            <a:endParaRPr lang="ru-RU" u="sng" dirty="0"/>
          </a:p>
          <a:p>
            <a:pPr marL="0" indent="0">
              <a:buSzPct val="115000"/>
              <a:buNone/>
            </a:pPr>
            <a:r>
              <a:rPr lang="ru-RU" dirty="0"/>
              <a:t>При этом:</a:t>
            </a:r>
            <a:endParaRPr lang="ru-RU" dirty="0"/>
          </a:p>
          <a:p>
            <a:pPr>
              <a:buSzPct val="115000"/>
            </a:pPr>
            <a:r>
              <a:rPr lang="ru-RU" b="1" dirty="0"/>
              <a:t>Не</a:t>
            </a:r>
            <a:r>
              <a:rPr lang="ru-RU" dirty="0"/>
              <a:t> проводим </a:t>
            </a:r>
            <a:r>
              <a:rPr lang="ru-RU" dirty="0" err="1"/>
              <a:t>лемматизацию</a:t>
            </a:r>
            <a:r>
              <a:rPr lang="ru-RU" dirty="0"/>
              <a:t>.</a:t>
            </a:r>
            <a:endParaRPr lang="ru-RU" dirty="0"/>
          </a:p>
          <a:p>
            <a:pPr>
              <a:buSzPct val="115000"/>
            </a:pPr>
            <a:r>
              <a:rPr lang="ru-RU" b="1" dirty="0"/>
              <a:t>Не</a:t>
            </a:r>
            <a:r>
              <a:rPr lang="ru-RU" dirty="0"/>
              <a:t> удаляем стоп-слова.</a:t>
            </a:r>
            <a:endParaRPr lang="ru-RU" dirty="0"/>
          </a:p>
          <a:p>
            <a:pPr>
              <a:buSzPct val="115000"/>
            </a:pPr>
            <a:r>
              <a:rPr lang="ru-RU" b="1" dirty="0"/>
              <a:t>Не</a:t>
            </a:r>
            <a:r>
              <a:rPr lang="ru-RU" dirty="0"/>
              <a:t> приводим к нижнему регистру.</a:t>
            </a:r>
            <a:endParaRPr lang="ru-RU" dirty="0"/>
          </a:p>
          <a:p>
            <a:pPr>
              <a:buSzPct val="115000"/>
            </a:pPr>
            <a:r>
              <a:rPr lang="ru-RU" dirty="0"/>
              <a:t>Сэмплы из </a:t>
            </a:r>
            <a:r>
              <a:rPr lang="ru-RU" dirty="0" err="1"/>
              <a:t>малопредставленных</a:t>
            </a:r>
            <a:r>
              <a:rPr lang="ru-RU" dirty="0"/>
              <a:t> классов либо удаляли, либо относили к другому классу.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err="1"/>
              <a:t>датасета</a:t>
            </a:r>
            <a:endParaRPr lang="ru-RU" dirty="0" err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Как проходил поиск важных слов</a:t>
            </a:r>
            <a:r>
              <a:rPr lang="ru-RU" dirty="0"/>
              <a:t>:</a:t>
            </a:r>
            <a:endParaRPr lang="ru-RU" dirty="0" err="1"/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1)</a:t>
            </a:r>
            <a:r>
              <a:rPr lang="ru-RU" dirty="0"/>
              <a:t> Считаем </a:t>
            </a:r>
            <a:r>
              <a:rPr lang="ru-RU" u="sng" dirty="0"/>
              <a:t>распределение токенов</a:t>
            </a:r>
            <a:r>
              <a:rPr lang="ru-RU" dirty="0"/>
              <a:t> по </a:t>
            </a:r>
            <a:r>
              <a:rPr lang="ru-RU" err="1"/>
              <a:t>датасету</a:t>
            </a:r>
            <a:r>
              <a:rPr lang="ru-RU" dirty="0"/>
              <a:t> </a:t>
            </a:r>
            <a:endParaRPr lang="ru-RU" dirty="0"/>
          </a:p>
          <a:p>
            <a:pPr marL="0" indent="0">
              <a:buSzPct val="115000"/>
              <a:buNone/>
            </a:pPr>
            <a:r>
              <a:rPr lang="ru-RU" dirty="0">
                <a:solidFill>
                  <a:srgbClr val="00B050"/>
                </a:solidFill>
              </a:rPr>
              <a:t>2)</a:t>
            </a:r>
            <a:r>
              <a:rPr lang="ru-RU" dirty="0"/>
              <a:t> Оставляем только те токены, что </a:t>
            </a:r>
            <a:r>
              <a:rPr lang="ru-RU" u="sng" dirty="0"/>
              <a:t>встречаются не слишком редко или часто</a:t>
            </a:r>
            <a:r>
              <a:rPr lang="ru-RU" dirty="0"/>
              <a:t> (стоп-слова) с использованием порогов.</a:t>
            </a:r>
            <a:endParaRPr lang="ru-RU" dirty="0"/>
          </a:p>
          <a:p>
            <a:pPr marL="0" indent="0">
              <a:buSzPct val="115000"/>
              <a:buNone/>
            </a:pPr>
            <a:r>
              <a:rPr lang="ru-RU" dirty="0">
                <a:solidFill>
                  <a:srgbClr val="00B050"/>
                </a:solidFill>
              </a:rPr>
              <a:t>3)</a:t>
            </a:r>
            <a:r>
              <a:rPr lang="ru-RU" dirty="0"/>
              <a:t> Определяем важные слова (</a:t>
            </a:r>
            <a:r>
              <a:rPr lang="ru-RU" u="sng" dirty="0"/>
              <a:t>разница максимального и среднего значения представленности</a:t>
            </a:r>
            <a:r>
              <a:rPr lang="ru-RU" dirty="0"/>
              <a:t> токена по темам выше порога).</a:t>
            </a:r>
            <a:endParaRPr lang="ru-RU" dirty="0"/>
          </a:p>
          <a:p>
            <a:pPr>
              <a:buSzPct val="115000"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511970" y="2882096"/>
            <a:ext cx="42189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ru-RU" sz="2400" dirty="0">
                <a:solidFill>
                  <a:srgbClr val="262626"/>
                </a:solidFill>
              </a:rPr>
              <a:t>число встреч токена в теме</a:t>
            </a:r>
            <a:br>
              <a:rPr lang="ru-RU" sz="2400" dirty="0">
                <a:solidFill>
                  <a:srgbClr val="262626"/>
                </a:solidFill>
              </a:rPr>
            </a:br>
            <a:r>
              <a:rPr lang="ru-RU" sz="2400" dirty="0">
                <a:solidFill>
                  <a:srgbClr val="262626"/>
                </a:solidFill>
              </a:rPr>
              <a:t>число записей по теме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7519686" y="3338330"/>
            <a:ext cx="3576575" cy="77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err="1"/>
              <a:t>датасета</a:t>
            </a:r>
            <a:endParaRPr lang="ru-RU" dirty="0" err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После шага 3 было найдено 72 слова, что </a:t>
            </a:r>
            <a:r>
              <a:rPr lang="ru-RU" b="1" i="1" dirty="0"/>
              <a:t>вносят основной вклад</a:t>
            </a:r>
            <a:r>
              <a:rPr lang="ru-RU" i="1" dirty="0"/>
              <a:t>: 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'день', 'БАР', 'отношения', 'работать', 'Если', 'Вас', 'человека', 'что-то', 'лечение', 'её', 'дети', 'время', 'отношениях', 'тему', 'тревога', 'именно', 'депрессия', '..', 'помочь', 'которые', 'Ну', 'диагноз', 'ещё', 'жизни', 'мании', 'Вам', 'жить', '«', '»', 'хотите', 'писал', 'депрессии', 'людей', 'мысли', 'деньги', 'эмоции', 'помощь', 'личности', 'психиатру', 'мысль', 'страх', 'терапии', 'работе', 'детей', 'мама', '--', 'тревогу', 'голове', 'матери', 'ОКР.', 'ОКР', 'мать', 'получается', '%', 'мыслей', 'маме', 'шизофрении', 'шизофрения', 'ПА', 'тревоги', 'давление', 'Ольга', 'ПРЛ', 'шизофренией', '</a:t>
            </a:r>
            <a:r>
              <a:rPr lang="ru-RU" dirty="0" err="1">
                <a:ea typeface="+mn-lt"/>
                <a:cs typeface="+mn-lt"/>
              </a:rPr>
              <a:t>прл</a:t>
            </a:r>
            <a:r>
              <a:rPr lang="ru-RU" dirty="0">
                <a:ea typeface="+mn-lt"/>
                <a:cs typeface="+mn-lt"/>
              </a:rPr>
              <a:t>', 'ритуалы', 'Алина', '|', '</a:t>
            </a:r>
            <a:r>
              <a:rPr lang="ru-RU" dirty="0" err="1">
                <a:ea typeface="+mn-lt"/>
                <a:cs typeface="+mn-lt"/>
              </a:rPr>
              <a:t>Ri</a:t>
            </a:r>
            <a:r>
              <a:rPr lang="ru-RU" dirty="0">
                <a:ea typeface="+mn-lt"/>
                <a:cs typeface="+mn-lt"/>
              </a:rPr>
              <a:t>', 'Star', 'Яна', 'D0'</a:t>
            </a:r>
            <a:endParaRPr lang="ru-RU" dirty="0"/>
          </a:p>
          <a:p>
            <a:pPr marL="0" indent="0">
              <a:buNone/>
            </a:pPr>
            <a:endParaRPr lang="ru-RU" i="1" dirty="0"/>
          </a:p>
          <a:p>
            <a:pPr>
              <a:buSzPct val="115000"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err="1"/>
              <a:t>датасета</a:t>
            </a:r>
            <a:endParaRPr lang="ru-RU" dirty="0" err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  <a:ea typeface="+mn-lt"/>
                <a:cs typeface="+mn-lt"/>
              </a:rPr>
              <a:t>4)</a:t>
            </a:r>
            <a:r>
              <a:rPr lang="ru-RU" dirty="0">
                <a:solidFill>
                  <a:srgbClr val="262626"/>
                </a:solidFill>
                <a:ea typeface="+mn-lt"/>
                <a:cs typeface="+mn-lt"/>
              </a:rPr>
              <a:t> Перевод частоты встречи слова с помощью </a:t>
            </a:r>
            <a:r>
              <a:rPr lang="ru-RU" u="sng" dirty="0" err="1">
                <a:solidFill>
                  <a:srgbClr val="262626"/>
                </a:solidFill>
                <a:ea typeface="+mn-lt"/>
                <a:cs typeface="+mn-lt"/>
              </a:rPr>
              <a:t>Softmax</a:t>
            </a:r>
            <a:r>
              <a:rPr lang="ru-RU" dirty="0">
                <a:solidFill>
                  <a:srgbClr val="262626"/>
                </a:solidFill>
                <a:ea typeface="+mn-lt"/>
                <a:cs typeface="+mn-lt"/>
              </a:rPr>
              <a:t> в вероятность принадлежать классу.</a:t>
            </a:r>
            <a:endParaRPr lang="ru-RU" dirty="0"/>
          </a:p>
          <a:p>
            <a:pPr marL="0" indent="0">
              <a:buSzPct val="115000"/>
              <a:buNone/>
            </a:pPr>
            <a:r>
              <a:rPr lang="ru-RU" dirty="0">
                <a:solidFill>
                  <a:srgbClr val="00B050"/>
                </a:solidFill>
              </a:rPr>
              <a:t>5)</a:t>
            </a:r>
            <a:r>
              <a:rPr lang="ru-RU" dirty="0">
                <a:solidFill>
                  <a:srgbClr val="262626"/>
                </a:solidFill>
              </a:rPr>
              <a:t> Для каждого класса </a:t>
            </a:r>
            <a:r>
              <a:rPr lang="ru-RU" u="sng" dirty="0">
                <a:solidFill>
                  <a:srgbClr val="262626"/>
                </a:solidFill>
              </a:rPr>
              <a:t>берём первые n слов с наибольшими вероятностями</a:t>
            </a:r>
            <a:r>
              <a:rPr lang="ru-RU" dirty="0">
                <a:solidFill>
                  <a:srgbClr val="262626"/>
                </a:solidFill>
              </a:rPr>
              <a:t> (в работе n=15).</a:t>
            </a:r>
            <a:endParaRPr lang="ru-RU" dirty="0">
              <a:solidFill>
                <a:srgbClr val="262626"/>
              </a:solidFill>
            </a:endParaRPr>
          </a:p>
          <a:p>
            <a:pPr marL="457200" indent="-457200">
              <a:buSzPct val="115000"/>
            </a:pPr>
            <a:endParaRPr lang="ru-RU" dirty="0">
              <a:solidFill>
                <a:srgbClr val="2626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err="1"/>
              <a:t>датасета</a:t>
            </a:r>
            <a:endParaRPr lang="ru-RU" dirty="0" err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421895"/>
            <a:ext cx="9601196" cy="3994124"/>
          </a:xfrm>
        </p:spPr>
        <p:txBody>
          <a:bodyPr>
            <a:normAutofit fontScale="85000" lnSpcReduction="20000"/>
          </a:bodyPr>
          <a:lstStyle/>
          <a:p>
            <a:pPr marL="0" indent="0">
              <a:buSzPct val="115000"/>
              <a:buNone/>
            </a:pPr>
            <a:r>
              <a:rPr lang="ru-RU" dirty="0">
                <a:solidFill>
                  <a:srgbClr val="262626"/>
                </a:solidFill>
              </a:rPr>
              <a:t>Слова, вносящие основной вклад в определение конкретной темы:</a:t>
            </a:r>
            <a:endParaRPr lang="ru-RU" dirty="0">
              <a:solidFill>
                <a:srgbClr val="262626"/>
              </a:solidFill>
            </a:endParaRPr>
          </a:p>
          <a:p>
            <a:pPr marL="342900" indent="-342900"/>
            <a:r>
              <a:rPr lang="ru-RU" b="1" dirty="0">
                <a:solidFill>
                  <a:srgbClr val="262626"/>
                </a:solidFill>
              </a:rPr>
              <a:t>БАР</a:t>
            </a:r>
            <a:r>
              <a:rPr lang="ru-RU" dirty="0">
                <a:solidFill>
                  <a:srgbClr val="262626"/>
                </a:solidFill>
              </a:rPr>
              <a:t>: </a:t>
            </a:r>
            <a:r>
              <a:rPr lang="ru-RU" sz="1800" dirty="0">
                <a:solidFill>
                  <a:srgbClr val="262626"/>
                </a:solidFill>
                <a:ea typeface="+mn-lt"/>
                <a:cs typeface="+mn-lt"/>
              </a:rPr>
              <a:t>'БАР', 'лечение', 'депрессии', 'мании', 'работать', 'диагноз', 'депрессия', '--', 'терапии', 'Вас', 'тему', 'мама', 'психиатру', 'деньги', 'помочь'</a:t>
            </a:r>
            <a:endParaRPr lang="ru-RU" sz="1800" dirty="0">
              <a:latin typeface="Garamond" panose="02020404030301010803"/>
              <a:ea typeface="+mn-lt"/>
              <a:cs typeface="+mn-lt"/>
            </a:endParaRPr>
          </a:p>
          <a:p>
            <a:pPr marL="342900" indent="-342900">
              <a:buSzPct val="115000"/>
            </a:pPr>
            <a:r>
              <a:rPr lang="ru-RU" b="1" dirty="0">
                <a:solidFill>
                  <a:srgbClr val="262626"/>
                </a:solidFill>
                <a:latin typeface="Garamond" panose="02020404030301010803"/>
              </a:rPr>
              <a:t>Депрессия</a:t>
            </a:r>
            <a:r>
              <a:rPr lang="ru-RU" dirty="0">
                <a:solidFill>
                  <a:srgbClr val="262626"/>
                </a:solidFill>
                <a:latin typeface="Garamond" panose="02020404030301010803"/>
              </a:rPr>
              <a:t>: </a:t>
            </a:r>
            <a:r>
              <a:rPr lang="ru-RU" sz="1800" dirty="0">
                <a:solidFill>
                  <a:srgbClr val="262626"/>
                </a:solidFill>
                <a:ea typeface="+mn-lt"/>
                <a:cs typeface="+mn-lt"/>
              </a:rPr>
              <a:t>'депрессии', '»', '«', 'депрессия', 'жизни', 'время', 'которые', 'эмоции', 'день', 'мыслей', 'отношения', 'ещё', 'хотите', 'жить', 'отношениях'</a:t>
            </a:r>
            <a:endParaRPr lang="ru-RU" sz="1800" dirty="0">
              <a:solidFill>
                <a:srgbClr val="262626"/>
              </a:solidFill>
              <a:ea typeface="+mn-lt"/>
              <a:cs typeface="+mn-lt"/>
            </a:endParaRPr>
          </a:p>
          <a:p>
            <a:pPr marL="342900" indent="-342900">
              <a:buSzPct val="115000"/>
            </a:pPr>
            <a:r>
              <a:rPr lang="ru-RU" b="1" dirty="0">
                <a:solidFill>
                  <a:srgbClr val="262626"/>
                </a:solidFill>
                <a:latin typeface="Garamond" panose="02020404030301010803"/>
              </a:rPr>
              <a:t>ОКР</a:t>
            </a:r>
            <a:r>
              <a:rPr lang="ru-RU" dirty="0">
                <a:solidFill>
                  <a:srgbClr val="262626"/>
                </a:solidFill>
                <a:latin typeface="Garamond" panose="02020404030301010803"/>
              </a:rPr>
              <a:t>: </a:t>
            </a:r>
            <a:r>
              <a:rPr lang="ru-RU" sz="1800" dirty="0">
                <a:solidFill>
                  <a:srgbClr val="262626"/>
                </a:solidFill>
                <a:ea typeface="+mn-lt"/>
                <a:cs typeface="+mn-lt"/>
              </a:rPr>
              <a:t>'мысли', 'что-то', 'ОКР', 'страх', '..', 'мысль', 'именно', 'Ну', 'ОКР.', 'мыслей', 'которые', 'получается', 'ритуалы', 'тему', 'время'</a:t>
            </a:r>
            <a:endParaRPr lang="ru-RU" sz="1800" dirty="0">
              <a:solidFill>
                <a:srgbClr val="262626"/>
              </a:solidFill>
              <a:ea typeface="+mn-lt"/>
              <a:cs typeface="+mn-lt"/>
            </a:endParaRPr>
          </a:p>
          <a:p>
            <a:pPr marL="342900" indent="-342900">
              <a:buSzPct val="115000"/>
            </a:pPr>
            <a:r>
              <a:rPr lang="ru-RU" b="1" dirty="0">
                <a:solidFill>
                  <a:srgbClr val="262626"/>
                </a:solidFill>
                <a:latin typeface="Garamond" panose="02020404030301010803"/>
              </a:rPr>
              <a:t>ПРЛ</a:t>
            </a:r>
            <a:r>
              <a:rPr lang="ru-RU" dirty="0">
                <a:solidFill>
                  <a:srgbClr val="262626"/>
                </a:solidFill>
                <a:latin typeface="Garamond" panose="02020404030301010803"/>
              </a:rPr>
              <a:t>:</a:t>
            </a:r>
            <a:r>
              <a:rPr lang="ru-RU" sz="1800" dirty="0">
                <a:solidFill>
                  <a:srgbClr val="262626"/>
                </a:solidFill>
                <a:latin typeface="Garamond" panose="02020404030301010803"/>
              </a:rPr>
              <a:t> </a:t>
            </a:r>
            <a:r>
              <a:rPr lang="ru-RU" sz="1800" dirty="0">
                <a:solidFill>
                  <a:srgbClr val="262626"/>
                </a:solidFill>
                <a:ea typeface="+mn-lt"/>
                <a:cs typeface="+mn-lt"/>
              </a:rPr>
              <a:t>'ПРЛ', '|', 'писал', '</a:t>
            </a:r>
            <a:r>
              <a:rPr lang="ru-RU" sz="1800" dirty="0" err="1">
                <a:solidFill>
                  <a:srgbClr val="262626"/>
                </a:solidFill>
                <a:ea typeface="+mn-lt"/>
                <a:cs typeface="+mn-lt"/>
              </a:rPr>
              <a:t>прл</a:t>
            </a:r>
            <a:r>
              <a:rPr lang="ru-RU" sz="1800" dirty="0">
                <a:solidFill>
                  <a:srgbClr val="262626"/>
                </a:solidFill>
                <a:ea typeface="+mn-lt"/>
                <a:cs typeface="+mn-lt"/>
              </a:rPr>
              <a:t>', 'отношения', 'личности', 'Ольга', '</a:t>
            </a:r>
            <a:r>
              <a:rPr lang="ru-RU" sz="1800" dirty="0" err="1">
                <a:solidFill>
                  <a:srgbClr val="262626"/>
                </a:solidFill>
                <a:ea typeface="+mn-lt"/>
                <a:cs typeface="+mn-lt"/>
              </a:rPr>
              <a:t>Ri</a:t>
            </a:r>
            <a:r>
              <a:rPr lang="ru-RU" sz="1800" dirty="0">
                <a:solidFill>
                  <a:srgbClr val="262626"/>
                </a:solidFill>
                <a:ea typeface="+mn-lt"/>
                <a:cs typeface="+mn-lt"/>
              </a:rPr>
              <a:t>', 'Star', 'Алина', 'отношениях', 'эмоции', 'терапии', 'диагноз', 'матери'</a:t>
            </a:r>
            <a:endParaRPr lang="ru-RU" sz="1800" dirty="0">
              <a:solidFill>
                <a:srgbClr val="262626"/>
              </a:solidFill>
              <a:ea typeface="+mn-lt"/>
              <a:cs typeface="+mn-lt"/>
            </a:endParaRPr>
          </a:p>
          <a:p>
            <a:pPr marL="342900" indent="-342900">
              <a:buSzPct val="115000"/>
            </a:pPr>
            <a:r>
              <a:rPr lang="ru-RU" b="1" dirty="0">
                <a:solidFill>
                  <a:srgbClr val="262626"/>
                </a:solidFill>
                <a:ea typeface="+mn-lt"/>
                <a:cs typeface="+mn-lt"/>
              </a:rPr>
              <a:t>Тревожное р-во</a:t>
            </a:r>
            <a:r>
              <a:rPr lang="ru-RU" dirty="0">
                <a:solidFill>
                  <a:srgbClr val="262626"/>
                </a:solidFill>
                <a:ea typeface="+mn-lt"/>
                <a:cs typeface="+mn-lt"/>
              </a:rPr>
              <a:t>: </a:t>
            </a:r>
            <a:r>
              <a:rPr lang="ru-RU" sz="1800" dirty="0">
                <a:solidFill>
                  <a:srgbClr val="262626"/>
                </a:solidFill>
                <a:ea typeface="+mn-lt"/>
                <a:cs typeface="+mn-lt"/>
              </a:rPr>
              <a:t>'--', 'тревога', 'тревоги', 'ПА', 'Вас', 'давление', 'мысли', 'день', 'ещё', 'страх', 'Вам', 'тревогу', 'Яна', 'голове', 'работе'</a:t>
            </a:r>
            <a:endParaRPr lang="ru-RU" sz="1800" dirty="0">
              <a:solidFill>
                <a:srgbClr val="262626"/>
              </a:solidFill>
              <a:ea typeface="+mn-lt"/>
              <a:cs typeface="+mn-lt"/>
            </a:endParaRPr>
          </a:p>
          <a:p>
            <a:pPr marL="342900" indent="-342900">
              <a:buSzPct val="115000"/>
            </a:pPr>
            <a:r>
              <a:rPr lang="ru-RU" b="1" dirty="0">
                <a:solidFill>
                  <a:srgbClr val="262626"/>
                </a:solidFill>
                <a:ea typeface="+mn-lt"/>
                <a:cs typeface="+mn-lt"/>
              </a:rPr>
              <a:t>Шизофрения</a:t>
            </a:r>
            <a:r>
              <a:rPr lang="ru-RU" dirty="0">
                <a:solidFill>
                  <a:srgbClr val="262626"/>
                </a:solidFill>
                <a:ea typeface="+mn-lt"/>
                <a:cs typeface="+mn-lt"/>
              </a:rPr>
              <a:t>: </a:t>
            </a:r>
            <a:r>
              <a:rPr lang="ru-RU" sz="1800" dirty="0">
                <a:solidFill>
                  <a:srgbClr val="262626"/>
                </a:solidFill>
                <a:ea typeface="+mn-lt"/>
                <a:cs typeface="+mn-lt"/>
              </a:rPr>
              <a:t>'%', 'детей', 'шизофрения', 'мама', 'Если', 'D0', 'мать', 'жить', 'диагноз', 'деньги', 'шизофрении', 'помощь', 'психиатру', 'её', 'шизофренией'</a:t>
            </a:r>
            <a:endParaRPr lang="ru-RU" sz="1800">
              <a:solidFill>
                <a:srgbClr val="262626"/>
              </a:solidFill>
              <a:latin typeface="Garamond" panose="02020404030301010803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ru-RU" sz="2800">
                <a:solidFill>
                  <a:srgbClr val="262626"/>
                </a:solidFill>
              </a:rPr>
              <a:t>Очистка датасета</a:t>
            </a:r>
            <a:endParaRPr lang="ru-RU" sz="2800">
              <a:solidFill>
                <a:srgbClr val="26262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>
              <a:buSzPct val="115000"/>
            </a:pPr>
            <a:r>
              <a:rPr lang="ru-RU" sz="1800" dirty="0">
                <a:solidFill>
                  <a:srgbClr val="262626"/>
                </a:solidFill>
              </a:rPr>
              <a:t>После очистки </a:t>
            </a:r>
            <a:r>
              <a:rPr lang="ru-RU" sz="1800" dirty="0" err="1">
                <a:solidFill>
                  <a:srgbClr val="262626"/>
                </a:solidFill>
              </a:rPr>
              <a:t>датасет</a:t>
            </a:r>
            <a:r>
              <a:rPr lang="ru-RU" sz="1800" dirty="0">
                <a:solidFill>
                  <a:srgbClr val="262626"/>
                </a:solidFill>
              </a:rPr>
              <a:t> стал выглядеть следующим образом:</a:t>
            </a:r>
            <a:endParaRPr lang="ru-RU" sz="1800" dirty="0">
              <a:solidFill>
                <a:srgbClr val="262626"/>
              </a:solidFill>
            </a:endParaRPr>
          </a:p>
          <a:p>
            <a:pPr>
              <a:buSzPct val="115000"/>
            </a:pPr>
            <a:endParaRPr lang="ru-RU" sz="1800">
              <a:solidFill>
                <a:srgbClr val="262626"/>
              </a:solidFill>
            </a:endParaRPr>
          </a:p>
        </p:txBody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556" y="1244803"/>
            <a:ext cx="6098041" cy="4375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Векторизация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WordPiece</a:t>
            </a:r>
            <a:r>
              <a:rPr lang="ru-RU" dirty="0"/>
              <a:t> </a:t>
            </a:r>
            <a:r>
              <a:rPr lang="ru-RU" dirty="0" err="1"/>
              <a:t>токенизатор</a:t>
            </a:r>
            <a:r>
              <a:rPr lang="ru-RU" dirty="0"/>
              <a:t>, идущий вместе с рассматриваемой моделью на </a:t>
            </a:r>
            <a:r>
              <a:rPr lang="ru-RU" dirty="0" err="1"/>
              <a:t>Hugging</a:t>
            </a:r>
            <a:r>
              <a:rPr lang="ru-RU" dirty="0"/>
              <a:t> Face.</a:t>
            </a:r>
            <a:endParaRPr lang="ru-RU" dirty="0"/>
          </a:p>
          <a:p>
            <a:pPr>
              <a:buSzPct val="115000"/>
            </a:pPr>
            <a:r>
              <a:rPr lang="ru-RU" dirty="0"/>
              <a:t>Длина последовательности токенов определялась как квантиль уровня 0.95 и составила 330 токенов на сэмпл.</a:t>
            </a:r>
            <a:endParaRPr lang="ru-RU" dirty="0"/>
          </a:p>
          <a:p>
            <a:pPr>
              <a:buSzPct val="115000"/>
            </a:pPr>
            <a:r>
              <a:rPr lang="ru-RU" dirty="0"/>
              <a:t>Применялся </a:t>
            </a:r>
            <a:r>
              <a:rPr lang="ru-RU" dirty="0" err="1"/>
              <a:t>Padding</a:t>
            </a:r>
            <a:r>
              <a:rPr lang="ru-RU" dirty="0"/>
              <a:t> и </a:t>
            </a:r>
            <a:r>
              <a:rPr lang="ru-RU" dirty="0" err="1"/>
              <a:t>Truncation</a:t>
            </a:r>
            <a:r>
              <a:rPr lang="ru-RU" dirty="0"/>
              <a:t>.</a:t>
            </a:r>
            <a:endParaRPr lang="ru-RU" dirty="0"/>
          </a:p>
          <a:p>
            <a:pPr>
              <a:buSzPct val="115000"/>
            </a:pPr>
            <a:r>
              <a:rPr lang="ru-RU" dirty="0"/>
              <a:t>Лэйблы закодированы с помощью One-</a:t>
            </a:r>
            <a:r>
              <a:rPr lang="ru-RU" dirty="0" err="1"/>
              <a:t>hot</a:t>
            </a:r>
            <a:r>
              <a:rPr lang="ru-RU" dirty="0"/>
              <a:t> </a:t>
            </a:r>
            <a:r>
              <a:rPr lang="ru-RU" dirty="0" err="1"/>
              <a:t>encoding</a:t>
            </a:r>
            <a:r>
              <a:rPr lang="ru-RU" dirty="0"/>
              <a:t>.</a:t>
            </a:r>
            <a:endParaRPr lang="ru-RU" dirty="0"/>
          </a:p>
          <a:p>
            <a:pPr>
              <a:buSzPct val="115000"/>
            </a:pPr>
            <a:r>
              <a:rPr lang="ru-RU" dirty="0" err="1"/>
              <a:t>Resample</a:t>
            </a:r>
            <a:r>
              <a:rPr lang="ru-RU" dirty="0"/>
              <a:t> данных не проводился.</a:t>
            </a:r>
            <a:endParaRPr lang="ru-RU" dirty="0"/>
          </a:p>
          <a:p>
            <a:pPr>
              <a:buSzPct val="115000"/>
            </a:pPr>
            <a:r>
              <a:rPr lang="ru-RU" dirty="0" err="1"/>
              <a:t>Train-test</a:t>
            </a:r>
            <a:r>
              <a:rPr lang="ru-RU" dirty="0"/>
              <a:t> </a:t>
            </a:r>
            <a:r>
              <a:rPr lang="ru-RU" dirty="0" err="1"/>
              <a:t>split</a:t>
            </a:r>
            <a:r>
              <a:rPr lang="ru-RU" dirty="0"/>
              <a:t> в соотношении 0.8 / 0.2 с произвольной перетасовкой.</a:t>
            </a:r>
            <a:endParaRPr lang="ru-RU" dirty="0"/>
          </a:p>
          <a:p>
            <a:pPr>
              <a:buSzPct val="115000"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4659</Words>
  <Application>WPS Presentation</Application>
  <PresentationFormat>Широкоэкранный</PresentationFormat>
  <Paragraphs>122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Arial</vt:lpstr>
      <vt:lpstr>Times New Roman</vt:lpstr>
      <vt:lpstr>Garamond</vt:lpstr>
      <vt:lpstr>Microsoft YaHei</vt:lpstr>
      <vt:lpstr>Arial Unicode MS</vt:lpstr>
      <vt:lpstr>Calibri</vt:lpstr>
      <vt:lpstr>Organic</vt:lpstr>
      <vt:lpstr>Проект</vt:lpstr>
      <vt:lpstr>Основные шаги</vt:lpstr>
      <vt:lpstr>Очистка датасета</vt:lpstr>
      <vt:lpstr>Очистка датасета</vt:lpstr>
      <vt:lpstr>Очистка датасета</vt:lpstr>
      <vt:lpstr>Очистка датасета</vt:lpstr>
      <vt:lpstr>Очистка датасета</vt:lpstr>
      <vt:lpstr>Очистка датасета</vt:lpstr>
      <vt:lpstr>Векторизация данных</vt:lpstr>
      <vt:lpstr>Векторизация данных</vt:lpstr>
      <vt:lpstr>Векторизация данных</vt:lpstr>
      <vt:lpstr>Обучение модели</vt:lpstr>
      <vt:lpstr>Обучение модели</vt:lpstr>
      <vt:lpstr>Подсчёт метрик</vt:lpstr>
      <vt:lpstr>Подсчёт метрик</vt:lpstr>
      <vt:lpstr>Дополнительно рассмотренные подходы</vt:lpstr>
      <vt:lpstr>Возможности по улучшению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User</cp:lastModifiedBy>
  <cp:revision>730</cp:revision>
  <dcterms:created xsi:type="dcterms:W3CDTF">2024-06-27T13:56:00Z</dcterms:created>
  <dcterms:modified xsi:type="dcterms:W3CDTF">2024-06-28T12:48:23Z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E524831754C2458DAF8D742C0B1BE8AB_12</vt:lpwstr>
  </property>
  <property fmtid="{D5CDD505-2E9C-101B-9397-08002B2CF9AE}" pid="3" name="KSOProductBuildVer">
    <vt:lpwstr>1049-12.2.0.17119</vt:lpwstr>
  </property>
</Properties>
</file>