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96" r:id="rId4"/>
    <p:sldId id="265" r:id="rId5"/>
    <p:sldId id="297" r:id="rId6"/>
    <p:sldId id="299" r:id="rId7"/>
    <p:sldId id="258" r:id="rId8"/>
    <p:sldId id="298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798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6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97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67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6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48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9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4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88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6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148156" y="2079577"/>
            <a:ext cx="456481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Приложение</a:t>
            </a:r>
            <a:br>
              <a:rPr lang="ru-RU" dirty="0" smtClean="0"/>
            </a:br>
            <a:r>
              <a:rPr lang="ru-RU" dirty="0" smtClean="0"/>
              <a:t>Авто-Админ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8" y="2079577"/>
            <a:ext cx="2064622" cy="1161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788" y="3547596"/>
            <a:ext cx="28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Авторы:</a:t>
            </a:r>
          </a:p>
          <a:p>
            <a:r>
              <a:rPr lang="ru-RU" sz="1600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Шабаров</a:t>
            </a:r>
            <a:r>
              <a:rPr lang="ru-RU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Михаил</a:t>
            </a:r>
          </a:p>
          <a:p>
            <a:r>
              <a:rPr lang="ru-RU" sz="1600" dirty="0" err="1">
                <a:solidFill>
                  <a:srgbClr val="C6DAEC"/>
                </a:solidFill>
                <a:latin typeface="Muli"/>
                <a:ea typeface="Muli"/>
                <a:cs typeface="Muli"/>
              </a:rPr>
              <a:t>Горявин</a:t>
            </a:r>
            <a:r>
              <a:rPr lang="ru-RU" sz="16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  <a:r>
              <a:rPr lang="ru-RU" sz="1600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Максим</a:t>
            </a:r>
            <a:endParaRPr lang="ru-RU" sz="16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089" y="3547596"/>
            <a:ext cx="2846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C6DAEC"/>
                </a:solidFill>
                <a:latin typeface="Muli"/>
                <a:ea typeface="Muli"/>
                <a:cs typeface="Muli"/>
              </a:rPr>
              <a:t>Организация:</a:t>
            </a:r>
          </a:p>
          <a:p>
            <a:r>
              <a:rPr lang="ru-RU" sz="1600" dirty="0" smtClean="0">
                <a:solidFill>
                  <a:srgbClr val="C6DAEC"/>
                </a:solidFill>
                <a:latin typeface="Muli"/>
              </a:rPr>
              <a:t>ФГБОУ ВО МПК ТИУ</a:t>
            </a:r>
          </a:p>
          <a:p>
            <a:r>
              <a:rPr lang="ru-RU" sz="1600" dirty="0" smtClean="0">
                <a:solidFill>
                  <a:srgbClr val="C6DAEC"/>
                </a:solidFill>
                <a:latin typeface="Muli"/>
              </a:rPr>
              <a:t>Г. Тюмень </a:t>
            </a:r>
          </a:p>
          <a:p>
            <a:r>
              <a:rPr lang="ru-RU" sz="1600" dirty="0" smtClean="0">
                <a:solidFill>
                  <a:srgbClr val="C6DAEC"/>
                </a:solidFill>
                <a:latin typeface="Muli"/>
              </a:rPr>
              <a:t>2023г.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Не </a:t>
            </a:r>
            <a:r>
              <a:rPr lang="ru-RU" dirty="0" smtClean="0"/>
              <a:t>Актуальность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074859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Проблема</a:t>
            </a:r>
            <a:endParaRPr sz="16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В связи с текущей </a:t>
            </a:r>
            <a:r>
              <a:rPr lang="ru-RU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геополитической, ситуацией </a:t>
            </a: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компании и предприятия всё чаще стали переводить сетевую инфраструктуру под сервера на базе </a:t>
            </a:r>
            <a:r>
              <a:rPr lang="ru-RU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Российских </a:t>
            </a: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дистрибутивов </a:t>
            </a:r>
            <a:r>
              <a:rPr lang="ru-RU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Linux</a:t>
            </a: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таких как </a:t>
            </a:r>
            <a:r>
              <a:rPr lang="ru-RU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Astra</a:t>
            </a: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Linux</a:t>
            </a: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и РЕД ОС. Исходя из этого существует нехватка квалифицированных администраторов таких сетей.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4361491" y="1744525"/>
            <a:ext cx="4400961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Решение</a:t>
            </a:r>
            <a:endParaRPr sz="16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600"/>
              </a:spcBef>
            </a:pP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Для решения этой проблемы мы придумали концепт программы для автоматической установки и настройки серверных сетевых функций локальной сети на базе </a:t>
            </a:r>
            <a:r>
              <a:rPr lang="ru-RU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Astra</a:t>
            </a: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ru-RU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Linux</a:t>
            </a:r>
            <a:r>
              <a:rPr lang="ru-RU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Данная программа представляет собой приложение автоматической развёртки локальной сети. Она не только позволит начинающему системному администратору правильно настроить сервер, но и поможет ускорить настройку сети даже для продвинутых администраторов.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Начало работы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982761" y="2198436"/>
            <a:ext cx="3191400" cy="1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ru-RU" dirty="0" smtClean="0">
                <a:solidFill>
                  <a:schemeClr val="tx1">
                    <a:lumMod val="85000"/>
                  </a:schemeClr>
                </a:solidFill>
                <a:latin typeface="Muli"/>
              </a:rPr>
              <a:t>основу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Muli"/>
              </a:rPr>
              <a:t>нашей программы мы выбрали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uli"/>
              </a:rPr>
              <a:t>bash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Muli"/>
              </a:rPr>
              <a:t>скрипты для автоматизации процесса установки и настройки.</a:t>
            </a:r>
            <a:endParaRPr dirty="0">
              <a:solidFill>
                <a:schemeClr val="tx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4361491" y="3532654"/>
            <a:ext cx="3825371" cy="6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Muli"/>
              </a:rPr>
              <a:t>Языком для графической оболочки мы выбрали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uli"/>
              </a:rPr>
              <a:t>Python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Muli"/>
              </a:rPr>
              <a:t>с библиотекой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Muli"/>
              </a:rPr>
              <a:t>PyQT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Muli"/>
              </a:rPr>
              <a:t>.</a:t>
            </a:r>
            <a:endParaRPr dirty="0">
              <a:solidFill>
                <a:schemeClr val="tx1">
                  <a:lumMod val="85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5928" y="1618900"/>
            <a:ext cx="6170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  <a:latin typeface="Muli"/>
              </a:rPr>
              <a:t>После определения наших целей мы начали разработку приложения для автоматической настройки сервера.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1" y="2581657"/>
            <a:ext cx="2591485" cy="25914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17" y="2279817"/>
            <a:ext cx="939057" cy="9390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74" y="2117818"/>
            <a:ext cx="1263056" cy="1263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7674" y="2264200"/>
            <a:ext cx="547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85000"/>
                  </a:schemeClr>
                </a:solidFill>
                <a:latin typeface="Muli"/>
              </a:rPr>
              <a:t>+</a:t>
            </a:r>
            <a:endParaRPr lang="ru-RU" sz="6000" dirty="0">
              <a:solidFill>
                <a:schemeClr val="tx1">
                  <a:lumMod val="85000"/>
                </a:schemeClr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2356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433852" y="2805003"/>
            <a:ext cx="4295707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Графическая оболочка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4555691" y="3566325"/>
            <a:ext cx="375285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В нашем приложении пользователь может сам задать необходимые настройки и после установки они будут применены.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49"/>
          <a:stretch/>
        </p:blipFill>
        <p:spPr>
          <a:xfrm>
            <a:off x="833915" y="2274587"/>
            <a:ext cx="3443132" cy="235305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808" y="219710"/>
            <a:ext cx="3604683" cy="2455251"/>
          </a:xfrm>
          <a:prstGeom prst="rect">
            <a:avLst/>
          </a:prstGeom>
        </p:spPr>
      </p:pic>
      <p:grpSp>
        <p:nvGrpSpPr>
          <p:cNvPr id="18" name="Google Shape;909;p47"/>
          <p:cNvGrpSpPr/>
          <p:nvPr/>
        </p:nvGrpSpPr>
        <p:grpSpPr>
          <a:xfrm>
            <a:off x="568276" y="406490"/>
            <a:ext cx="531277" cy="467149"/>
            <a:chOff x="1928175" y="312600"/>
            <a:chExt cx="425000" cy="373700"/>
          </a:xfrm>
        </p:grpSpPr>
        <p:sp>
          <p:nvSpPr>
            <p:cNvPr id="19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99" y="1048018"/>
            <a:ext cx="3832242" cy="2520205"/>
          </a:xfrm>
          <a:prstGeom prst="rect">
            <a:avLst/>
          </a:prstGeom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1904427" y="338876"/>
            <a:ext cx="4001360" cy="602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Алгоритм разработки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1053738" y="1408156"/>
            <a:ext cx="3911188" cy="355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Bash</a:t>
            </a:r>
            <a:r>
              <a:rPr lang="ru-RU" dirty="0" smtClean="0"/>
              <a:t>-скрипты, совместимы с графической оболочкой написанной на </a:t>
            </a:r>
            <a:r>
              <a:rPr lang="en-US" dirty="0" smtClean="0"/>
              <a:t>Python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Первым из скриптов был написан код для автоматической настройки </a:t>
            </a:r>
            <a:r>
              <a:rPr lang="en-US" dirty="0" smtClean="0"/>
              <a:t>DDNS</a:t>
            </a:r>
            <a:r>
              <a:rPr lang="ru-RU" dirty="0" smtClean="0"/>
              <a:t> без возможности выбора настроек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После того, как скрипт приобрёл рабочее состояние, были добавлены переменные для возможности гибкой настройки параметров и файлов конфигурации.</a:t>
            </a:r>
          </a:p>
          <a:p>
            <a:r>
              <a:rPr lang="ru-RU" dirty="0" smtClean="0"/>
              <a:t>Также была добавлена проверка на доступ к интернету, чтобы не происходило ошибок загрузки утилит.</a:t>
            </a:r>
            <a:endParaRPr lang="ru-RU" dirty="0" smtClean="0"/>
          </a:p>
        </p:txBody>
      </p:sp>
      <p:grpSp>
        <p:nvGrpSpPr>
          <p:cNvPr id="18" name="Google Shape;909;p47"/>
          <p:cNvGrpSpPr/>
          <p:nvPr/>
        </p:nvGrpSpPr>
        <p:grpSpPr>
          <a:xfrm>
            <a:off x="568276" y="406490"/>
            <a:ext cx="531277" cy="467149"/>
            <a:chOff x="1928175" y="312600"/>
            <a:chExt cx="425000" cy="373700"/>
          </a:xfrm>
        </p:grpSpPr>
        <p:sp>
          <p:nvSpPr>
            <p:cNvPr id="19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1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2120665" y="239560"/>
            <a:ext cx="4295707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000" dirty="0"/>
              <a:t>Алгоритм разработки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833914" y="1042330"/>
            <a:ext cx="4556415" cy="357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Последующей задачей было написание скрипта для настройки </a:t>
            </a:r>
            <a:r>
              <a:rPr lang="en-US" dirty="0" smtClean="0"/>
              <a:t>SSH </a:t>
            </a:r>
            <a:r>
              <a:rPr lang="ru-RU" dirty="0" smtClean="0"/>
              <a:t>подключения к клиенту по ключам. </a:t>
            </a:r>
            <a:endParaRPr lang="en-US" dirty="0" smtClean="0"/>
          </a:p>
          <a:p>
            <a:r>
              <a:rPr lang="ru-RU" dirty="0" smtClean="0"/>
              <a:t>Закончив с </a:t>
            </a:r>
            <a:r>
              <a:rPr lang="en-US" dirty="0" smtClean="0"/>
              <a:t>SSH</a:t>
            </a:r>
            <a:r>
              <a:rPr lang="ru-RU" dirty="0" smtClean="0"/>
              <a:t>, мы перешли к установке и настройке </a:t>
            </a:r>
            <a:r>
              <a:rPr lang="en-US" dirty="0" err="1" smtClean="0"/>
              <a:t>OpenVPN</a:t>
            </a:r>
            <a:r>
              <a:rPr lang="ru-RU" dirty="0" smtClean="0"/>
              <a:t>. Для упрощения скрипта и скорости работы была использована утилита </a:t>
            </a:r>
            <a:r>
              <a:rPr lang="en-US" dirty="0" err="1" smtClean="0"/>
              <a:t>astra</a:t>
            </a:r>
            <a:r>
              <a:rPr lang="en-US" dirty="0" smtClean="0"/>
              <a:t>-</a:t>
            </a:r>
            <a:r>
              <a:rPr lang="en-US" dirty="0" err="1" smtClean="0"/>
              <a:t>openvpn</a:t>
            </a:r>
            <a:r>
              <a:rPr lang="en-US" dirty="0" smtClean="0"/>
              <a:t>-server</a:t>
            </a:r>
            <a:r>
              <a:rPr lang="ru-RU" dirty="0" smtClean="0"/>
              <a:t>, позволяющая выполнить быструю настройку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ru-RU" dirty="0" smtClean="0"/>
              <a:t>с заданными параметрами. Сертификаты и конфигурационные файлы клиента передаются по </a:t>
            </a:r>
            <a:r>
              <a:rPr lang="en-US" dirty="0" smtClean="0"/>
              <a:t>SSH.</a:t>
            </a:r>
          </a:p>
          <a:p>
            <a:r>
              <a:rPr lang="ru-RU" dirty="0" smtClean="0"/>
              <a:t>В конце был сделан скрипт для настройки </a:t>
            </a:r>
            <a:r>
              <a:rPr lang="en-US" dirty="0" smtClean="0"/>
              <a:t>Firewall </a:t>
            </a:r>
            <a:r>
              <a:rPr lang="ru-RU" dirty="0" smtClean="0"/>
              <a:t>сервера через утилиту </a:t>
            </a:r>
            <a:r>
              <a:rPr lang="en-US" dirty="0" err="1" smtClean="0"/>
              <a:t>iptables</a:t>
            </a:r>
            <a:r>
              <a:rPr lang="ru-RU" dirty="0" smtClean="0"/>
              <a:t>, предустановленную в большинстве ОС </a:t>
            </a:r>
            <a:r>
              <a:rPr lang="en-US" dirty="0" smtClean="0"/>
              <a:t>Linux</a:t>
            </a:r>
            <a:endParaRPr lang="ru-RU" dirty="0"/>
          </a:p>
        </p:txBody>
      </p:sp>
      <p:grpSp>
        <p:nvGrpSpPr>
          <p:cNvPr id="18" name="Google Shape;909;p47"/>
          <p:cNvGrpSpPr/>
          <p:nvPr/>
        </p:nvGrpSpPr>
        <p:grpSpPr>
          <a:xfrm>
            <a:off x="568276" y="406490"/>
            <a:ext cx="531277" cy="467149"/>
            <a:chOff x="1928175" y="312600"/>
            <a:chExt cx="425000" cy="373700"/>
          </a:xfrm>
        </p:grpSpPr>
        <p:sp>
          <p:nvSpPr>
            <p:cNvPr id="19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6" y="1042330"/>
            <a:ext cx="3136524" cy="33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Google Shape;1053;p47"/>
          <p:cNvGrpSpPr/>
          <p:nvPr/>
        </p:nvGrpSpPr>
        <p:grpSpPr>
          <a:xfrm>
            <a:off x="562256" y="421152"/>
            <a:ext cx="575809" cy="460355"/>
            <a:chOff x="5255200" y="3006475"/>
            <a:chExt cx="511700" cy="378575"/>
          </a:xfrm>
        </p:grpSpPr>
        <p:sp>
          <p:nvSpPr>
            <p:cNvPr id="7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15;p20"/>
          <p:cNvSpPr txBox="1">
            <a:spLocks/>
          </p:cNvSpPr>
          <p:nvPr/>
        </p:nvSpPr>
        <p:spPr>
          <a:xfrm>
            <a:off x="1795906" y="633879"/>
            <a:ext cx="429570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ru-RU" sz="3000" dirty="0" smtClean="0"/>
              <a:t>Трудности и итоги</a:t>
            </a:r>
            <a:endParaRPr lang="ru-RU" sz="3000" dirty="0"/>
          </a:p>
        </p:txBody>
      </p:sp>
      <p:sp>
        <p:nvSpPr>
          <p:cNvPr id="10" name="Google Shape;416;p20"/>
          <p:cNvSpPr txBox="1">
            <a:spLocks/>
          </p:cNvSpPr>
          <p:nvPr/>
        </p:nvSpPr>
        <p:spPr>
          <a:xfrm>
            <a:off x="651087" y="1279991"/>
            <a:ext cx="4157737" cy="330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ru-RU" dirty="0" smtClean="0"/>
              <a:t>Конечно не обошлось и без трудностей.</a:t>
            </a:r>
          </a:p>
          <a:p>
            <a:r>
              <a:rPr lang="ru-RU" dirty="0"/>
              <a:t>Во время разработки мы сталкивались с некоторыми трудностями в правильности написанного кода и особенностей работы утилит, но, в конечном итоге, мы смогли их все решить.</a:t>
            </a:r>
          </a:p>
          <a:p>
            <a:r>
              <a:rPr lang="ru-RU" dirty="0" smtClean="0"/>
              <a:t>По итогу получившееся </a:t>
            </a:r>
            <a:r>
              <a:rPr lang="ru-RU" dirty="0"/>
              <a:t>приложение способно совершить правильную и быструю настройку сервера на базе </a:t>
            </a:r>
            <a:r>
              <a:rPr lang="en-US" dirty="0"/>
              <a:t>Astra Linux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15" y="2934051"/>
            <a:ext cx="3336491" cy="18684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02" y="881507"/>
            <a:ext cx="2807504" cy="157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415;p20"/>
          <p:cNvSpPr txBox="1">
            <a:spLocks/>
          </p:cNvSpPr>
          <p:nvPr/>
        </p:nvSpPr>
        <p:spPr>
          <a:xfrm>
            <a:off x="1795906" y="633879"/>
            <a:ext cx="429570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ru-RU" sz="3000" dirty="0" smtClean="0"/>
              <a:t>Планы на будущее</a:t>
            </a:r>
            <a:endParaRPr lang="ru-RU" sz="3000" dirty="0"/>
          </a:p>
        </p:txBody>
      </p:sp>
      <p:sp>
        <p:nvSpPr>
          <p:cNvPr id="10" name="Google Shape;416;p20"/>
          <p:cNvSpPr txBox="1">
            <a:spLocks/>
          </p:cNvSpPr>
          <p:nvPr/>
        </p:nvSpPr>
        <p:spPr>
          <a:xfrm>
            <a:off x="651087" y="1279991"/>
            <a:ext cx="4157737" cy="330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ru-RU" dirty="0"/>
              <a:t>В будущем мы планируем продолжить поддержку приложения: обновлять его функционал и поддерживать новые версии </a:t>
            </a:r>
            <a:r>
              <a:rPr lang="ru-RU" dirty="0" smtClean="0"/>
              <a:t>утилит. </a:t>
            </a:r>
          </a:p>
          <a:p>
            <a:r>
              <a:rPr lang="ru-RU" dirty="0" smtClean="0"/>
              <a:t>также </a:t>
            </a:r>
            <a:r>
              <a:rPr lang="ru-RU" dirty="0"/>
              <a:t>планируется создание версии приложения </a:t>
            </a:r>
            <a:r>
              <a:rPr lang="ru-RU" dirty="0" smtClean="0"/>
              <a:t>для дистрибутива </a:t>
            </a:r>
            <a:r>
              <a:rPr lang="ru-RU" dirty="0"/>
              <a:t>РЕД </a:t>
            </a:r>
            <a:r>
              <a:rPr lang="ru-RU" dirty="0" smtClean="0"/>
              <a:t>ОС.</a:t>
            </a:r>
            <a:endParaRPr lang="ru-RU" dirty="0"/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02" y="881507"/>
            <a:ext cx="2807504" cy="15792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7" y="401682"/>
            <a:ext cx="523182" cy="5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2519534" y="2184035"/>
            <a:ext cx="5756115" cy="20080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 smtClean="0"/>
              <a:t>Спасибо за внимание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415</Words>
  <Application>Microsoft Office PowerPoint</Application>
  <PresentationFormat>Экран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Helvetica Neue</vt:lpstr>
      <vt:lpstr>Muli</vt:lpstr>
      <vt:lpstr>Nixie One</vt:lpstr>
      <vt:lpstr>Imogen template</vt:lpstr>
      <vt:lpstr>Приложение Авто-Админ</vt:lpstr>
      <vt:lpstr>Не Актуальность</vt:lpstr>
      <vt:lpstr>Начало работы</vt:lpstr>
      <vt:lpstr>Графическая оболочка</vt:lpstr>
      <vt:lpstr>Алгоритм разработки</vt:lpstr>
      <vt:lpstr>Алгоритм разработки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АвтоАдмин</dc:title>
  <cp:lastModifiedBy>Учетная запись Майкрософт</cp:lastModifiedBy>
  <cp:revision>14</cp:revision>
  <dcterms:modified xsi:type="dcterms:W3CDTF">2023-02-15T13:04:12Z</dcterms:modified>
</cp:coreProperties>
</file>