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685800" y="1594485"/>
            <a:ext cx="7772400" cy="108013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241250" y="88544"/>
            <a:ext cx="8661500" cy="73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419827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500" u="sng">
          <a:solidFill>
            <a:srgbClr val="674EA7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1"/>
          <p:cNvSpPr txBox="1"/>
          <p:nvPr/>
        </p:nvSpPr>
        <p:spPr>
          <a:xfrm>
            <a:off x="342524" y="4880547"/>
            <a:ext cx="8217536" cy="16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300"/>
              </a:lnSpc>
              <a:defRPr b="1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</a:t>
            </a:r>
            <a:r>
              <a:rPr spc="-4"/>
              <a:t>стоимость</a:t>
            </a:r>
            <a:r>
              <a:rPr spc="4"/>
              <a:t> </a:t>
            </a:r>
            <a:r>
              <a:rPr spc="-15"/>
              <a:t>входят:</a:t>
            </a:r>
            <a:r>
              <a:t> </a:t>
            </a:r>
            <a:r>
              <a:rPr spc="4"/>
              <a:t>все</a:t>
            </a:r>
            <a:r>
              <a:t> </a:t>
            </a:r>
            <a:r>
              <a:rPr spc="-15"/>
              <a:t>необходимые</a:t>
            </a:r>
            <a:r>
              <a:t> </a:t>
            </a:r>
            <a:r>
              <a:rPr spc="-9"/>
              <a:t>материалы,</a:t>
            </a:r>
            <a:r>
              <a:rPr spc="4"/>
              <a:t> </a:t>
            </a:r>
            <a:r>
              <a:rPr spc="-4"/>
              <a:t>работа</a:t>
            </a:r>
            <a:r>
              <a:rPr spc="4"/>
              <a:t> </a:t>
            </a:r>
            <a:r>
              <a:rPr spc="-4"/>
              <a:t>мастеров,</a:t>
            </a:r>
            <a:r>
              <a:t> </a:t>
            </a:r>
            <a:r>
              <a:rPr spc="-9"/>
              <a:t>упаковка</a:t>
            </a:r>
            <a:r>
              <a:rPr spc="4"/>
              <a:t> </a:t>
            </a:r>
            <a:r>
              <a:rPr spc="-9"/>
              <a:t>изделия,</a:t>
            </a:r>
            <a:r>
              <a:t> </a:t>
            </a:r>
            <a:r>
              <a:rPr spc="-4"/>
              <a:t>защитные</a:t>
            </a:r>
            <a:r>
              <a:rPr spc="4"/>
              <a:t> </a:t>
            </a:r>
            <a:r>
              <a:rPr spc="-9"/>
              <a:t>материалы,</a:t>
            </a:r>
            <a:r>
              <a:t> </a:t>
            </a:r>
            <a:r>
              <a:rPr spc="-9"/>
              <a:t>разработка</a:t>
            </a:r>
            <a:r>
              <a:rPr spc="4"/>
              <a:t> </a:t>
            </a:r>
            <a:r>
              <a:rPr spc="-9"/>
              <a:t>эскизов.</a:t>
            </a:r>
          </a:p>
        </p:txBody>
      </p:sp>
      <p:sp>
        <p:nvSpPr>
          <p:cNvPr id="61" name="object 2"/>
          <p:cNvSpPr txBox="1"/>
          <p:nvPr>
            <p:ph type="title"/>
          </p:nvPr>
        </p:nvSpPr>
        <p:spPr>
          <a:xfrm>
            <a:off x="241250" y="88544"/>
            <a:ext cx="5845176" cy="73088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600"/>
              </a:spcBef>
              <a:defRPr spc="-100"/>
            </a:pPr>
            <a:r>
              <a:t>Мастер-классы </a:t>
            </a:r>
            <a:r>
              <a:rPr spc="0"/>
              <a:t>для</a:t>
            </a:r>
            <a:r>
              <a:t> взрослых </a:t>
            </a:r>
            <a:r>
              <a:rPr spc="0"/>
              <a:t>и</a:t>
            </a:r>
            <a:r>
              <a:t> </a:t>
            </a:r>
            <a:r>
              <a:rPr spc="0"/>
              <a:t>детей</a:t>
            </a:r>
            <a:endParaRPr spc="0"/>
          </a:p>
          <a:p>
            <a:pPr indent="12700">
              <a:spcBef>
                <a:spcPts val="300"/>
              </a:spcBef>
              <a:defRPr b="0" spc="-100" sz="1400" u="none">
                <a:solidFill>
                  <a:srgbClr val="666666"/>
                </a:solidFill>
              </a:defRPr>
            </a:pPr>
            <a:r>
              <a:t>Эскизы разрабатываются под тематику Вашего мероприятия</a:t>
            </a:r>
          </a:p>
        </p:txBody>
      </p:sp>
      <p:sp>
        <p:nvSpPr>
          <p:cNvPr id="62" name="object 3"/>
          <p:cNvSpPr txBox="1"/>
          <p:nvPr/>
        </p:nvSpPr>
        <p:spPr>
          <a:xfrm>
            <a:off x="8864828" y="4866966"/>
            <a:ext cx="71121" cy="13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00"/>
              </a:lnSpc>
              <a:defRPr sz="1000">
                <a:solidFill>
                  <a:srgbClr val="595959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3" name="object 4"/>
          <p:cNvSpPr/>
          <p:nvPr/>
        </p:nvSpPr>
        <p:spPr>
          <a:xfrm>
            <a:off x="-1" y="4797899"/>
            <a:ext cx="9144001" cy="345600"/>
          </a:xfrm>
          <a:prstGeom prst="rect">
            <a:avLst/>
          </a:prstGeom>
          <a:solidFill>
            <a:srgbClr val="8E7BC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8853" y="946100"/>
            <a:ext cx="2728475" cy="362782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object 6"/>
          <p:cNvSpPr txBox="1"/>
          <p:nvPr/>
        </p:nvSpPr>
        <p:spPr>
          <a:xfrm>
            <a:off x="220224" y="946100"/>
            <a:ext cx="3602992" cy="206908"/>
          </a:xfrm>
          <a:prstGeom prst="rect">
            <a:avLst/>
          </a:prstGeom>
          <a:ln w="9524">
            <a:solidFill>
              <a:srgbClr val="351B7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14730">
              <a:spcBef>
                <a:spcPts val="1200"/>
              </a:spcBef>
              <a:defRPr b="1" spc="-15" sz="1400">
                <a:latin typeface="Arial"/>
                <a:ea typeface="Arial"/>
                <a:cs typeface="Arial"/>
                <a:sym typeface="Arial"/>
              </a:defRPr>
            </a:pPr>
            <a:r>
              <a:t>Свечи</a:t>
            </a:r>
            <a:r>
              <a:rPr spc="-30"/>
              <a:t> </a:t>
            </a:r>
            <a:r>
              <a:rPr spc="-5"/>
              <a:t>из</a:t>
            </a:r>
            <a:r>
              <a:rPr spc="-25"/>
              <a:t> </a:t>
            </a:r>
            <a:r>
              <a:rPr spc="-10"/>
              <a:t>вощины</a:t>
            </a:r>
          </a:p>
        </p:txBody>
      </p:sp>
      <p:sp>
        <p:nvSpPr>
          <p:cNvPr id="66" name="object 7"/>
          <p:cNvSpPr txBox="1"/>
          <p:nvPr/>
        </p:nvSpPr>
        <p:spPr>
          <a:xfrm>
            <a:off x="300373" y="1584933"/>
            <a:ext cx="3447417" cy="140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lnSpc>
                <a:spcPct val="114599"/>
              </a:lnSpc>
              <a:spcBef>
                <a:spcPts val="100"/>
              </a:spcBef>
              <a:defRPr b="1" spc="-5" sz="1200">
                <a:latin typeface="Arial"/>
                <a:ea typeface="Arial"/>
                <a:cs typeface="Arial"/>
                <a:sym typeface="Arial"/>
              </a:defRPr>
            </a:pPr>
            <a:r>
              <a:t>Описание: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Ароматный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мастер-класс,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ведь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на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нем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используется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множество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различных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аромамасел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и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засушенных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цветов.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30">
                <a:latin typeface="Microsoft Sans Serif"/>
                <a:ea typeface="Microsoft Sans Serif"/>
                <a:cs typeface="Microsoft Sans Serif"/>
                <a:sym typeface="Microsoft Sans Serif"/>
              </a:rPr>
              <a:t>Каждый 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участник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сможет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скрутить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себе</a:t>
            </a:r>
            <a:r>
              <a:rPr b="0" spc="30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свечу</a:t>
            </a:r>
            <a:r>
              <a:rPr b="0" spc="29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35">
                <a:latin typeface="Microsoft Sans Serif"/>
                <a:ea typeface="Microsoft Sans Serif"/>
                <a:cs typeface="Microsoft Sans Serif"/>
                <a:sym typeface="Microsoft Sans Serif"/>
              </a:rPr>
              <a:t>из </a:t>
            </a:r>
            <a:r>
              <a:rPr b="0" spc="-3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вощины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и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декорировать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её.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А</a:t>
            </a:r>
            <a:r>
              <a:rPr b="0" spc="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наш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мастер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расскажет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45">
                <a:latin typeface="Microsoft Sans Serif"/>
                <a:ea typeface="Microsoft Sans Serif"/>
                <a:cs typeface="Microsoft Sans Serif"/>
                <a:sym typeface="Microsoft Sans Serif"/>
              </a:rPr>
              <a:t>как</a:t>
            </a:r>
            <a:r>
              <a:rPr b="0" spc="-4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правильно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сделать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так,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чтобы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свеча</a:t>
            </a:r>
            <a:r>
              <a:rPr b="0" spc="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горела.</a:t>
            </a:r>
          </a:p>
        </p:txBody>
      </p:sp>
      <p:pic>
        <p:nvPicPr>
          <p:cNvPr id="67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6125" y="2983073"/>
            <a:ext cx="2169650" cy="1590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object 9" descr="object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6125" y="946100"/>
            <a:ext cx="2169650" cy="19521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object 10"/>
          <p:cNvSpPr txBox="1"/>
          <p:nvPr/>
        </p:nvSpPr>
        <p:spPr>
          <a:xfrm>
            <a:off x="293249" y="3622649"/>
            <a:ext cx="2550797" cy="60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2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Город:</a:t>
            </a:r>
            <a:r>
              <a:rPr spc="-9"/>
              <a:t> </a:t>
            </a:r>
            <a:r>
              <a:rPr b="0" spc="-15"/>
              <a:t>Санкт-Петербург</a:t>
            </a:r>
          </a:p>
          <a:p>
            <a:pPr indent="12700">
              <a:defRPr b="1" spc="-4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Продолжительность:</a:t>
            </a:r>
            <a:r>
              <a:rPr spc="-30"/>
              <a:t> </a:t>
            </a:r>
            <a:r>
              <a:rPr b="0" spc="0"/>
              <a:t>2</a:t>
            </a:r>
            <a:r>
              <a:rPr b="0" spc="-25"/>
              <a:t> </a:t>
            </a:r>
            <a:r>
              <a:rPr b="0" spc="0"/>
              <a:t>часа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25"/>
              <a:t> </a:t>
            </a:r>
            <a:r>
              <a:rPr spc="-4"/>
              <a:t>участников:</a:t>
            </a:r>
            <a:r>
              <a:rPr spc="-35"/>
              <a:t> </a:t>
            </a:r>
            <a:r>
              <a:rPr b="0" spc="0"/>
              <a:t>80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19"/>
              <a:t> </a:t>
            </a:r>
            <a:r>
              <a:rPr spc="-4"/>
              <a:t>посадочных</a:t>
            </a:r>
            <a:r>
              <a:t> </a:t>
            </a:r>
            <a:r>
              <a:rPr spc="-4"/>
              <a:t>мест:</a:t>
            </a:r>
            <a:r>
              <a:t> </a:t>
            </a:r>
            <a:r>
              <a:rPr b="0" spc="0"/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14"/>
          <p:cNvSpPr txBox="1"/>
          <p:nvPr/>
        </p:nvSpPr>
        <p:spPr>
          <a:xfrm>
            <a:off x="342524" y="4880547"/>
            <a:ext cx="8217536" cy="16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300"/>
              </a:lnSpc>
              <a:defRPr b="1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</a:t>
            </a:r>
            <a:r>
              <a:rPr spc="-4"/>
              <a:t>стоимость</a:t>
            </a:r>
            <a:r>
              <a:rPr spc="4"/>
              <a:t> </a:t>
            </a:r>
            <a:r>
              <a:rPr spc="-15"/>
              <a:t>входят:</a:t>
            </a:r>
            <a:r>
              <a:t> </a:t>
            </a:r>
            <a:r>
              <a:rPr spc="4"/>
              <a:t>все</a:t>
            </a:r>
            <a:r>
              <a:t> </a:t>
            </a:r>
            <a:r>
              <a:rPr spc="-15"/>
              <a:t>необходимые</a:t>
            </a:r>
            <a:r>
              <a:t> </a:t>
            </a:r>
            <a:r>
              <a:rPr spc="-9"/>
              <a:t>материалы,</a:t>
            </a:r>
            <a:r>
              <a:rPr spc="4"/>
              <a:t> </a:t>
            </a:r>
            <a:r>
              <a:rPr spc="-4"/>
              <a:t>работа</a:t>
            </a:r>
            <a:r>
              <a:rPr spc="4"/>
              <a:t> </a:t>
            </a:r>
            <a:r>
              <a:rPr spc="-4"/>
              <a:t>мастеров,</a:t>
            </a:r>
            <a:r>
              <a:t> </a:t>
            </a:r>
            <a:r>
              <a:rPr spc="-9"/>
              <a:t>упаковка</a:t>
            </a:r>
            <a:r>
              <a:rPr spc="4"/>
              <a:t> </a:t>
            </a:r>
            <a:r>
              <a:rPr spc="-9"/>
              <a:t>изделия,</a:t>
            </a:r>
            <a:r>
              <a:t> </a:t>
            </a:r>
            <a:r>
              <a:rPr spc="-4"/>
              <a:t>защитные</a:t>
            </a:r>
            <a:r>
              <a:rPr spc="4"/>
              <a:t> </a:t>
            </a:r>
            <a:r>
              <a:rPr spc="-9"/>
              <a:t>материалы,</a:t>
            </a:r>
            <a:r>
              <a:t> </a:t>
            </a:r>
            <a:r>
              <a:rPr spc="-9"/>
              <a:t>разработка</a:t>
            </a:r>
            <a:r>
              <a:rPr spc="4"/>
              <a:t> </a:t>
            </a:r>
            <a:r>
              <a:rPr spc="-9"/>
              <a:t>эскизов.</a:t>
            </a:r>
          </a:p>
        </p:txBody>
      </p:sp>
      <p:sp>
        <p:nvSpPr>
          <p:cNvPr id="72" name="object 2"/>
          <p:cNvSpPr txBox="1"/>
          <p:nvPr>
            <p:ph type="title"/>
          </p:nvPr>
        </p:nvSpPr>
        <p:spPr>
          <a:xfrm>
            <a:off x="241250" y="88544"/>
            <a:ext cx="5845176" cy="73088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600"/>
              </a:spcBef>
              <a:defRPr spc="-100"/>
            </a:pPr>
            <a:r>
              <a:t>Мастер-классы </a:t>
            </a:r>
            <a:r>
              <a:rPr spc="0"/>
              <a:t>для</a:t>
            </a:r>
            <a:r>
              <a:t> взрослых </a:t>
            </a:r>
            <a:r>
              <a:rPr spc="0"/>
              <a:t>и</a:t>
            </a:r>
            <a:r>
              <a:t> </a:t>
            </a:r>
            <a:r>
              <a:rPr spc="0"/>
              <a:t>детей</a:t>
            </a:r>
            <a:endParaRPr spc="0"/>
          </a:p>
          <a:p>
            <a:pPr indent="12700">
              <a:spcBef>
                <a:spcPts val="300"/>
              </a:spcBef>
              <a:defRPr b="0" spc="-100" sz="1400" u="none">
                <a:solidFill>
                  <a:srgbClr val="666666"/>
                </a:solidFill>
              </a:defRPr>
            </a:pPr>
            <a:r>
              <a:t>Эскизы разрабатываются под тематику Вашего мероприятия</a:t>
            </a:r>
          </a:p>
        </p:txBody>
      </p:sp>
      <p:sp>
        <p:nvSpPr>
          <p:cNvPr id="73" name="object 3"/>
          <p:cNvSpPr txBox="1"/>
          <p:nvPr/>
        </p:nvSpPr>
        <p:spPr>
          <a:xfrm>
            <a:off x="8864828" y="4866966"/>
            <a:ext cx="71121" cy="13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00"/>
              </a:lnSpc>
              <a:defRPr sz="1000">
                <a:solidFill>
                  <a:srgbClr val="595959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" name="object 4"/>
          <p:cNvSpPr/>
          <p:nvPr/>
        </p:nvSpPr>
        <p:spPr>
          <a:xfrm>
            <a:off x="-1" y="4797899"/>
            <a:ext cx="9144001" cy="345600"/>
          </a:xfrm>
          <a:prstGeom prst="rect">
            <a:avLst/>
          </a:prstGeom>
          <a:solidFill>
            <a:srgbClr val="8E7BC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5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3324" y="3038885"/>
            <a:ext cx="1969451" cy="1587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object 6" descr="object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3325" y="946100"/>
            <a:ext cx="1969450" cy="2031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object 7" descr="object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2336" y="962049"/>
            <a:ext cx="3028888" cy="366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object 8"/>
          <p:cNvSpPr txBox="1"/>
          <p:nvPr/>
        </p:nvSpPr>
        <p:spPr>
          <a:xfrm>
            <a:off x="220224" y="946100"/>
            <a:ext cx="3602992" cy="206908"/>
          </a:xfrm>
          <a:prstGeom prst="rect">
            <a:avLst/>
          </a:prstGeom>
          <a:ln w="9524">
            <a:solidFill>
              <a:srgbClr val="351B7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200"/>
              </a:spcBef>
              <a:defRPr b="1" spc="-15" sz="1400">
                <a:latin typeface="Arial"/>
                <a:ea typeface="Arial"/>
                <a:cs typeface="Arial"/>
                <a:sym typeface="Arial"/>
              </a:defRPr>
            </a:pPr>
            <a:r>
              <a:t>Роспись </a:t>
            </a:r>
            <a:r>
              <a:rPr spc="-10"/>
              <a:t>имбирных</a:t>
            </a:r>
            <a:r>
              <a:t> </a:t>
            </a:r>
            <a:r>
              <a:rPr spc="-10"/>
              <a:t>пряников</a:t>
            </a:r>
          </a:p>
        </p:txBody>
      </p:sp>
      <p:sp>
        <p:nvSpPr>
          <p:cNvPr id="79" name="object 9"/>
          <p:cNvSpPr txBox="1"/>
          <p:nvPr/>
        </p:nvSpPr>
        <p:spPr>
          <a:xfrm>
            <a:off x="300448" y="1540832"/>
            <a:ext cx="2702562" cy="38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14599"/>
              </a:lnSpc>
              <a:spcBef>
                <a:spcPts val="100"/>
              </a:spcBef>
              <a:tabLst>
                <a:tab pos="736600" algn="l"/>
                <a:tab pos="952500" algn="l"/>
                <a:tab pos="1295400" algn="l"/>
                <a:tab pos="1663700" algn="l"/>
                <a:tab pos="2273300" algn="l"/>
                <a:tab pos="2400300" algn="l"/>
              </a:tabLst>
              <a:defRPr b="1" spc="-5" sz="1200">
                <a:latin typeface="Arial"/>
                <a:ea typeface="Arial"/>
                <a:cs typeface="Arial"/>
                <a:sym typeface="Arial"/>
              </a:defRPr>
            </a:pPr>
            <a:r>
              <a:t>Описание:	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На	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мастер-класс		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мы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п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ряник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и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	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р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а</a:t>
            </a:r>
            <a:r>
              <a:rPr b="0" spc="-65">
                <a:latin typeface="Microsoft Sans Serif"/>
                <a:ea typeface="Microsoft Sans Serif"/>
                <a:cs typeface="Microsoft Sans Serif"/>
                <a:sym typeface="Microsoft Sans Serif"/>
              </a:rPr>
              <a:t>з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личны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х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	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форм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,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	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мно</a:t>
            </a:r>
            <a:r>
              <a:rPr b="0" spc="-45">
                <a:latin typeface="Microsoft Sans Serif"/>
                <a:ea typeface="Microsoft Sans Serif"/>
                <a:cs typeface="Microsoft Sans Serif"/>
                <a:sym typeface="Microsoft Sans Serif"/>
              </a:rPr>
              <a:t>г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о</a:t>
            </a:r>
          </a:p>
        </p:txBody>
      </p:sp>
      <p:sp>
        <p:nvSpPr>
          <p:cNvPr id="80" name="object 10"/>
          <p:cNvSpPr txBox="1"/>
          <p:nvPr/>
        </p:nvSpPr>
        <p:spPr>
          <a:xfrm>
            <a:off x="300449" y="1986603"/>
            <a:ext cx="269875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25" sz="12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глазури</a:t>
            </a:r>
            <a:r>
              <a:rPr spc="610"/>
              <a:t> </a:t>
            </a:r>
            <a:r>
              <a:rPr spc="-5"/>
              <a:t>и</a:t>
            </a:r>
            <a:r>
              <a:rPr spc="614"/>
              <a:t> </a:t>
            </a:r>
            <a:r>
              <a:rPr spc="-15"/>
              <a:t>разные</a:t>
            </a:r>
            <a:r>
              <a:rPr spc="610"/>
              <a:t> </a:t>
            </a:r>
            <a:r>
              <a:rPr spc="-20"/>
              <a:t>посыпки,</a:t>
            </a:r>
            <a:r>
              <a:rPr spc="614"/>
              <a:t> </a:t>
            </a:r>
            <a:r>
              <a:rPr spc="-10"/>
              <a:t>чтобы</a:t>
            </a:r>
          </a:p>
        </p:txBody>
      </p:sp>
      <p:sp>
        <p:nvSpPr>
          <p:cNvPr id="81" name="object 11"/>
          <p:cNvSpPr txBox="1"/>
          <p:nvPr/>
        </p:nvSpPr>
        <p:spPr>
          <a:xfrm>
            <a:off x="3053663" y="1540832"/>
            <a:ext cx="699771" cy="585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005" marR="5080" indent="-27941" algn="just">
              <a:lnSpc>
                <a:spcPct val="114599"/>
              </a:lnSpc>
              <a:spcBef>
                <a:spcPts val="100"/>
              </a:spcBef>
              <a:defRPr spc="-10" sz="12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при</a:t>
            </a:r>
            <a:r>
              <a:rPr spc="-20"/>
              <a:t>в</a:t>
            </a:r>
            <a:r>
              <a:rPr spc="-15"/>
              <a:t>о</a:t>
            </a:r>
            <a:r>
              <a:rPr spc="-30"/>
              <a:t>зим  </a:t>
            </a:r>
            <a:r>
              <a:t>сладкой </a:t>
            </a:r>
            <a:r>
              <a:rPr spc="-5"/>
              <a:t> </a:t>
            </a:r>
            <a:r>
              <a:t>украсить</a:t>
            </a:r>
          </a:p>
        </p:txBody>
      </p:sp>
      <p:sp>
        <p:nvSpPr>
          <p:cNvPr id="82" name="object 12"/>
          <p:cNvSpPr txBox="1"/>
          <p:nvPr/>
        </p:nvSpPr>
        <p:spPr>
          <a:xfrm>
            <a:off x="300448" y="2169484"/>
            <a:ext cx="3440431" cy="585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lnSpc>
                <a:spcPct val="114599"/>
              </a:lnSpc>
              <a:spcBef>
                <a:spcPts val="100"/>
              </a:spcBef>
              <a:defRPr spc="-20" sz="1200">
                <a:latin typeface="Microsoft Sans Serif"/>
                <a:ea typeface="Microsoft Sans Serif"/>
                <a:cs typeface="Microsoft Sans Serif"/>
                <a:sym typeface="Microsoft Sans Serif"/>
              </a:defRPr>
            </a:pPr>
            <a:r>
              <a:t>изделие.</a:t>
            </a:r>
            <a:r>
              <a:rPr spc="-15"/>
              <a:t> </a:t>
            </a:r>
            <a:r>
              <a:rPr spc="-5"/>
              <a:t>Мастер</a:t>
            </a:r>
            <a:r>
              <a:rPr spc="0"/>
              <a:t> </a:t>
            </a:r>
            <a:r>
              <a:rPr spc="-25"/>
              <a:t>показывает</a:t>
            </a:r>
            <a:r>
              <a:t> </a:t>
            </a:r>
            <a:r>
              <a:rPr spc="-45"/>
              <a:t>как</a:t>
            </a:r>
            <a:r>
              <a:rPr spc="-40"/>
              <a:t> </a:t>
            </a:r>
            <a:r>
              <a:rPr spc="-10"/>
              <a:t>рисовать</a:t>
            </a:r>
            <a:r>
              <a:rPr spc="-5"/>
              <a:t> </a:t>
            </a:r>
            <a:r>
              <a:rPr spc="-15"/>
              <a:t>по </a:t>
            </a:r>
            <a:r>
              <a:rPr spc="-10"/>
              <a:t> </a:t>
            </a:r>
            <a:r>
              <a:rPr spc="-25"/>
              <a:t>мокрой </a:t>
            </a:r>
            <a:r>
              <a:t>глазури, рассказывает </a:t>
            </a:r>
            <a:r>
              <a:rPr spc="0"/>
              <a:t>для </a:t>
            </a:r>
            <a:r>
              <a:t>чего </a:t>
            </a:r>
            <a:r>
              <a:rPr spc="-15"/>
              <a:t>нужна </a:t>
            </a:r>
            <a:r>
              <a:rPr spc="-10"/>
              <a:t> </a:t>
            </a:r>
            <a:r>
              <a:rPr spc="-15"/>
              <a:t>контурная</a:t>
            </a:r>
            <a:r>
              <a:rPr spc="5"/>
              <a:t> </a:t>
            </a:r>
            <a:r>
              <a:rPr spc="-25"/>
              <a:t>глазурь</a:t>
            </a:r>
            <a:r>
              <a:rPr spc="10"/>
              <a:t> </a:t>
            </a:r>
            <a:r>
              <a:rPr spc="-5"/>
              <a:t>и</a:t>
            </a:r>
            <a:r>
              <a:rPr spc="10"/>
              <a:t> </a:t>
            </a:r>
            <a:r>
              <a:t>многое</a:t>
            </a:r>
            <a:r>
              <a:rPr spc="10"/>
              <a:t> </a:t>
            </a:r>
            <a:r>
              <a:rPr spc="-15"/>
              <a:t>другое.</a:t>
            </a:r>
          </a:p>
        </p:txBody>
      </p:sp>
      <p:sp>
        <p:nvSpPr>
          <p:cNvPr id="83" name="object 13"/>
          <p:cNvSpPr txBox="1"/>
          <p:nvPr/>
        </p:nvSpPr>
        <p:spPr>
          <a:xfrm>
            <a:off x="293249" y="3622649"/>
            <a:ext cx="2550797" cy="60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2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Город:</a:t>
            </a:r>
            <a:r>
              <a:rPr spc="-9"/>
              <a:t> </a:t>
            </a:r>
            <a:r>
              <a:rPr b="0" spc="-15"/>
              <a:t>Санкт-Петербург</a:t>
            </a:r>
          </a:p>
          <a:p>
            <a:pPr indent="12700">
              <a:defRPr b="1" spc="-4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Продолжительность:</a:t>
            </a:r>
            <a:r>
              <a:rPr spc="-30"/>
              <a:t> </a:t>
            </a:r>
            <a:r>
              <a:rPr b="0" spc="0"/>
              <a:t>2</a:t>
            </a:r>
            <a:r>
              <a:rPr b="0" spc="-25"/>
              <a:t> </a:t>
            </a:r>
            <a:r>
              <a:rPr b="0" spc="0"/>
              <a:t>часа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25"/>
              <a:t> </a:t>
            </a:r>
            <a:r>
              <a:rPr spc="-4"/>
              <a:t>участников:</a:t>
            </a:r>
            <a:r>
              <a:rPr spc="-35"/>
              <a:t> </a:t>
            </a:r>
            <a:r>
              <a:rPr b="0" spc="0"/>
              <a:t>80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19"/>
              <a:t> </a:t>
            </a:r>
            <a:r>
              <a:rPr spc="-4"/>
              <a:t>посадочных</a:t>
            </a:r>
            <a:r>
              <a:t> </a:t>
            </a:r>
            <a:r>
              <a:rPr spc="-4"/>
              <a:t>мест:</a:t>
            </a:r>
            <a:r>
              <a:t> </a:t>
            </a:r>
            <a:r>
              <a:rPr b="0" spc="0"/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11"/>
          <p:cNvSpPr txBox="1"/>
          <p:nvPr/>
        </p:nvSpPr>
        <p:spPr>
          <a:xfrm>
            <a:off x="342524" y="4880547"/>
            <a:ext cx="8217536" cy="16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lnSpc>
                <a:spcPts val="1300"/>
              </a:lnSpc>
              <a:defRPr b="1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 </a:t>
            </a:r>
            <a:r>
              <a:rPr spc="-4"/>
              <a:t>стоимость</a:t>
            </a:r>
            <a:r>
              <a:rPr spc="4"/>
              <a:t> </a:t>
            </a:r>
            <a:r>
              <a:rPr spc="-15"/>
              <a:t>входят:</a:t>
            </a:r>
            <a:r>
              <a:t> </a:t>
            </a:r>
            <a:r>
              <a:rPr spc="4"/>
              <a:t>все</a:t>
            </a:r>
            <a:r>
              <a:t> </a:t>
            </a:r>
            <a:r>
              <a:rPr spc="-15"/>
              <a:t>необходимые</a:t>
            </a:r>
            <a:r>
              <a:t> </a:t>
            </a:r>
            <a:r>
              <a:rPr spc="-9"/>
              <a:t>материалы,</a:t>
            </a:r>
            <a:r>
              <a:rPr spc="4"/>
              <a:t> </a:t>
            </a:r>
            <a:r>
              <a:rPr spc="-4"/>
              <a:t>работа</a:t>
            </a:r>
            <a:r>
              <a:rPr spc="4"/>
              <a:t> </a:t>
            </a:r>
            <a:r>
              <a:rPr spc="-4"/>
              <a:t>мастеров,</a:t>
            </a:r>
            <a:r>
              <a:t> </a:t>
            </a:r>
            <a:r>
              <a:rPr spc="-9"/>
              <a:t>упаковка</a:t>
            </a:r>
            <a:r>
              <a:rPr spc="4"/>
              <a:t> </a:t>
            </a:r>
            <a:r>
              <a:rPr spc="-9"/>
              <a:t>изделия,</a:t>
            </a:r>
            <a:r>
              <a:t> </a:t>
            </a:r>
            <a:r>
              <a:rPr spc="-4"/>
              <a:t>защитные</a:t>
            </a:r>
            <a:r>
              <a:rPr spc="4"/>
              <a:t> </a:t>
            </a:r>
            <a:r>
              <a:rPr spc="-9"/>
              <a:t>материалы,</a:t>
            </a:r>
            <a:r>
              <a:t> </a:t>
            </a:r>
            <a:r>
              <a:rPr spc="-9"/>
              <a:t>разработка</a:t>
            </a:r>
            <a:r>
              <a:rPr spc="4"/>
              <a:t> </a:t>
            </a:r>
            <a:r>
              <a:rPr spc="-9"/>
              <a:t>эскизов.</a:t>
            </a:r>
          </a:p>
        </p:txBody>
      </p:sp>
      <p:sp>
        <p:nvSpPr>
          <p:cNvPr id="86" name="object 2"/>
          <p:cNvSpPr txBox="1"/>
          <p:nvPr>
            <p:ph type="title"/>
          </p:nvPr>
        </p:nvSpPr>
        <p:spPr>
          <a:xfrm>
            <a:off x="241250" y="88544"/>
            <a:ext cx="5845176" cy="730885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600"/>
              </a:spcBef>
              <a:defRPr spc="-100"/>
            </a:pPr>
            <a:r>
              <a:t>Мастер-классы </a:t>
            </a:r>
            <a:r>
              <a:rPr spc="0"/>
              <a:t>для</a:t>
            </a:r>
            <a:r>
              <a:t> взрослых </a:t>
            </a:r>
            <a:r>
              <a:rPr spc="0"/>
              <a:t>и</a:t>
            </a:r>
            <a:r>
              <a:t> </a:t>
            </a:r>
            <a:r>
              <a:rPr spc="0"/>
              <a:t>детей</a:t>
            </a:r>
            <a:endParaRPr spc="0"/>
          </a:p>
          <a:p>
            <a:pPr indent="12700">
              <a:spcBef>
                <a:spcPts val="300"/>
              </a:spcBef>
              <a:defRPr b="0" spc="-100" sz="1400" u="none">
                <a:solidFill>
                  <a:srgbClr val="666666"/>
                </a:solidFill>
              </a:defRPr>
            </a:pPr>
            <a:r>
              <a:t>Эскизы разрабатываются под тематику Вашего мероприятия</a:t>
            </a:r>
          </a:p>
        </p:txBody>
      </p:sp>
      <p:sp>
        <p:nvSpPr>
          <p:cNvPr id="87" name="object 3"/>
          <p:cNvSpPr txBox="1"/>
          <p:nvPr/>
        </p:nvSpPr>
        <p:spPr>
          <a:xfrm>
            <a:off x="8864828" y="4866966"/>
            <a:ext cx="71121" cy="13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00"/>
              </a:lnSpc>
              <a:defRPr sz="1000">
                <a:solidFill>
                  <a:srgbClr val="595959"/>
                </a:solidFill>
                <a:latin typeface="Microsoft Sans Serif"/>
                <a:ea typeface="Microsoft Sans Serif"/>
                <a:cs typeface="Microsoft Sans Serif"/>
                <a:sym typeface="Microsoft Sans Serif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8" name="object 4"/>
          <p:cNvSpPr/>
          <p:nvPr/>
        </p:nvSpPr>
        <p:spPr>
          <a:xfrm>
            <a:off x="-1" y="4797899"/>
            <a:ext cx="9144001" cy="345600"/>
          </a:xfrm>
          <a:prstGeom prst="rect">
            <a:avLst/>
          </a:prstGeom>
          <a:solidFill>
            <a:srgbClr val="8E7BC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" name="object 5"/>
          <p:cNvGrpSpPr/>
          <p:nvPr/>
        </p:nvGrpSpPr>
        <p:grpSpPr>
          <a:xfrm>
            <a:off x="3983249" y="946100"/>
            <a:ext cx="4988150" cy="3627826"/>
            <a:chOff x="0" y="0"/>
            <a:chExt cx="4988149" cy="3627825"/>
          </a:xfrm>
        </p:grpSpPr>
        <p:pic>
          <p:nvPicPr>
            <p:cNvPr id="89" name="object 6" descr="object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63039" y="6"/>
              <a:ext cx="2325111" cy="3627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object 7" descr="object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623524" cy="36278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" name="object 8"/>
          <p:cNvSpPr txBox="1"/>
          <p:nvPr/>
        </p:nvSpPr>
        <p:spPr>
          <a:xfrm>
            <a:off x="220224" y="946100"/>
            <a:ext cx="3602992" cy="206908"/>
          </a:xfrm>
          <a:prstGeom prst="rect">
            <a:avLst/>
          </a:prstGeom>
          <a:ln w="9524">
            <a:solidFill>
              <a:srgbClr val="351B7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07669">
              <a:spcBef>
                <a:spcPts val="1200"/>
              </a:spcBef>
              <a:defRPr b="1" spc="-10" sz="1400">
                <a:latin typeface="Arial"/>
                <a:ea typeface="Arial"/>
                <a:cs typeface="Arial"/>
                <a:sym typeface="Arial"/>
              </a:defRPr>
            </a:pPr>
            <a:r>
              <a:t>Создание</a:t>
            </a:r>
            <a:r>
              <a:rPr spc="-15"/>
              <a:t> </a:t>
            </a:r>
            <a:r>
              <a:t>баночки</a:t>
            </a:r>
            <a:r>
              <a:rPr spc="-15"/>
              <a:t> </a:t>
            </a:r>
            <a:r>
              <a:rPr spc="0"/>
              <a:t>с</a:t>
            </a:r>
            <a:r>
              <a:t> посланием</a:t>
            </a:r>
          </a:p>
        </p:txBody>
      </p:sp>
      <p:sp>
        <p:nvSpPr>
          <p:cNvPr id="93" name="object 9"/>
          <p:cNvSpPr txBox="1"/>
          <p:nvPr/>
        </p:nvSpPr>
        <p:spPr>
          <a:xfrm>
            <a:off x="285924" y="1601934"/>
            <a:ext cx="3451226" cy="1171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lnSpc>
                <a:spcPct val="114599"/>
              </a:lnSpc>
              <a:spcBef>
                <a:spcPts val="100"/>
              </a:spcBef>
              <a:defRPr b="1" spc="-5" sz="1200">
                <a:latin typeface="Arial"/>
                <a:ea typeface="Arial"/>
                <a:cs typeface="Arial"/>
                <a:sym typeface="Arial"/>
              </a:defRPr>
            </a:pPr>
            <a:r>
              <a:t>Описание:</a:t>
            </a:r>
            <a:r>
              <a:rPr spc="0"/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Небольшую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стеклянную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5">
                <a:latin typeface="Microsoft Sans Serif"/>
                <a:ea typeface="Microsoft Sans Serif"/>
                <a:cs typeface="Microsoft Sans Serif"/>
                <a:sym typeface="Microsoft Sans Serif"/>
              </a:rPr>
              <a:t>баночку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 каждый</a:t>
            </a:r>
            <a:r>
              <a:rPr b="0" spc="28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участник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наполнит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всевозможными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декоративными элементами, напишет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послание </a:t>
            </a:r>
            <a:r>
              <a:rPr b="0" spc="-30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себе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будущему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или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пожелания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для </a:t>
            </a:r>
            <a:r>
              <a:rPr b="0" spc="-10">
                <a:latin typeface="Microsoft Sans Serif"/>
                <a:ea typeface="Microsoft Sans Serif"/>
                <a:cs typeface="Microsoft Sans Serif"/>
                <a:sym typeface="Microsoft Sans Serif"/>
              </a:rPr>
              <a:t>родных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 и 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b="0" spc="-30">
                <a:latin typeface="Microsoft Sans Serif"/>
                <a:ea typeface="Microsoft Sans Serif"/>
                <a:cs typeface="Microsoft Sans Serif"/>
                <a:sym typeface="Microsoft Sans Serif"/>
              </a:rPr>
              <a:t>близких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и </a:t>
            </a:r>
            <a:r>
              <a:rPr b="0" spc="-20">
                <a:latin typeface="Microsoft Sans Serif"/>
                <a:ea typeface="Microsoft Sans Serif"/>
                <a:cs typeface="Microsoft Sans Serif"/>
                <a:sym typeface="Microsoft Sans Serif"/>
              </a:rPr>
              <a:t>закупорит </a:t>
            </a:r>
            <a:r>
              <a:rPr b="0" spc="-35">
                <a:latin typeface="Microsoft Sans Serif"/>
                <a:ea typeface="Microsoft Sans Serif"/>
                <a:cs typeface="Microsoft Sans Serif"/>
                <a:sym typeface="Microsoft Sans Serif"/>
              </a:rPr>
              <a:t>баночку, </a:t>
            </a:r>
            <a:r>
              <a:rPr b="0" spc="-15">
                <a:latin typeface="Microsoft Sans Serif"/>
                <a:ea typeface="Microsoft Sans Serif"/>
                <a:cs typeface="Microsoft Sans Serif"/>
                <a:sym typeface="Microsoft Sans Serif"/>
              </a:rPr>
              <a:t>задекорировав </a:t>
            </a:r>
            <a:r>
              <a:rPr b="0">
                <a:latin typeface="Microsoft Sans Serif"/>
                <a:ea typeface="Microsoft Sans Serif"/>
                <a:cs typeface="Microsoft Sans Serif"/>
                <a:sym typeface="Microsoft Sans Serif"/>
              </a:rPr>
              <a:t>её. </a:t>
            </a:r>
            <a:r>
              <a:rPr b="0" spc="0">
                <a:latin typeface="Microsoft Sans Serif"/>
                <a:ea typeface="Microsoft Sans Serif"/>
                <a:cs typeface="Microsoft Sans Serif"/>
                <a:sym typeface="Microsoft Sans Serif"/>
              </a:rPr>
              <a:t> </a:t>
            </a:r>
            <a:r>
              <a:rPr spc="-4" sz="1100"/>
              <a:t>По</a:t>
            </a:r>
            <a:r>
              <a:rPr spc="-9" sz="1100"/>
              <a:t> </a:t>
            </a:r>
            <a:r>
              <a:rPr spc="-15" sz="1100"/>
              <a:t>умолчанию</a:t>
            </a:r>
            <a:r>
              <a:rPr spc="-4" sz="1100"/>
              <a:t> </a:t>
            </a:r>
            <a:r>
              <a:rPr spc="-9" sz="1100"/>
              <a:t>размер</a:t>
            </a:r>
            <a:r>
              <a:rPr spc="-4" sz="1100"/>
              <a:t> </a:t>
            </a:r>
            <a:r>
              <a:rPr spc="-9" sz="1100"/>
              <a:t>баночки:</a:t>
            </a:r>
            <a:r>
              <a:rPr spc="-4" sz="1100"/>
              <a:t> 10 мл.</a:t>
            </a:r>
          </a:p>
        </p:txBody>
      </p:sp>
      <p:sp>
        <p:nvSpPr>
          <p:cNvPr id="94" name="object 10"/>
          <p:cNvSpPr txBox="1"/>
          <p:nvPr/>
        </p:nvSpPr>
        <p:spPr>
          <a:xfrm>
            <a:off x="241249" y="3622661"/>
            <a:ext cx="2550797" cy="603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2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Город:</a:t>
            </a:r>
            <a:r>
              <a:rPr spc="-9"/>
              <a:t> </a:t>
            </a:r>
            <a:r>
              <a:rPr b="0" spc="-15"/>
              <a:t>Санкт-Петербург</a:t>
            </a:r>
          </a:p>
          <a:p>
            <a:pPr indent="12700">
              <a:defRPr b="1" spc="-4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Продолжительность:</a:t>
            </a:r>
            <a:r>
              <a:rPr spc="-30"/>
              <a:t> </a:t>
            </a:r>
            <a:r>
              <a:rPr b="0" spc="0"/>
              <a:t>2</a:t>
            </a:r>
            <a:r>
              <a:rPr b="0" spc="-25"/>
              <a:t> </a:t>
            </a:r>
            <a:r>
              <a:rPr b="0" spc="0"/>
              <a:t>часа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25"/>
              <a:t> </a:t>
            </a:r>
            <a:r>
              <a:rPr spc="-4"/>
              <a:t>участников:</a:t>
            </a:r>
            <a:r>
              <a:rPr spc="-35"/>
              <a:t> </a:t>
            </a:r>
            <a:r>
              <a:rPr b="0" spc="0"/>
              <a:t>80</a:t>
            </a:r>
          </a:p>
          <a:p>
            <a:pPr indent="12700">
              <a:defRPr b="1" spc="-15" sz="1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Кол-во</a:t>
            </a:r>
            <a:r>
              <a:rPr spc="-19"/>
              <a:t> </a:t>
            </a:r>
            <a:r>
              <a:rPr spc="-4"/>
              <a:t>посадочных</a:t>
            </a:r>
            <a:r>
              <a:t> </a:t>
            </a:r>
            <a:r>
              <a:rPr spc="-4"/>
              <a:t>мест:</a:t>
            </a:r>
            <a:r>
              <a:t> </a:t>
            </a:r>
            <a:r>
              <a:rPr b="0" spc="0"/>
              <a:t>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