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83" r:id="rId3"/>
    <p:sldId id="268" r:id="rId4"/>
    <p:sldId id="289" r:id="rId5"/>
    <p:sldId id="290" r:id="rId6"/>
    <p:sldId id="291" r:id="rId7"/>
    <p:sldId id="292" r:id="rId8"/>
    <p:sldId id="293" r:id="rId9"/>
    <p:sldId id="261" r:id="rId10"/>
    <p:sldId id="271" r:id="rId11"/>
    <p:sldId id="272" r:id="rId12"/>
    <p:sldId id="273" r:id="rId13"/>
    <p:sldId id="274" r:id="rId14"/>
    <p:sldId id="275" r:id="rId15"/>
    <p:sldId id="276" r:id="rId16"/>
    <p:sldId id="277" r:id="rId17"/>
    <p:sldId id="294" r:id="rId18"/>
    <p:sldId id="295" r:id="rId19"/>
    <p:sldId id="296" r:id="rId20"/>
    <p:sldId id="297" r:id="rId21"/>
    <p:sldId id="298" r:id="rId22"/>
    <p:sldId id="299" r:id="rId23"/>
    <p:sldId id="278" r:id="rId24"/>
    <p:sldId id="279" r:id="rId25"/>
    <p:sldId id="280" r:id="rId26"/>
    <p:sldId id="281" r:id="rId27"/>
    <p:sldId id="282" r:id="rId28"/>
    <p:sldId id="286" r:id="rId29"/>
    <p:sldId id="26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EC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95" d="100"/>
          <a:sy n="95" d="100"/>
        </p:scale>
        <p:origin x="178"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2DFE9-3EB7-4306-9D99-3E3B9577BA2F}" type="datetimeFigureOut">
              <a:rPr lang="en-IN" smtClean="0"/>
              <a:t>02-01-2025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21D0B2-3979-4BB0-94EA-0EDC86C72A66}" type="slidenum">
              <a:rPr lang="en-IN" smtClean="0"/>
              <a:t>‹#›</a:t>
            </a:fld>
            <a:endParaRPr lang="en-IN"/>
          </a:p>
        </p:txBody>
      </p:sp>
    </p:spTree>
    <p:extLst>
      <p:ext uri="{BB962C8B-B14F-4D97-AF65-F5344CB8AC3E}">
        <p14:creationId xmlns:p14="http://schemas.microsoft.com/office/powerpoint/2010/main" val="2463679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21D0B2-3979-4BB0-94EA-0EDC86C72A66}" type="slidenum">
              <a:rPr lang="en-IN" smtClean="0"/>
              <a:t>9</a:t>
            </a:fld>
            <a:endParaRPr lang="en-IN"/>
          </a:p>
        </p:txBody>
      </p:sp>
    </p:spTree>
    <p:extLst>
      <p:ext uri="{BB962C8B-B14F-4D97-AF65-F5344CB8AC3E}">
        <p14:creationId xmlns:p14="http://schemas.microsoft.com/office/powerpoint/2010/main" val="3675403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21D0B2-3979-4BB0-94EA-0EDC86C72A66}" type="slidenum">
              <a:rPr lang="en-IN" smtClean="0"/>
              <a:t>10</a:t>
            </a:fld>
            <a:endParaRPr lang="en-IN"/>
          </a:p>
        </p:txBody>
      </p:sp>
    </p:spTree>
    <p:extLst>
      <p:ext uri="{BB962C8B-B14F-4D97-AF65-F5344CB8AC3E}">
        <p14:creationId xmlns:p14="http://schemas.microsoft.com/office/powerpoint/2010/main" val="376536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21D0B2-3979-4BB0-94EA-0EDC86C72A66}" type="slidenum">
              <a:rPr lang="en-IN" smtClean="0"/>
              <a:t>14</a:t>
            </a:fld>
            <a:endParaRPr lang="en-IN"/>
          </a:p>
        </p:txBody>
      </p:sp>
    </p:spTree>
    <p:extLst>
      <p:ext uri="{BB962C8B-B14F-4D97-AF65-F5344CB8AC3E}">
        <p14:creationId xmlns:p14="http://schemas.microsoft.com/office/powerpoint/2010/main" val="53517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E9A8-4544-F030-4C37-59D7EB18AF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E1AC8F1-FAD8-1515-F179-2125EA6E5D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2D2D4EC-5007-349A-3955-9BA3ABAB474F}"/>
              </a:ext>
            </a:extLst>
          </p:cNvPr>
          <p:cNvSpPr>
            <a:spLocks noGrp="1"/>
          </p:cNvSpPr>
          <p:nvPr>
            <p:ph type="dt" sz="half" idx="10"/>
          </p:nvPr>
        </p:nvSpPr>
        <p:spPr/>
        <p:txBody>
          <a:bodyPr/>
          <a:lstStyle/>
          <a:p>
            <a:fld id="{20A4D04F-536F-4137-8AAA-88F0AA8B56C9}" type="datetimeFigureOut">
              <a:rPr lang="en-IN" smtClean="0"/>
              <a:t>02-01-2025</a:t>
            </a:fld>
            <a:endParaRPr lang="en-IN"/>
          </a:p>
        </p:txBody>
      </p:sp>
      <p:sp>
        <p:nvSpPr>
          <p:cNvPr id="5" name="Footer Placeholder 4">
            <a:extLst>
              <a:ext uri="{FF2B5EF4-FFF2-40B4-BE49-F238E27FC236}">
                <a16:creationId xmlns:a16="http://schemas.microsoft.com/office/drawing/2014/main" id="{2E6591B4-3E37-DCD7-5155-5CA5C911A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E8708-353F-1C67-9125-3D3CB034211B}"/>
              </a:ext>
            </a:extLst>
          </p:cNvPr>
          <p:cNvSpPr>
            <a:spLocks noGrp="1"/>
          </p:cNvSpPr>
          <p:nvPr>
            <p:ph type="sldNum" sz="quarter" idx="12"/>
          </p:nvPr>
        </p:nvSpPr>
        <p:spPr/>
        <p:txBody>
          <a:bodyPr/>
          <a:lstStyle/>
          <a:p>
            <a:fld id="{75862A50-3404-436A-BE41-B73DA1F669C4}" type="slidenum">
              <a:rPr lang="en-IN" smtClean="0"/>
              <a:t>‹#›</a:t>
            </a:fld>
            <a:endParaRPr lang="en-IN"/>
          </a:p>
        </p:txBody>
      </p:sp>
    </p:spTree>
    <p:extLst>
      <p:ext uri="{BB962C8B-B14F-4D97-AF65-F5344CB8AC3E}">
        <p14:creationId xmlns:p14="http://schemas.microsoft.com/office/powerpoint/2010/main" val="813683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F9BD-A6C1-18DA-9068-F76056D805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01C7B2-B5DE-7A89-4C39-C872529F3A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50ED48-C5EB-285F-2919-4BE4E04677C1}"/>
              </a:ext>
            </a:extLst>
          </p:cNvPr>
          <p:cNvSpPr>
            <a:spLocks noGrp="1"/>
          </p:cNvSpPr>
          <p:nvPr>
            <p:ph type="dt" sz="half" idx="10"/>
          </p:nvPr>
        </p:nvSpPr>
        <p:spPr/>
        <p:txBody>
          <a:bodyPr/>
          <a:lstStyle/>
          <a:p>
            <a:fld id="{20A4D04F-536F-4137-8AAA-88F0AA8B56C9}" type="datetimeFigureOut">
              <a:rPr lang="en-IN" smtClean="0"/>
              <a:t>02-01-2025</a:t>
            </a:fld>
            <a:endParaRPr lang="en-IN"/>
          </a:p>
        </p:txBody>
      </p:sp>
      <p:sp>
        <p:nvSpPr>
          <p:cNvPr id="5" name="Footer Placeholder 4">
            <a:extLst>
              <a:ext uri="{FF2B5EF4-FFF2-40B4-BE49-F238E27FC236}">
                <a16:creationId xmlns:a16="http://schemas.microsoft.com/office/drawing/2014/main" id="{AE1C731C-8774-BA3E-45A8-4770D3EA57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9BF9DD-FBCD-5D94-EE87-D69E6E192240}"/>
              </a:ext>
            </a:extLst>
          </p:cNvPr>
          <p:cNvSpPr>
            <a:spLocks noGrp="1"/>
          </p:cNvSpPr>
          <p:nvPr>
            <p:ph type="sldNum" sz="quarter" idx="12"/>
          </p:nvPr>
        </p:nvSpPr>
        <p:spPr/>
        <p:txBody>
          <a:bodyPr/>
          <a:lstStyle/>
          <a:p>
            <a:fld id="{75862A50-3404-436A-BE41-B73DA1F669C4}" type="slidenum">
              <a:rPr lang="en-IN" smtClean="0"/>
              <a:t>‹#›</a:t>
            </a:fld>
            <a:endParaRPr lang="en-IN"/>
          </a:p>
        </p:txBody>
      </p:sp>
    </p:spTree>
    <p:extLst>
      <p:ext uri="{BB962C8B-B14F-4D97-AF65-F5344CB8AC3E}">
        <p14:creationId xmlns:p14="http://schemas.microsoft.com/office/powerpoint/2010/main" val="71334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502BD2-C257-5E39-8D76-90853F350D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11A8AA-0CBC-2632-CD49-57A8F40202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3B7259-6E36-D12F-5E6F-1B853316AED2}"/>
              </a:ext>
            </a:extLst>
          </p:cNvPr>
          <p:cNvSpPr>
            <a:spLocks noGrp="1"/>
          </p:cNvSpPr>
          <p:nvPr>
            <p:ph type="dt" sz="half" idx="10"/>
          </p:nvPr>
        </p:nvSpPr>
        <p:spPr/>
        <p:txBody>
          <a:bodyPr/>
          <a:lstStyle/>
          <a:p>
            <a:fld id="{20A4D04F-536F-4137-8AAA-88F0AA8B56C9}" type="datetimeFigureOut">
              <a:rPr lang="en-IN" smtClean="0"/>
              <a:t>02-01-2025</a:t>
            </a:fld>
            <a:endParaRPr lang="en-IN"/>
          </a:p>
        </p:txBody>
      </p:sp>
      <p:sp>
        <p:nvSpPr>
          <p:cNvPr id="5" name="Footer Placeholder 4">
            <a:extLst>
              <a:ext uri="{FF2B5EF4-FFF2-40B4-BE49-F238E27FC236}">
                <a16:creationId xmlns:a16="http://schemas.microsoft.com/office/drawing/2014/main" id="{2CF3BBF9-35E7-589D-AFDF-1E47CAD073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6731E2-6B3D-A540-9778-EFED98363E78}"/>
              </a:ext>
            </a:extLst>
          </p:cNvPr>
          <p:cNvSpPr>
            <a:spLocks noGrp="1"/>
          </p:cNvSpPr>
          <p:nvPr>
            <p:ph type="sldNum" sz="quarter" idx="12"/>
          </p:nvPr>
        </p:nvSpPr>
        <p:spPr/>
        <p:txBody>
          <a:bodyPr/>
          <a:lstStyle/>
          <a:p>
            <a:fld id="{75862A50-3404-436A-BE41-B73DA1F669C4}" type="slidenum">
              <a:rPr lang="en-IN" smtClean="0"/>
              <a:t>‹#›</a:t>
            </a:fld>
            <a:endParaRPr lang="en-IN"/>
          </a:p>
        </p:txBody>
      </p:sp>
    </p:spTree>
    <p:extLst>
      <p:ext uri="{BB962C8B-B14F-4D97-AF65-F5344CB8AC3E}">
        <p14:creationId xmlns:p14="http://schemas.microsoft.com/office/powerpoint/2010/main" val="3723546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1E6D5-73B5-3022-14CB-6985823018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46401A-CF7D-5860-9D48-C8631250B5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22CDF9-7229-3C7D-BFCC-051F9F3FEF3D}"/>
              </a:ext>
            </a:extLst>
          </p:cNvPr>
          <p:cNvSpPr>
            <a:spLocks noGrp="1"/>
          </p:cNvSpPr>
          <p:nvPr>
            <p:ph type="dt" sz="half" idx="10"/>
          </p:nvPr>
        </p:nvSpPr>
        <p:spPr/>
        <p:txBody>
          <a:bodyPr/>
          <a:lstStyle/>
          <a:p>
            <a:fld id="{20A4D04F-536F-4137-8AAA-88F0AA8B56C9}" type="datetimeFigureOut">
              <a:rPr lang="en-IN" smtClean="0"/>
              <a:t>02-01-2025</a:t>
            </a:fld>
            <a:endParaRPr lang="en-IN"/>
          </a:p>
        </p:txBody>
      </p:sp>
      <p:sp>
        <p:nvSpPr>
          <p:cNvPr id="5" name="Footer Placeholder 4">
            <a:extLst>
              <a:ext uri="{FF2B5EF4-FFF2-40B4-BE49-F238E27FC236}">
                <a16:creationId xmlns:a16="http://schemas.microsoft.com/office/drawing/2014/main" id="{E8BAB460-F967-1C14-DEE6-DAE8FA350D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E3707A-694C-4589-2CD6-B0ED3F3AEAD5}"/>
              </a:ext>
            </a:extLst>
          </p:cNvPr>
          <p:cNvSpPr>
            <a:spLocks noGrp="1"/>
          </p:cNvSpPr>
          <p:nvPr>
            <p:ph type="sldNum" sz="quarter" idx="12"/>
          </p:nvPr>
        </p:nvSpPr>
        <p:spPr/>
        <p:txBody>
          <a:bodyPr/>
          <a:lstStyle/>
          <a:p>
            <a:fld id="{75862A50-3404-436A-BE41-B73DA1F669C4}" type="slidenum">
              <a:rPr lang="en-IN" smtClean="0"/>
              <a:t>‹#›</a:t>
            </a:fld>
            <a:endParaRPr lang="en-IN"/>
          </a:p>
        </p:txBody>
      </p:sp>
    </p:spTree>
    <p:extLst>
      <p:ext uri="{BB962C8B-B14F-4D97-AF65-F5344CB8AC3E}">
        <p14:creationId xmlns:p14="http://schemas.microsoft.com/office/powerpoint/2010/main" val="1799150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777E-553E-5BB6-2D2B-931836E88A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9A63B95-C151-8707-0BCF-B07D03D83C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3125E2-6094-7759-4295-3E7AB1A06F80}"/>
              </a:ext>
            </a:extLst>
          </p:cNvPr>
          <p:cNvSpPr>
            <a:spLocks noGrp="1"/>
          </p:cNvSpPr>
          <p:nvPr>
            <p:ph type="dt" sz="half" idx="10"/>
          </p:nvPr>
        </p:nvSpPr>
        <p:spPr/>
        <p:txBody>
          <a:bodyPr/>
          <a:lstStyle/>
          <a:p>
            <a:fld id="{20A4D04F-536F-4137-8AAA-88F0AA8B56C9}" type="datetimeFigureOut">
              <a:rPr lang="en-IN" smtClean="0"/>
              <a:t>02-01-2025</a:t>
            </a:fld>
            <a:endParaRPr lang="en-IN"/>
          </a:p>
        </p:txBody>
      </p:sp>
      <p:sp>
        <p:nvSpPr>
          <p:cNvPr id="5" name="Footer Placeholder 4">
            <a:extLst>
              <a:ext uri="{FF2B5EF4-FFF2-40B4-BE49-F238E27FC236}">
                <a16:creationId xmlns:a16="http://schemas.microsoft.com/office/drawing/2014/main" id="{498194B3-7F64-A90A-DFC7-1FF9540CA2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485242-CC62-021B-6F06-E0618DCF5C92}"/>
              </a:ext>
            </a:extLst>
          </p:cNvPr>
          <p:cNvSpPr>
            <a:spLocks noGrp="1"/>
          </p:cNvSpPr>
          <p:nvPr>
            <p:ph type="sldNum" sz="quarter" idx="12"/>
          </p:nvPr>
        </p:nvSpPr>
        <p:spPr/>
        <p:txBody>
          <a:bodyPr/>
          <a:lstStyle/>
          <a:p>
            <a:fld id="{75862A50-3404-436A-BE41-B73DA1F669C4}" type="slidenum">
              <a:rPr lang="en-IN" smtClean="0"/>
              <a:t>‹#›</a:t>
            </a:fld>
            <a:endParaRPr lang="en-IN"/>
          </a:p>
        </p:txBody>
      </p:sp>
    </p:spTree>
    <p:extLst>
      <p:ext uri="{BB962C8B-B14F-4D97-AF65-F5344CB8AC3E}">
        <p14:creationId xmlns:p14="http://schemas.microsoft.com/office/powerpoint/2010/main" val="574720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DD1D-A246-4BF0-A0EA-46D27FE7D8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074B47-DDC3-A8E9-D998-824D0A90C6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5567E1-3F7E-BE7A-A8C2-5B95B21EFD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153272-0F4A-EEC1-5C76-BC8465C3CE49}"/>
              </a:ext>
            </a:extLst>
          </p:cNvPr>
          <p:cNvSpPr>
            <a:spLocks noGrp="1"/>
          </p:cNvSpPr>
          <p:nvPr>
            <p:ph type="dt" sz="half" idx="10"/>
          </p:nvPr>
        </p:nvSpPr>
        <p:spPr/>
        <p:txBody>
          <a:bodyPr/>
          <a:lstStyle/>
          <a:p>
            <a:fld id="{20A4D04F-536F-4137-8AAA-88F0AA8B56C9}" type="datetimeFigureOut">
              <a:rPr lang="en-IN" smtClean="0"/>
              <a:t>02-01-2025</a:t>
            </a:fld>
            <a:endParaRPr lang="en-IN"/>
          </a:p>
        </p:txBody>
      </p:sp>
      <p:sp>
        <p:nvSpPr>
          <p:cNvPr id="6" name="Footer Placeholder 5">
            <a:extLst>
              <a:ext uri="{FF2B5EF4-FFF2-40B4-BE49-F238E27FC236}">
                <a16:creationId xmlns:a16="http://schemas.microsoft.com/office/drawing/2014/main" id="{A46B4228-48CC-AE96-71AF-403AA8A1BB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F778BC-ABB3-DA27-A0A3-BC99D3C21DAF}"/>
              </a:ext>
            </a:extLst>
          </p:cNvPr>
          <p:cNvSpPr>
            <a:spLocks noGrp="1"/>
          </p:cNvSpPr>
          <p:nvPr>
            <p:ph type="sldNum" sz="quarter" idx="12"/>
          </p:nvPr>
        </p:nvSpPr>
        <p:spPr/>
        <p:txBody>
          <a:bodyPr/>
          <a:lstStyle/>
          <a:p>
            <a:fld id="{75862A50-3404-436A-BE41-B73DA1F669C4}" type="slidenum">
              <a:rPr lang="en-IN" smtClean="0"/>
              <a:t>‹#›</a:t>
            </a:fld>
            <a:endParaRPr lang="en-IN"/>
          </a:p>
        </p:txBody>
      </p:sp>
    </p:spTree>
    <p:extLst>
      <p:ext uri="{BB962C8B-B14F-4D97-AF65-F5344CB8AC3E}">
        <p14:creationId xmlns:p14="http://schemas.microsoft.com/office/powerpoint/2010/main" val="1735908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5C70D-F7F4-843A-075E-89D20EE813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1B02DA-8319-BBB1-5762-2B533DD8FF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BCA330-8DBC-10BE-4475-5010C1CF03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B69CCF-E014-C923-CBDF-80BFBBB62B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D92A73-5271-574E-A082-9A4A5C1E36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12DCF4-3151-E4EF-5C17-973B6828D01C}"/>
              </a:ext>
            </a:extLst>
          </p:cNvPr>
          <p:cNvSpPr>
            <a:spLocks noGrp="1"/>
          </p:cNvSpPr>
          <p:nvPr>
            <p:ph type="dt" sz="half" idx="10"/>
          </p:nvPr>
        </p:nvSpPr>
        <p:spPr/>
        <p:txBody>
          <a:bodyPr/>
          <a:lstStyle/>
          <a:p>
            <a:fld id="{20A4D04F-536F-4137-8AAA-88F0AA8B56C9}" type="datetimeFigureOut">
              <a:rPr lang="en-IN" smtClean="0"/>
              <a:t>02-01-2025</a:t>
            </a:fld>
            <a:endParaRPr lang="en-IN"/>
          </a:p>
        </p:txBody>
      </p:sp>
      <p:sp>
        <p:nvSpPr>
          <p:cNvPr id="8" name="Footer Placeholder 7">
            <a:extLst>
              <a:ext uri="{FF2B5EF4-FFF2-40B4-BE49-F238E27FC236}">
                <a16:creationId xmlns:a16="http://schemas.microsoft.com/office/drawing/2014/main" id="{B342895B-3881-0515-BB8A-5F45547176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FFC471-DC55-317E-8CA1-C76E1DAEE3D9}"/>
              </a:ext>
            </a:extLst>
          </p:cNvPr>
          <p:cNvSpPr>
            <a:spLocks noGrp="1"/>
          </p:cNvSpPr>
          <p:nvPr>
            <p:ph type="sldNum" sz="quarter" idx="12"/>
          </p:nvPr>
        </p:nvSpPr>
        <p:spPr/>
        <p:txBody>
          <a:bodyPr/>
          <a:lstStyle/>
          <a:p>
            <a:fld id="{75862A50-3404-436A-BE41-B73DA1F669C4}" type="slidenum">
              <a:rPr lang="en-IN" smtClean="0"/>
              <a:t>‹#›</a:t>
            </a:fld>
            <a:endParaRPr lang="en-IN"/>
          </a:p>
        </p:txBody>
      </p:sp>
    </p:spTree>
    <p:extLst>
      <p:ext uri="{BB962C8B-B14F-4D97-AF65-F5344CB8AC3E}">
        <p14:creationId xmlns:p14="http://schemas.microsoft.com/office/powerpoint/2010/main" val="2838734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C4DCC-FCE2-DAC5-3A41-4F01F38CC3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7D6D69-2FB3-0FE0-7175-4A304E74830D}"/>
              </a:ext>
            </a:extLst>
          </p:cNvPr>
          <p:cNvSpPr>
            <a:spLocks noGrp="1"/>
          </p:cNvSpPr>
          <p:nvPr>
            <p:ph type="dt" sz="half" idx="10"/>
          </p:nvPr>
        </p:nvSpPr>
        <p:spPr/>
        <p:txBody>
          <a:bodyPr/>
          <a:lstStyle/>
          <a:p>
            <a:fld id="{20A4D04F-536F-4137-8AAA-88F0AA8B56C9}" type="datetimeFigureOut">
              <a:rPr lang="en-IN" smtClean="0"/>
              <a:t>02-01-2025</a:t>
            </a:fld>
            <a:endParaRPr lang="en-IN"/>
          </a:p>
        </p:txBody>
      </p:sp>
      <p:sp>
        <p:nvSpPr>
          <p:cNvPr id="4" name="Footer Placeholder 3">
            <a:extLst>
              <a:ext uri="{FF2B5EF4-FFF2-40B4-BE49-F238E27FC236}">
                <a16:creationId xmlns:a16="http://schemas.microsoft.com/office/drawing/2014/main" id="{FF0442AA-2F8D-C95C-B361-44DA916C70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12440A-8F6B-B1E4-CEF3-491DA314790E}"/>
              </a:ext>
            </a:extLst>
          </p:cNvPr>
          <p:cNvSpPr>
            <a:spLocks noGrp="1"/>
          </p:cNvSpPr>
          <p:nvPr>
            <p:ph type="sldNum" sz="quarter" idx="12"/>
          </p:nvPr>
        </p:nvSpPr>
        <p:spPr/>
        <p:txBody>
          <a:bodyPr/>
          <a:lstStyle/>
          <a:p>
            <a:fld id="{75862A50-3404-436A-BE41-B73DA1F669C4}" type="slidenum">
              <a:rPr lang="en-IN" smtClean="0"/>
              <a:t>‹#›</a:t>
            </a:fld>
            <a:endParaRPr lang="en-IN"/>
          </a:p>
        </p:txBody>
      </p:sp>
    </p:spTree>
    <p:extLst>
      <p:ext uri="{BB962C8B-B14F-4D97-AF65-F5344CB8AC3E}">
        <p14:creationId xmlns:p14="http://schemas.microsoft.com/office/powerpoint/2010/main" val="1548760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AB52A6-B023-ECB5-5F5F-B052E83D3252}"/>
              </a:ext>
            </a:extLst>
          </p:cNvPr>
          <p:cNvSpPr>
            <a:spLocks noGrp="1"/>
          </p:cNvSpPr>
          <p:nvPr>
            <p:ph type="dt" sz="half" idx="10"/>
          </p:nvPr>
        </p:nvSpPr>
        <p:spPr/>
        <p:txBody>
          <a:bodyPr/>
          <a:lstStyle/>
          <a:p>
            <a:fld id="{20A4D04F-536F-4137-8AAA-88F0AA8B56C9}" type="datetimeFigureOut">
              <a:rPr lang="en-IN" smtClean="0"/>
              <a:t>02-01-2025</a:t>
            </a:fld>
            <a:endParaRPr lang="en-IN"/>
          </a:p>
        </p:txBody>
      </p:sp>
      <p:sp>
        <p:nvSpPr>
          <p:cNvPr id="3" name="Footer Placeholder 2">
            <a:extLst>
              <a:ext uri="{FF2B5EF4-FFF2-40B4-BE49-F238E27FC236}">
                <a16:creationId xmlns:a16="http://schemas.microsoft.com/office/drawing/2014/main" id="{FB5CAA19-50C7-49D7-D3B8-EB4DF946EA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A5150C-B521-F7B4-BE8A-0C770AD3806C}"/>
              </a:ext>
            </a:extLst>
          </p:cNvPr>
          <p:cNvSpPr>
            <a:spLocks noGrp="1"/>
          </p:cNvSpPr>
          <p:nvPr>
            <p:ph type="sldNum" sz="quarter" idx="12"/>
          </p:nvPr>
        </p:nvSpPr>
        <p:spPr/>
        <p:txBody>
          <a:bodyPr/>
          <a:lstStyle/>
          <a:p>
            <a:fld id="{75862A50-3404-436A-BE41-B73DA1F669C4}" type="slidenum">
              <a:rPr lang="en-IN" smtClean="0"/>
              <a:t>‹#›</a:t>
            </a:fld>
            <a:endParaRPr lang="en-IN"/>
          </a:p>
        </p:txBody>
      </p:sp>
    </p:spTree>
    <p:extLst>
      <p:ext uri="{BB962C8B-B14F-4D97-AF65-F5344CB8AC3E}">
        <p14:creationId xmlns:p14="http://schemas.microsoft.com/office/powerpoint/2010/main" val="3558207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2DE8C-7EC4-EFE0-64D7-98D7C235A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0AD787-220D-0B40-0625-BE32655459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8B7D49-7BE5-8BB8-87F1-231C0600A0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4D7CC-77CC-3D14-0138-84BB55B26C13}"/>
              </a:ext>
            </a:extLst>
          </p:cNvPr>
          <p:cNvSpPr>
            <a:spLocks noGrp="1"/>
          </p:cNvSpPr>
          <p:nvPr>
            <p:ph type="dt" sz="half" idx="10"/>
          </p:nvPr>
        </p:nvSpPr>
        <p:spPr/>
        <p:txBody>
          <a:bodyPr/>
          <a:lstStyle/>
          <a:p>
            <a:fld id="{20A4D04F-536F-4137-8AAA-88F0AA8B56C9}" type="datetimeFigureOut">
              <a:rPr lang="en-IN" smtClean="0"/>
              <a:t>02-01-2025</a:t>
            </a:fld>
            <a:endParaRPr lang="en-IN"/>
          </a:p>
        </p:txBody>
      </p:sp>
      <p:sp>
        <p:nvSpPr>
          <p:cNvPr id="6" name="Footer Placeholder 5">
            <a:extLst>
              <a:ext uri="{FF2B5EF4-FFF2-40B4-BE49-F238E27FC236}">
                <a16:creationId xmlns:a16="http://schemas.microsoft.com/office/drawing/2014/main" id="{634C9DD7-1EF4-C4C4-CEE1-B46DE28453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C5080D-67FA-FF4B-F2EA-E0B3703820E7}"/>
              </a:ext>
            </a:extLst>
          </p:cNvPr>
          <p:cNvSpPr>
            <a:spLocks noGrp="1"/>
          </p:cNvSpPr>
          <p:nvPr>
            <p:ph type="sldNum" sz="quarter" idx="12"/>
          </p:nvPr>
        </p:nvSpPr>
        <p:spPr/>
        <p:txBody>
          <a:bodyPr/>
          <a:lstStyle/>
          <a:p>
            <a:fld id="{75862A50-3404-436A-BE41-B73DA1F669C4}" type="slidenum">
              <a:rPr lang="en-IN" smtClean="0"/>
              <a:t>‹#›</a:t>
            </a:fld>
            <a:endParaRPr lang="en-IN"/>
          </a:p>
        </p:txBody>
      </p:sp>
    </p:spTree>
    <p:extLst>
      <p:ext uri="{BB962C8B-B14F-4D97-AF65-F5344CB8AC3E}">
        <p14:creationId xmlns:p14="http://schemas.microsoft.com/office/powerpoint/2010/main" val="86921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59729-B9C3-4971-57AD-4E3FF98D1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0E49FBD-D71A-5CD4-3641-1B42FC115A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021D9B-9A64-62B4-9DDA-7110B7F52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745F6-EA28-5447-3A65-44FBF9EDC172}"/>
              </a:ext>
            </a:extLst>
          </p:cNvPr>
          <p:cNvSpPr>
            <a:spLocks noGrp="1"/>
          </p:cNvSpPr>
          <p:nvPr>
            <p:ph type="dt" sz="half" idx="10"/>
          </p:nvPr>
        </p:nvSpPr>
        <p:spPr/>
        <p:txBody>
          <a:bodyPr/>
          <a:lstStyle/>
          <a:p>
            <a:fld id="{20A4D04F-536F-4137-8AAA-88F0AA8B56C9}" type="datetimeFigureOut">
              <a:rPr lang="en-IN" smtClean="0"/>
              <a:t>02-01-2025</a:t>
            </a:fld>
            <a:endParaRPr lang="en-IN"/>
          </a:p>
        </p:txBody>
      </p:sp>
      <p:sp>
        <p:nvSpPr>
          <p:cNvPr id="6" name="Footer Placeholder 5">
            <a:extLst>
              <a:ext uri="{FF2B5EF4-FFF2-40B4-BE49-F238E27FC236}">
                <a16:creationId xmlns:a16="http://schemas.microsoft.com/office/drawing/2014/main" id="{1D06936E-D1D8-E055-4F20-8081B3CF2C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59A5CE-4037-A203-11B5-C926D59CE231}"/>
              </a:ext>
            </a:extLst>
          </p:cNvPr>
          <p:cNvSpPr>
            <a:spLocks noGrp="1"/>
          </p:cNvSpPr>
          <p:nvPr>
            <p:ph type="sldNum" sz="quarter" idx="12"/>
          </p:nvPr>
        </p:nvSpPr>
        <p:spPr/>
        <p:txBody>
          <a:bodyPr/>
          <a:lstStyle/>
          <a:p>
            <a:fld id="{75862A50-3404-436A-BE41-B73DA1F669C4}" type="slidenum">
              <a:rPr lang="en-IN" smtClean="0"/>
              <a:t>‹#›</a:t>
            </a:fld>
            <a:endParaRPr lang="en-IN"/>
          </a:p>
        </p:txBody>
      </p:sp>
    </p:spTree>
    <p:extLst>
      <p:ext uri="{BB962C8B-B14F-4D97-AF65-F5344CB8AC3E}">
        <p14:creationId xmlns:p14="http://schemas.microsoft.com/office/powerpoint/2010/main" val="33053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3DF950-FE75-A919-01D7-893AB73E90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8B1833-D347-D844-B7DA-EE92FBEF07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BD62A0-DFA1-3AA8-0562-DA9E8BE4F9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4D04F-536F-4137-8AAA-88F0AA8B56C9}" type="datetimeFigureOut">
              <a:rPr lang="en-IN" smtClean="0"/>
              <a:t>02-01-2025</a:t>
            </a:fld>
            <a:endParaRPr lang="en-IN"/>
          </a:p>
        </p:txBody>
      </p:sp>
      <p:sp>
        <p:nvSpPr>
          <p:cNvPr id="5" name="Footer Placeholder 4">
            <a:extLst>
              <a:ext uri="{FF2B5EF4-FFF2-40B4-BE49-F238E27FC236}">
                <a16:creationId xmlns:a16="http://schemas.microsoft.com/office/drawing/2014/main" id="{7FB7EBBC-C42B-6FE1-75D7-12821BF6AE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FB1E09-683B-CCC3-DFC5-8FA358AE7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862A50-3404-436A-BE41-B73DA1F669C4}" type="slidenum">
              <a:rPr lang="en-IN" smtClean="0"/>
              <a:t>‹#›</a:t>
            </a:fld>
            <a:endParaRPr lang="en-IN"/>
          </a:p>
        </p:txBody>
      </p:sp>
    </p:spTree>
    <p:extLst>
      <p:ext uri="{BB962C8B-B14F-4D97-AF65-F5344CB8AC3E}">
        <p14:creationId xmlns:p14="http://schemas.microsoft.com/office/powerpoint/2010/main" val="289382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AFBE9-6198-314D-35E3-3B27E682910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FD3281D-2CA6-F6E5-0CEE-E879E16DCC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CA5440C9-ACB4-3685-85CC-FBDE30CFF7A9}"/>
              </a:ext>
            </a:extLst>
          </p:cNvPr>
          <p:cNvSpPr txBox="1"/>
          <p:nvPr/>
        </p:nvSpPr>
        <p:spPr>
          <a:xfrm>
            <a:off x="905933" y="1278467"/>
            <a:ext cx="10380133" cy="2308324"/>
          </a:xfrm>
          <a:prstGeom prst="rect">
            <a:avLst/>
          </a:prstGeom>
          <a:noFill/>
        </p:spPr>
        <p:txBody>
          <a:bodyPr wrap="square" rtlCol="0">
            <a:spAutoFit/>
          </a:bodyPr>
          <a:lstStyle/>
          <a:p>
            <a:pPr algn="ctr"/>
            <a:r>
              <a:rPr lang="en-IN" sz="7200" b="1" dirty="0" err="1">
                <a:solidFill>
                  <a:schemeClr val="accent2"/>
                </a:solidFill>
                <a:latin typeface="Times New Roman" panose="02020603050405020304" pitchFamily="18" charset="0"/>
                <a:cs typeface="Times New Roman" panose="02020603050405020304" pitchFamily="18" charset="0"/>
              </a:rPr>
              <a:t>Goodcabs</a:t>
            </a:r>
            <a:r>
              <a:rPr lang="en-IN" sz="7200" b="1" dirty="0">
                <a:solidFill>
                  <a:schemeClr val="accent2"/>
                </a:solidFill>
                <a:latin typeface="Times New Roman" panose="02020603050405020304" pitchFamily="18" charset="0"/>
                <a:cs typeface="Times New Roman" panose="02020603050405020304" pitchFamily="18" charset="0"/>
              </a:rPr>
              <a:t> Performance Analysis</a:t>
            </a:r>
          </a:p>
        </p:txBody>
      </p:sp>
      <p:sp>
        <p:nvSpPr>
          <p:cNvPr id="5" name="TextBox 4">
            <a:extLst>
              <a:ext uri="{FF2B5EF4-FFF2-40B4-BE49-F238E27FC236}">
                <a16:creationId xmlns:a16="http://schemas.microsoft.com/office/drawing/2014/main" id="{B222F62E-8455-609A-56D4-5FD6A280CBDD}"/>
              </a:ext>
            </a:extLst>
          </p:cNvPr>
          <p:cNvSpPr txBox="1"/>
          <p:nvPr/>
        </p:nvSpPr>
        <p:spPr>
          <a:xfrm>
            <a:off x="8128001" y="5291666"/>
            <a:ext cx="3818466" cy="954107"/>
          </a:xfrm>
          <a:prstGeom prst="rect">
            <a:avLst/>
          </a:prstGeom>
          <a:noFill/>
        </p:spPr>
        <p:txBody>
          <a:bodyPr wrap="square" rtlCol="0">
            <a:spAutoFit/>
          </a:bodyPr>
          <a:lstStyle/>
          <a:p>
            <a:r>
              <a:rPr lang="en-IN" sz="2800" b="1" dirty="0">
                <a:solidFill>
                  <a:schemeClr val="accent4"/>
                </a:solidFill>
              </a:rPr>
              <a:t>Presented By</a:t>
            </a:r>
          </a:p>
          <a:p>
            <a:r>
              <a:rPr lang="en-IN" sz="2800" b="1" dirty="0">
                <a:solidFill>
                  <a:srgbClr val="00B0F0"/>
                </a:solidFill>
              </a:rPr>
              <a:t>Denis M</a:t>
            </a:r>
          </a:p>
        </p:txBody>
      </p:sp>
    </p:spTree>
    <p:extLst>
      <p:ext uri="{BB962C8B-B14F-4D97-AF65-F5344CB8AC3E}">
        <p14:creationId xmlns:p14="http://schemas.microsoft.com/office/powerpoint/2010/main" val="460456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D763A-79EA-2E76-C481-6823FA3E4C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42E624B-5DBF-BB78-74CF-CE1D71B0CA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F1E72F17-9AF6-18BE-FCF5-00456DFAEB1C}"/>
              </a:ext>
            </a:extLst>
          </p:cNvPr>
          <p:cNvSpPr txBox="1"/>
          <p:nvPr/>
        </p:nvSpPr>
        <p:spPr>
          <a:xfrm>
            <a:off x="770466" y="220134"/>
            <a:ext cx="10253134" cy="1929503"/>
          </a:xfrm>
          <a:prstGeom prst="rect">
            <a:avLst/>
          </a:prstGeom>
          <a:noFill/>
        </p:spPr>
        <p:txBody>
          <a:bodyPr wrap="square" rtlCol="0">
            <a:spAutoFit/>
          </a:bodyPr>
          <a:lstStyle/>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2. Average Fare per Trip by City</a:t>
            </a:r>
          </a:p>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Calculate the average fare per trip for each city and compare it with the city's average trip distance. Identify the cities with the highest and lowest average fare per trip to assess pricing efficiency across locations.</a:t>
            </a:r>
          </a:p>
          <a:p>
            <a:pPr marL="457200">
              <a:lnSpc>
                <a:spcPct val="107000"/>
              </a:lnSpc>
              <a:spcAft>
                <a:spcPts val="800"/>
              </a:spcAft>
            </a:pPr>
            <a:endPar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2" name="TextBox 1">
            <a:extLst>
              <a:ext uri="{FF2B5EF4-FFF2-40B4-BE49-F238E27FC236}">
                <a16:creationId xmlns:a16="http://schemas.microsoft.com/office/drawing/2014/main" id="{9B9F10BE-0166-5645-57CD-43B2127AC885}"/>
              </a:ext>
            </a:extLst>
          </p:cNvPr>
          <p:cNvSpPr txBox="1"/>
          <p:nvPr/>
        </p:nvSpPr>
        <p:spPr>
          <a:xfrm>
            <a:off x="5080000" y="1352429"/>
            <a:ext cx="7112000" cy="5457007"/>
          </a:xfrm>
          <a:prstGeom prst="rect">
            <a:avLst/>
          </a:prstGeom>
          <a:noFill/>
        </p:spPr>
        <p:txBody>
          <a:bodyPr wrap="square" rtlCol="0">
            <a:spAutoFit/>
          </a:bodyPr>
          <a:lstStyle/>
          <a:p>
            <a:pPr marL="457200" algn="ctr">
              <a:lnSpc>
                <a:spcPct val="107000"/>
              </a:lnSpc>
              <a:spcAft>
                <a:spcPts val="800"/>
              </a:spcAft>
            </a:pPr>
            <a:r>
              <a:rPr lang="en-IN" sz="2800" b="1"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INSIGHT</a:t>
            </a:r>
          </a:p>
          <a:p>
            <a:pPr marL="800100" indent="-342900">
              <a:lnSpc>
                <a:spcPct val="107000"/>
              </a:lnSpc>
              <a:spcAft>
                <a:spcPts val="800"/>
              </a:spcAft>
              <a:buFont typeface="Arial" panose="020B0604020202020204" pitchFamily="34" charset="0"/>
              <a:buChar char="•"/>
            </a:pPr>
            <a:r>
              <a:rPr lang="en-US" sz="2000" kern="100" dirty="0">
                <a:solidFill>
                  <a:schemeClr val="accent2"/>
                </a:solidFill>
                <a:effectLst/>
                <a:latin typeface="Calibri" panose="020F0502020204030204" pitchFamily="34" charset="0"/>
                <a:ea typeface="Calibri" panose="020F0502020204030204" pitchFamily="34" charset="0"/>
                <a:cs typeface="Cordia New" panose="020B0304020202020204" pitchFamily="34" charset="-34"/>
              </a:rPr>
              <a:t>Jaipur has the highest average fare per trip at ₹483.9 with an average trip distance of 30 km, highlighting a pricing strategy that effectively monetizes longer trips. It suggests the city’s pricing strategy aligns well with customer expectations.</a:t>
            </a:r>
          </a:p>
          <a:p>
            <a:pPr marL="800100" indent="-342900">
              <a:lnSpc>
                <a:spcPct val="107000"/>
              </a:lnSpc>
              <a:spcAft>
                <a:spcPts val="800"/>
              </a:spcAft>
              <a:buFont typeface="Arial" panose="020B0604020202020204" pitchFamily="34" charset="0"/>
              <a:buChar char="•"/>
            </a:pPr>
            <a:r>
              <a:rPr lang="en-US" sz="2000" kern="100" dirty="0">
                <a:solidFill>
                  <a:schemeClr val="accent2"/>
                </a:solidFill>
                <a:effectLst/>
                <a:latin typeface="Calibri" panose="020F0502020204030204" pitchFamily="34" charset="0"/>
                <a:ea typeface="Calibri" panose="020F0502020204030204" pitchFamily="34" charset="0"/>
                <a:cs typeface="Cordia New" panose="020B0304020202020204" pitchFamily="34" charset="-34"/>
              </a:rPr>
              <a:t>Surat and Vadodara, with the lowest average fares of ₹118 and shorter distances of 11 km, present an opportunity to evaluate pricing strategies. The low fares might attract budget-conscious customers .</a:t>
            </a:r>
          </a:p>
          <a:p>
            <a:pPr marL="800100" indent="-342900">
              <a:lnSpc>
                <a:spcPct val="107000"/>
              </a:lnSpc>
              <a:spcAft>
                <a:spcPts val="800"/>
              </a:spcAft>
              <a:buFont typeface="Arial" panose="020B0604020202020204" pitchFamily="34" charset="0"/>
              <a:buChar char="•"/>
            </a:pPr>
            <a:r>
              <a:rPr lang="en-US" sz="2000" kern="100" dirty="0">
                <a:solidFill>
                  <a:schemeClr val="accent2"/>
                </a:solidFill>
                <a:effectLst/>
                <a:latin typeface="Calibri" panose="020F0502020204030204" pitchFamily="34" charset="0"/>
                <a:ea typeface="Calibri" panose="020F0502020204030204" pitchFamily="34" charset="0"/>
                <a:cs typeface="Cordia New" panose="020B0304020202020204" pitchFamily="34" charset="-34"/>
              </a:rPr>
              <a:t>In Mysore and Indore, despite similar average trip distances of 16.5 KM, the variation in fare pricing underscores potential inefficiencies in revenue generation. Revisiting pricing models in such cases could ensure uniform profitability across cities.</a:t>
            </a:r>
          </a:p>
        </p:txBody>
      </p:sp>
      <p:pic>
        <p:nvPicPr>
          <p:cNvPr id="5" name="Picture 4">
            <a:extLst>
              <a:ext uri="{FF2B5EF4-FFF2-40B4-BE49-F238E27FC236}">
                <a16:creationId xmlns:a16="http://schemas.microsoft.com/office/drawing/2014/main" id="{0F45E7D2-0EE5-ACFD-2293-4D7E5DA983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287" y="2728266"/>
            <a:ext cx="5296359" cy="2705334"/>
          </a:xfrm>
          <a:prstGeom prst="rect">
            <a:avLst/>
          </a:prstGeom>
        </p:spPr>
      </p:pic>
    </p:spTree>
    <p:extLst>
      <p:ext uri="{BB962C8B-B14F-4D97-AF65-F5344CB8AC3E}">
        <p14:creationId xmlns:p14="http://schemas.microsoft.com/office/powerpoint/2010/main" val="3061482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11C65-32B4-9A1D-1ABD-02E963D3733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EB972BB-D8FD-9AD8-86E2-EDBF67778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F3E7EAC0-E69E-301C-233D-DC093B8D1E9C}"/>
              </a:ext>
            </a:extLst>
          </p:cNvPr>
          <p:cNvSpPr txBox="1"/>
          <p:nvPr/>
        </p:nvSpPr>
        <p:spPr>
          <a:xfrm>
            <a:off x="770466" y="220134"/>
            <a:ext cx="10253134" cy="1600182"/>
          </a:xfrm>
          <a:prstGeom prst="rect">
            <a:avLst/>
          </a:prstGeom>
          <a:noFill/>
        </p:spPr>
        <p:txBody>
          <a:bodyPr wrap="square" rtlCol="0">
            <a:spAutoFit/>
          </a:bodyPr>
          <a:lstStyle/>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3. Average Ratings by City and Passenger Type</a:t>
            </a:r>
          </a:p>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Calculate the average passenger and driver ratings for each city, segmented by passenger type (new vs. repeat). Identify cities with the highest and lowest average ratings.</a:t>
            </a:r>
          </a:p>
          <a:p>
            <a:pPr marL="457200">
              <a:lnSpc>
                <a:spcPct val="107000"/>
              </a:lnSpc>
              <a:spcAft>
                <a:spcPts val="800"/>
              </a:spcAft>
            </a:pPr>
            <a:endPar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2" name="TextBox 1">
            <a:extLst>
              <a:ext uri="{FF2B5EF4-FFF2-40B4-BE49-F238E27FC236}">
                <a16:creationId xmlns:a16="http://schemas.microsoft.com/office/drawing/2014/main" id="{BCC2F746-C522-7A49-2207-EAEC9625AC30}"/>
              </a:ext>
            </a:extLst>
          </p:cNvPr>
          <p:cNvSpPr txBox="1"/>
          <p:nvPr/>
        </p:nvSpPr>
        <p:spPr>
          <a:xfrm>
            <a:off x="4938295" y="1423148"/>
            <a:ext cx="7105540" cy="5127686"/>
          </a:xfrm>
          <a:prstGeom prst="rect">
            <a:avLst/>
          </a:prstGeom>
          <a:noFill/>
        </p:spPr>
        <p:txBody>
          <a:bodyPr wrap="square" rtlCol="0">
            <a:spAutoFit/>
          </a:bodyPr>
          <a:lstStyle/>
          <a:p>
            <a:pPr marL="457200" algn="ctr">
              <a:lnSpc>
                <a:spcPct val="107000"/>
              </a:lnSpc>
              <a:spcAft>
                <a:spcPts val="800"/>
              </a:spcAft>
            </a:pPr>
            <a:r>
              <a:rPr lang="en-IN" sz="2800" b="1"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INSIGHT</a:t>
            </a:r>
          </a:p>
          <a:p>
            <a:pPr marL="800100" indent="-342900">
              <a:lnSpc>
                <a:spcPct val="107000"/>
              </a:lnSpc>
              <a:spcAft>
                <a:spcPts val="800"/>
              </a:spcAft>
              <a:buFont typeface="Arial" panose="020B0604020202020204" pitchFamily="34" charset="0"/>
              <a:buChar char="•"/>
            </a:pPr>
            <a:r>
              <a:rPr lang="en-US" sz="2000" kern="100" dirty="0">
                <a:solidFill>
                  <a:schemeClr val="accent2"/>
                </a:solidFill>
                <a:effectLst/>
                <a:latin typeface="Calibri" panose="020F0502020204030204" pitchFamily="34" charset="0"/>
                <a:ea typeface="Calibri" panose="020F0502020204030204" pitchFamily="34" charset="0"/>
                <a:cs typeface="Cordia New" panose="020B0304020202020204" pitchFamily="34" charset="-34"/>
              </a:rPr>
              <a:t>Mysore, Jaipur, and Kochi lead in both passenger and driver ratings, with consistent ratings of 9 from new passengers and 8 from repeat passengers. This indicates strong service quality and high customer satisfaction, which can be leveraged for branding and customer retention campaigns.</a:t>
            </a:r>
          </a:p>
          <a:p>
            <a:pPr marL="800100" indent="-342900">
              <a:lnSpc>
                <a:spcPct val="107000"/>
              </a:lnSpc>
              <a:spcAft>
                <a:spcPts val="800"/>
              </a:spcAft>
              <a:buFont typeface="Arial" panose="020B0604020202020204" pitchFamily="34" charset="0"/>
              <a:buChar char="•"/>
            </a:pPr>
            <a:r>
              <a:rPr lang="en-US" sz="2000" kern="100" dirty="0">
                <a:solidFill>
                  <a:schemeClr val="accent2"/>
                </a:solidFill>
                <a:effectLst/>
                <a:latin typeface="Calibri" panose="020F0502020204030204" pitchFamily="34" charset="0"/>
                <a:ea typeface="Calibri" panose="020F0502020204030204" pitchFamily="34" charset="0"/>
                <a:cs typeface="Cordia New" panose="020B0304020202020204" pitchFamily="34" charset="-34"/>
              </a:rPr>
              <a:t>On the other hand, Surat, Lucknow, and Vadodara display the lowest ratings, with repeated passengers scoring only 6. This signals potential service quality issues. Addressing these gaps through driver training, improved vehicle standards, or incentivizing better service could boost ratings.</a:t>
            </a:r>
          </a:p>
          <a:p>
            <a:pPr marL="800100" indent="-342900">
              <a:lnSpc>
                <a:spcPct val="107000"/>
              </a:lnSpc>
              <a:spcAft>
                <a:spcPts val="800"/>
              </a:spcAft>
              <a:buFont typeface="Arial" panose="020B0604020202020204" pitchFamily="34" charset="0"/>
              <a:buChar char="•"/>
            </a:pPr>
            <a:endParaRPr lang="en-US" sz="2000" kern="100" dirty="0">
              <a:solidFill>
                <a:schemeClr val="accent2"/>
              </a:solidFill>
              <a:effectLst/>
              <a:latin typeface="Calibri" panose="020F0502020204030204" pitchFamily="34" charset="0"/>
              <a:ea typeface="Calibri" panose="020F0502020204030204" pitchFamily="34" charset="0"/>
              <a:cs typeface="Cordia New" panose="020B0304020202020204" pitchFamily="34" charset="-34"/>
            </a:endParaRPr>
          </a:p>
        </p:txBody>
      </p:sp>
      <p:pic>
        <p:nvPicPr>
          <p:cNvPr id="5" name="Picture 4">
            <a:extLst>
              <a:ext uri="{FF2B5EF4-FFF2-40B4-BE49-F238E27FC236}">
                <a16:creationId xmlns:a16="http://schemas.microsoft.com/office/drawing/2014/main" id="{7320F915-9F8D-2E26-332D-8D0459A70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149" y="2565707"/>
            <a:ext cx="4892464" cy="2674852"/>
          </a:xfrm>
          <a:prstGeom prst="rect">
            <a:avLst/>
          </a:prstGeom>
        </p:spPr>
      </p:pic>
    </p:spTree>
    <p:extLst>
      <p:ext uri="{BB962C8B-B14F-4D97-AF65-F5344CB8AC3E}">
        <p14:creationId xmlns:p14="http://schemas.microsoft.com/office/powerpoint/2010/main" val="636602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4305F-F7A2-6CD6-E9CA-891E032A663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D00A750-D505-EDEC-C63C-EC11730A3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922A8354-80CE-C328-8DB1-448C86B6CE40}"/>
              </a:ext>
            </a:extLst>
          </p:cNvPr>
          <p:cNvSpPr txBox="1"/>
          <p:nvPr/>
        </p:nvSpPr>
        <p:spPr>
          <a:xfrm>
            <a:off x="770466" y="220134"/>
            <a:ext cx="10253134" cy="1929503"/>
          </a:xfrm>
          <a:prstGeom prst="rect">
            <a:avLst/>
          </a:prstGeom>
          <a:noFill/>
        </p:spPr>
        <p:txBody>
          <a:bodyPr wrap="square" rtlCol="0">
            <a:spAutoFit/>
          </a:bodyPr>
          <a:lstStyle/>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4. Peak and Low Demand Months by City</a:t>
            </a:r>
          </a:p>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For each city, identify the month with the highest total trips (peak demand) and the month with the lowest total trips (low demand). This analysis will help </a:t>
            </a:r>
            <a:r>
              <a:rPr lang="en-US" sz="2000" kern="100" dirty="0" err="1">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Goodcabs</a:t>
            </a: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 understand seasonal patterns and adjust resources accordingly.</a:t>
            </a:r>
          </a:p>
          <a:p>
            <a:pPr marL="457200">
              <a:lnSpc>
                <a:spcPct val="107000"/>
              </a:lnSpc>
              <a:spcAft>
                <a:spcPts val="800"/>
              </a:spcAft>
            </a:pPr>
            <a:endPar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2" name="TextBox 1">
            <a:extLst>
              <a:ext uri="{FF2B5EF4-FFF2-40B4-BE49-F238E27FC236}">
                <a16:creationId xmlns:a16="http://schemas.microsoft.com/office/drawing/2014/main" id="{C969C5BA-176C-EA35-FFD8-1A09B58A19D3}"/>
              </a:ext>
            </a:extLst>
          </p:cNvPr>
          <p:cNvSpPr txBox="1"/>
          <p:nvPr/>
        </p:nvSpPr>
        <p:spPr>
          <a:xfrm>
            <a:off x="6015566" y="1877268"/>
            <a:ext cx="5892802" cy="5662191"/>
          </a:xfrm>
          <a:prstGeom prst="rect">
            <a:avLst/>
          </a:prstGeom>
          <a:noFill/>
        </p:spPr>
        <p:txBody>
          <a:bodyPr wrap="square" rtlCol="0">
            <a:spAutoFit/>
          </a:bodyPr>
          <a:lstStyle/>
          <a:p>
            <a:pPr marL="457200" algn="ctr">
              <a:lnSpc>
                <a:spcPct val="107000"/>
              </a:lnSpc>
              <a:spcAft>
                <a:spcPts val="800"/>
              </a:spcAft>
            </a:pPr>
            <a:r>
              <a:rPr lang="en-IN" sz="2800" b="1"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INSIGHT</a:t>
            </a:r>
          </a:p>
          <a:p>
            <a:pPr marL="800100" indent="-342900">
              <a:lnSpc>
                <a:spcPct val="107000"/>
              </a:lnSpc>
              <a:spcAft>
                <a:spcPts val="800"/>
              </a:spcAft>
              <a:buFont typeface="Arial" panose="020B0604020202020204" pitchFamily="34" charset="0"/>
              <a:buChar char="•"/>
            </a:pPr>
            <a:r>
              <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rPr>
              <a:t>February emerges as the peak month for trips across all cities, particularly Jaipur and Lucknow, highlighting seasonal demand spikes. This trend can guide resource allocation, such as scaling up vehicle availability or driver incentives during high-demand months.</a:t>
            </a:r>
          </a:p>
          <a:p>
            <a:pPr marL="800100" indent="-342900">
              <a:lnSpc>
                <a:spcPct val="107000"/>
              </a:lnSpc>
              <a:spcAft>
                <a:spcPts val="800"/>
              </a:spcAft>
              <a:buFont typeface="Arial" panose="020B0604020202020204" pitchFamily="34" charset="0"/>
              <a:buChar char="•"/>
            </a:pPr>
            <a:r>
              <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rPr>
              <a:t>Conversely, a significant drop in trips during June indicates low demand, suggesting an opportunity to introduce off-season promotions or ride discounts to stimulate demand during this period.</a:t>
            </a:r>
          </a:p>
          <a:p>
            <a:pPr marL="457200">
              <a:lnSpc>
                <a:spcPct val="107000"/>
              </a:lnSpc>
              <a:spcAft>
                <a:spcPts val="800"/>
              </a:spcAft>
            </a:pP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a:p>
            <a:pPr marL="800100" indent="-342900">
              <a:lnSpc>
                <a:spcPct val="107000"/>
              </a:lnSpc>
              <a:spcAft>
                <a:spcPts val="800"/>
              </a:spcAft>
              <a:buFont typeface="Arial" panose="020B0604020202020204" pitchFamily="34" charset="0"/>
              <a:buChar char="•"/>
            </a:pP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a:p>
            <a:pPr marL="800100" indent="-342900">
              <a:lnSpc>
                <a:spcPct val="107000"/>
              </a:lnSpc>
              <a:spcAft>
                <a:spcPts val="800"/>
              </a:spcAft>
              <a:buFont typeface="Arial" panose="020B0604020202020204" pitchFamily="34" charset="0"/>
              <a:buChar char="•"/>
            </a:pPr>
            <a:endParaRPr lang="en-US" sz="2000" kern="100" dirty="0">
              <a:solidFill>
                <a:schemeClr val="accent2"/>
              </a:solidFill>
              <a:effectLst/>
              <a:latin typeface="Calibri" panose="020F0502020204030204" pitchFamily="34" charset="0"/>
              <a:ea typeface="Calibri" panose="020F0502020204030204" pitchFamily="34" charset="0"/>
              <a:cs typeface="Cordia New" panose="020B0304020202020204" pitchFamily="34" charset="-34"/>
            </a:endParaRPr>
          </a:p>
        </p:txBody>
      </p:sp>
      <p:pic>
        <p:nvPicPr>
          <p:cNvPr id="5" name="Picture 4">
            <a:extLst>
              <a:ext uri="{FF2B5EF4-FFF2-40B4-BE49-F238E27FC236}">
                <a16:creationId xmlns:a16="http://schemas.microsoft.com/office/drawing/2014/main" id="{530CC841-57FC-1CE8-511D-39158EFDB4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4931" y="2683388"/>
            <a:ext cx="5250635" cy="2812024"/>
          </a:xfrm>
          <a:prstGeom prst="rect">
            <a:avLst/>
          </a:prstGeom>
        </p:spPr>
      </p:pic>
    </p:spTree>
    <p:extLst>
      <p:ext uri="{BB962C8B-B14F-4D97-AF65-F5344CB8AC3E}">
        <p14:creationId xmlns:p14="http://schemas.microsoft.com/office/powerpoint/2010/main" val="209330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F2480-23DC-3DBA-224F-B621B45B3B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1341EC4-0F1B-CA08-C5D9-7963D8D63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94EEEED8-FF68-C647-CFAA-7A189B529DC9}"/>
              </a:ext>
            </a:extLst>
          </p:cNvPr>
          <p:cNvSpPr txBox="1"/>
          <p:nvPr/>
        </p:nvSpPr>
        <p:spPr>
          <a:xfrm>
            <a:off x="618066" y="40638"/>
            <a:ext cx="10253134" cy="1929503"/>
          </a:xfrm>
          <a:prstGeom prst="rect">
            <a:avLst/>
          </a:prstGeom>
          <a:noFill/>
        </p:spPr>
        <p:txBody>
          <a:bodyPr wrap="square" rtlCol="0">
            <a:spAutoFit/>
          </a:bodyPr>
          <a:lstStyle/>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5. Weekend vs. Weekday Trip Demand by City</a:t>
            </a:r>
          </a:p>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Compare the total trips taken on weekdays versus weekends for each city over the six-month period. Identify cities with a strong preference for either weekend or weekday trips to understand demand variations.</a:t>
            </a:r>
          </a:p>
          <a:p>
            <a:pPr marL="457200">
              <a:lnSpc>
                <a:spcPct val="107000"/>
              </a:lnSpc>
              <a:spcAft>
                <a:spcPts val="800"/>
              </a:spcAft>
            </a:pPr>
            <a:endPar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2" name="TextBox 1">
            <a:extLst>
              <a:ext uri="{FF2B5EF4-FFF2-40B4-BE49-F238E27FC236}">
                <a16:creationId xmlns:a16="http://schemas.microsoft.com/office/drawing/2014/main" id="{ECCCD483-5C8D-3229-5211-C3743548B355}"/>
              </a:ext>
            </a:extLst>
          </p:cNvPr>
          <p:cNvSpPr txBox="1"/>
          <p:nvPr/>
        </p:nvSpPr>
        <p:spPr>
          <a:xfrm>
            <a:off x="-330200" y="4420401"/>
            <a:ext cx="12374035" cy="3254352"/>
          </a:xfrm>
          <a:prstGeom prst="rect">
            <a:avLst/>
          </a:prstGeom>
          <a:noFill/>
        </p:spPr>
        <p:txBody>
          <a:bodyPr wrap="square" rtlCol="0">
            <a:spAutoFit/>
          </a:bodyPr>
          <a:lstStyle/>
          <a:p>
            <a:pPr marL="457200" algn="ctr">
              <a:lnSpc>
                <a:spcPct val="107000"/>
              </a:lnSpc>
              <a:spcAft>
                <a:spcPts val="800"/>
              </a:spcAft>
            </a:pPr>
            <a:r>
              <a:rPr lang="en-IN" sz="2800" b="1"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INSIGHT</a:t>
            </a:r>
          </a:p>
          <a:p>
            <a:pPr marL="800100" indent="-342900">
              <a:lnSpc>
                <a:spcPct val="107000"/>
              </a:lnSpc>
              <a:spcAft>
                <a:spcPts val="800"/>
              </a:spcAft>
              <a:buFont typeface="Arial" panose="020B0604020202020204" pitchFamily="34" charset="0"/>
              <a:buChar char="•"/>
            </a:pPr>
            <a:r>
              <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rPr>
              <a:t>Lucknow and Surat exhibit high weekday trip demand, indicating a likely focus on business travel. This insight can inform marketing campaigns targeting corporate clients or daily commuters.</a:t>
            </a:r>
          </a:p>
          <a:p>
            <a:pPr marL="800100" indent="-342900">
              <a:lnSpc>
                <a:spcPct val="107000"/>
              </a:lnSpc>
              <a:spcAft>
                <a:spcPts val="800"/>
              </a:spcAft>
              <a:buFont typeface="Arial" panose="020B0604020202020204" pitchFamily="34" charset="0"/>
              <a:buChar char="•"/>
            </a:pPr>
            <a:r>
              <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rPr>
              <a:t>In contrast, Jaipur, Kochi, and Mysore show a preference for weekend trips, pointing to tourism-driven demand. Strengthening partnerships with local tourist agencies or creating weekend packages could help capitalize on this trend.</a:t>
            </a:r>
          </a:p>
          <a:p>
            <a:pPr marL="457200">
              <a:lnSpc>
                <a:spcPct val="107000"/>
              </a:lnSpc>
              <a:spcAft>
                <a:spcPts val="800"/>
              </a:spcAft>
            </a:pP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a:p>
            <a:pPr marL="800100" indent="-342900">
              <a:lnSpc>
                <a:spcPct val="107000"/>
              </a:lnSpc>
              <a:spcAft>
                <a:spcPts val="800"/>
              </a:spcAft>
              <a:buFont typeface="Arial" panose="020B0604020202020204" pitchFamily="34" charset="0"/>
              <a:buChar char="•"/>
            </a:pPr>
            <a:endParaRPr lang="en-US" sz="2000" kern="100" dirty="0">
              <a:solidFill>
                <a:schemeClr val="accent2"/>
              </a:solidFill>
              <a:effectLst/>
              <a:latin typeface="Calibri" panose="020F0502020204030204" pitchFamily="34" charset="0"/>
              <a:ea typeface="Calibri" panose="020F0502020204030204" pitchFamily="34" charset="0"/>
              <a:cs typeface="Cordia New" panose="020B0304020202020204" pitchFamily="34" charset="-34"/>
            </a:endParaRPr>
          </a:p>
        </p:txBody>
      </p:sp>
      <p:pic>
        <p:nvPicPr>
          <p:cNvPr id="8" name="Picture 7">
            <a:extLst>
              <a:ext uri="{FF2B5EF4-FFF2-40B4-BE49-F238E27FC236}">
                <a16:creationId xmlns:a16="http://schemas.microsoft.com/office/drawing/2014/main" id="{36C33348-CE27-01B9-BE67-C71173897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965" y="1699825"/>
            <a:ext cx="5974598" cy="2720576"/>
          </a:xfrm>
          <a:prstGeom prst="rect">
            <a:avLst/>
          </a:prstGeom>
        </p:spPr>
      </p:pic>
      <p:pic>
        <p:nvPicPr>
          <p:cNvPr id="12" name="Picture 11">
            <a:extLst>
              <a:ext uri="{FF2B5EF4-FFF2-40B4-BE49-F238E27FC236}">
                <a16:creationId xmlns:a16="http://schemas.microsoft.com/office/drawing/2014/main" id="{D0841E7A-7A1B-E5BF-6AC4-7EA19F06C1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898" y="1699825"/>
            <a:ext cx="4869602" cy="2720576"/>
          </a:xfrm>
          <a:prstGeom prst="rect">
            <a:avLst/>
          </a:prstGeom>
        </p:spPr>
      </p:pic>
    </p:spTree>
    <p:extLst>
      <p:ext uri="{BB962C8B-B14F-4D97-AF65-F5344CB8AC3E}">
        <p14:creationId xmlns:p14="http://schemas.microsoft.com/office/powerpoint/2010/main" val="3201970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DE556-EB65-170C-E736-2FC62B83F75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051A2AA-19E2-2045-E73D-6A4E63BB2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2C555FAB-2DBE-1BBA-816C-4F106357E0C7}"/>
              </a:ext>
            </a:extLst>
          </p:cNvPr>
          <p:cNvSpPr txBox="1"/>
          <p:nvPr/>
        </p:nvSpPr>
        <p:spPr>
          <a:xfrm>
            <a:off x="770466" y="220134"/>
            <a:ext cx="10253134" cy="2258823"/>
          </a:xfrm>
          <a:prstGeom prst="rect">
            <a:avLst/>
          </a:prstGeom>
          <a:noFill/>
        </p:spPr>
        <p:txBody>
          <a:bodyPr wrap="square" rtlCol="0">
            <a:spAutoFit/>
          </a:bodyPr>
          <a:lstStyle/>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6. Repeat Passenger Frequency and City Contribution Analysis</a:t>
            </a:r>
          </a:p>
          <a:p>
            <a:pPr marL="457200">
              <a:lnSpc>
                <a:spcPct val="107000"/>
              </a:lnSpc>
              <a:spcAft>
                <a:spcPts val="800"/>
              </a:spcAft>
            </a:pPr>
            <a:r>
              <a:rPr lang="en-US" sz="2000" kern="100" dirty="0" err="1">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Analyse</a:t>
            </a: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 the frequency of trips taken by repeat passengers in each city (e.g., % of repeat passengers taking 2 trips, 3 trips, etc.). Identify which cities contribute most to higher trip frequencies among repeat passengers, and examine if there are distinguishable patterns between tourism-focused and business-focused cities.</a:t>
            </a:r>
          </a:p>
          <a:p>
            <a:pPr marL="457200">
              <a:lnSpc>
                <a:spcPct val="107000"/>
              </a:lnSpc>
              <a:spcAft>
                <a:spcPts val="800"/>
              </a:spcAft>
            </a:pPr>
            <a:endPar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2" name="TextBox 1">
            <a:extLst>
              <a:ext uri="{FF2B5EF4-FFF2-40B4-BE49-F238E27FC236}">
                <a16:creationId xmlns:a16="http://schemas.microsoft.com/office/drawing/2014/main" id="{A175D981-A004-9814-C5FD-05DC58B99E80}"/>
              </a:ext>
            </a:extLst>
          </p:cNvPr>
          <p:cNvSpPr txBox="1"/>
          <p:nvPr/>
        </p:nvSpPr>
        <p:spPr>
          <a:xfrm>
            <a:off x="6015566" y="2083548"/>
            <a:ext cx="5892802" cy="5662191"/>
          </a:xfrm>
          <a:prstGeom prst="rect">
            <a:avLst/>
          </a:prstGeom>
          <a:noFill/>
        </p:spPr>
        <p:txBody>
          <a:bodyPr wrap="square" rtlCol="0">
            <a:spAutoFit/>
          </a:bodyPr>
          <a:lstStyle/>
          <a:p>
            <a:pPr marL="457200" algn="ctr">
              <a:lnSpc>
                <a:spcPct val="107000"/>
              </a:lnSpc>
              <a:spcAft>
                <a:spcPts val="800"/>
              </a:spcAft>
            </a:pPr>
            <a:r>
              <a:rPr lang="en-IN" sz="2800" b="1"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INSIGHT</a:t>
            </a:r>
          </a:p>
          <a:p>
            <a:pPr marL="800100" indent="-342900">
              <a:lnSpc>
                <a:spcPct val="107000"/>
              </a:lnSpc>
              <a:spcAft>
                <a:spcPts val="800"/>
              </a:spcAft>
              <a:buFont typeface="Arial" panose="020B0604020202020204" pitchFamily="34" charset="0"/>
              <a:buChar char="•"/>
            </a:pPr>
            <a:r>
              <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rPr>
              <a:t>Visakhapatnam, Jaipur, and Mysore have the highest percentage of repeat passengers taking two trips, signifying a tourism-oriented market. Tailored offerings, such as discounts for tourists or collaborations with travel agencies, could enhance these patterns.</a:t>
            </a:r>
          </a:p>
          <a:p>
            <a:pPr marL="800100" indent="-342900">
              <a:lnSpc>
                <a:spcPct val="107000"/>
              </a:lnSpc>
              <a:spcAft>
                <a:spcPts val="800"/>
              </a:spcAft>
              <a:buFont typeface="Arial" panose="020B0604020202020204" pitchFamily="34" charset="0"/>
              <a:buChar char="•"/>
            </a:pPr>
            <a:r>
              <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rPr>
              <a:t>Surat, Vadodara, and Lucknow, with higher frequencies of 4–6 trips, suggest a business-driven market. Focusing on loyalty programs or corporate tie-ups in these cities could further drive repeat trips.</a:t>
            </a:r>
          </a:p>
          <a:p>
            <a:pPr marL="457200">
              <a:lnSpc>
                <a:spcPct val="107000"/>
              </a:lnSpc>
              <a:spcAft>
                <a:spcPts val="800"/>
              </a:spcAft>
            </a:pP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a:p>
            <a:pPr marL="800100" indent="-342900">
              <a:lnSpc>
                <a:spcPct val="107000"/>
              </a:lnSpc>
              <a:spcAft>
                <a:spcPts val="800"/>
              </a:spcAft>
              <a:buFont typeface="Arial" panose="020B0604020202020204" pitchFamily="34" charset="0"/>
              <a:buChar char="•"/>
            </a:pP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a:p>
            <a:pPr marL="800100" indent="-342900">
              <a:lnSpc>
                <a:spcPct val="107000"/>
              </a:lnSpc>
              <a:spcAft>
                <a:spcPts val="800"/>
              </a:spcAft>
              <a:buFont typeface="Arial" panose="020B0604020202020204" pitchFamily="34" charset="0"/>
              <a:buChar char="•"/>
            </a:pPr>
            <a:endParaRPr lang="en-US" sz="2000" kern="100" dirty="0">
              <a:solidFill>
                <a:schemeClr val="accent2"/>
              </a:solidFill>
              <a:effectLst/>
              <a:latin typeface="Calibri" panose="020F0502020204030204" pitchFamily="34" charset="0"/>
              <a:ea typeface="Calibri" panose="020F0502020204030204" pitchFamily="34" charset="0"/>
              <a:cs typeface="Cordia New" panose="020B0304020202020204" pitchFamily="34" charset="-34"/>
            </a:endParaRPr>
          </a:p>
        </p:txBody>
      </p:sp>
      <p:pic>
        <p:nvPicPr>
          <p:cNvPr id="8" name="Picture 7">
            <a:extLst>
              <a:ext uri="{FF2B5EF4-FFF2-40B4-BE49-F238E27FC236}">
                <a16:creationId xmlns:a16="http://schemas.microsoft.com/office/drawing/2014/main" id="{DBD2DB11-A03B-B95E-BD91-97B5994AAE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890" y="2959221"/>
            <a:ext cx="5936494" cy="2766300"/>
          </a:xfrm>
          <a:prstGeom prst="rect">
            <a:avLst/>
          </a:prstGeom>
        </p:spPr>
      </p:pic>
    </p:spTree>
    <p:extLst>
      <p:ext uri="{BB962C8B-B14F-4D97-AF65-F5344CB8AC3E}">
        <p14:creationId xmlns:p14="http://schemas.microsoft.com/office/powerpoint/2010/main" val="836698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816DE1-C6E7-B8F7-2100-147C9C87857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54BBA7F-FD93-C3D7-B71B-5E9CC808C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1DAA603A-E41A-14D1-4106-D357A2A8B317}"/>
              </a:ext>
            </a:extLst>
          </p:cNvPr>
          <p:cNvSpPr txBox="1"/>
          <p:nvPr/>
        </p:nvSpPr>
        <p:spPr>
          <a:xfrm>
            <a:off x="489730" y="59713"/>
            <a:ext cx="10253134" cy="2258823"/>
          </a:xfrm>
          <a:prstGeom prst="rect">
            <a:avLst/>
          </a:prstGeom>
          <a:noFill/>
        </p:spPr>
        <p:txBody>
          <a:bodyPr wrap="square" rtlCol="0">
            <a:spAutoFit/>
          </a:bodyPr>
          <a:lstStyle/>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7. Monthly Target Achievement Analysis for Key Metrics</a:t>
            </a:r>
          </a:p>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For each city, evaluate monthly performance against targets for total trips, new passengers, and average passenger ratings from </a:t>
            </a:r>
            <a:r>
              <a:rPr lang="en-US" sz="2000" kern="100" dirty="0" err="1">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targets_db</a:t>
            </a: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 Determine if each metric met, exceeded, or missed the target, and calculate the percentage difference. Identify any consistent patterns in target achievement, particularly across tourism versus business-focused cities.</a:t>
            </a:r>
          </a:p>
          <a:p>
            <a:pPr marL="457200">
              <a:lnSpc>
                <a:spcPct val="107000"/>
              </a:lnSpc>
              <a:spcAft>
                <a:spcPts val="800"/>
              </a:spcAft>
            </a:pPr>
            <a:endPar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TextBox 3">
            <a:extLst>
              <a:ext uri="{FF2B5EF4-FFF2-40B4-BE49-F238E27FC236}">
                <a16:creationId xmlns:a16="http://schemas.microsoft.com/office/drawing/2014/main" id="{BE51346C-EAFF-A4F5-7B34-A747AC52C41B}"/>
              </a:ext>
            </a:extLst>
          </p:cNvPr>
          <p:cNvSpPr txBox="1"/>
          <p:nvPr/>
        </p:nvSpPr>
        <p:spPr>
          <a:xfrm>
            <a:off x="6124379" y="1864612"/>
            <a:ext cx="6160613" cy="6526017"/>
          </a:xfrm>
          <a:prstGeom prst="rect">
            <a:avLst/>
          </a:prstGeom>
          <a:noFill/>
        </p:spPr>
        <p:txBody>
          <a:bodyPr wrap="square" rtlCol="0">
            <a:spAutoFit/>
          </a:bodyPr>
          <a:lstStyle/>
          <a:p>
            <a:pPr marL="457200" algn="ctr">
              <a:lnSpc>
                <a:spcPct val="107000"/>
              </a:lnSpc>
              <a:spcAft>
                <a:spcPts val="800"/>
              </a:spcAft>
            </a:pPr>
            <a:r>
              <a:rPr lang="en-IN" sz="2800" b="1"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INSIGHT</a:t>
            </a:r>
          </a:p>
          <a:p>
            <a:pPr marL="800100" indent="-342900">
              <a:lnSpc>
                <a:spcPct val="107000"/>
              </a:lnSpc>
              <a:spcAft>
                <a:spcPts val="800"/>
              </a:spcAft>
              <a:buFont typeface="Arial" panose="020B0604020202020204" pitchFamily="34" charset="0"/>
              <a:buChar char="•"/>
            </a:pPr>
            <a:r>
              <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rPr>
              <a:t>Mysore and Jaipur significantly exceeded target trips during January and February, showcasing their potential for further investment and resource allocation during peak seasons.</a:t>
            </a:r>
          </a:p>
          <a:p>
            <a:pPr marL="800100" indent="-342900">
              <a:lnSpc>
                <a:spcPct val="107000"/>
              </a:lnSpc>
              <a:spcAft>
                <a:spcPts val="800"/>
              </a:spcAft>
              <a:buFont typeface="Arial" panose="020B0604020202020204" pitchFamily="34" charset="0"/>
              <a:buChar char="•"/>
            </a:pPr>
            <a:r>
              <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rPr>
              <a:t>Coimbatore and Surat excelled in new passenger targets, particularly in January and February, indicating strong marketing efforts or effective onboarding strategies in these months.</a:t>
            </a:r>
          </a:p>
          <a:p>
            <a:pPr marL="800100" indent="-342900">
              <a:lnSpc>
                <a:spcPct val="107000"/>
              </a:lnSpc>
              <a:spcAft>
                <a:spcPts val="800"/>
              </a:spcAft>
              <a:buFont typeface="Arial" panose="020B0604020202020204" pitchFamily="34" charset="0"/>
              <a:buChar char="•"/>
            </a:pPr>
            <a:r>
              <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rPr>
              <a:t>Jaipur failed to meet new passenger targets, signaling a need to refine customer acquisition strategies or address potential barriers like competition or limited promotions.</a:t>
            </a:r>
          </a:p>
          <a:p>
            <a:pPr marL="457200">
              <a:lnSpc>
                <a:spcPct val="107000"/>
              </a:lnSpc>
              <a:spcAft>
                <a:spcPts val="800"/>
              </a:spcAft>
            </a:pP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a:p>
            <a:pPr marL="800100" indent="-342900">
              <a:lnSpc>
                <a:spcPct val="107000"/>
              </a:lnSpc>
              <a:spcAft>
                <a:spcPts val="800"/>
              </a:spcAft>
              <a:buFont typeface="Arial" panose="020B0604020202020204" pitchFamily="34" charset="0"/>
              <a:buChar char="•"/>
            </a:pP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a:p>
            <a:pPr marL="800100" indent="-342900">
              <a:lnSpc>
                <a:spcPct val="107000"/>
              </a:lnSpc>
              <a:spcAft>
                <a:spcPts val="800"/>
              </a:spcAft>
              <a:buFont typeface="Arial" panose="020B0604020202020204" pitchFamily="34" charset="0"/>
              <a:buChar char="•"/>
            </a:pP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a:p>
            <a:pPr marL="800100" indent="-342900">
              <a:lnSpc>
                <a:spcPct val="107000"/>
              </a:lnSpc>
              <a:spcAft>
                <a:spcPts val="800"/>
              </a:spcAft>
              <a:buFont typeface="Arial" panose="020B0604020202020204" pitchFamily="34" charset="0"/>
              <a:buChar char="•"/>
            </a:pPr>
            <a:endParaRPr lang="en-US" sz="2000" kern="100" dirty="0">
              <a:solidFill>
                <a:schemeClr val="accent2"/>
              </a:solidFill>
              <a:effectLst/>
              <a:latin typeface="Calibri" panose="020F0502020204030204" pitchFamily="34" charset="0"/>
              <a:ea typeface="Calibri" panose="020F0502020204030204" pitchFamily="34" charset="0"/>
              <a:cs typeface="Cordia New" panose="020B0304020202020204" pitchFamily="34" charset="-34"/>
            </a:endParaRPr>
          </a:p>
        </p:txBody>
      </p:sp>
      <p:pic>
        <p:nvPicPr>
          <p:cNvPr id="5" name="Picture 4">
            <a:extLst>
              <a:ext uri="{FF2B5EF4-FFF2-40B4-BE49-F238E27FC236}">
                <a16:creationId xmlns:a16="http://schemas.microsoft.com/office/drawing/2014/main" id="{9C04E313-D0CF-0068-A3DD-2C8554777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34" y="2518612"/>
            <a:ext cx="6396722" cy="2660916"/>
          </a:xfrm>
          <a:prstGeom prst="rect">
            <a:avLst/>
          </a:prstGeom>
        </p:spPr>
      </p:pic>
    </p:spTree>
    <p:extLst>
      <p:ext uri="{BB962C8B-B14F-4D97-AF65-F5344CB8AC3E}">
        <p14:creationId xmlns:p14="http://schemas.microsoft.com/office/powerpoint/2010/main" val="3708085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0AF26-5B42-1580-6CFE-B8E670D7EBC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98A862F-C0CD-D8F9-F466-E6ED44D7CF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2878DA69-4F09-0313-FAAB-18460210E7B8}"/>
              </a:ext>
            </a:extLst>
          </p:cNvPr>
          <p:cNvSpPr txBox="1"/>
          <p:nvPr/>
        </p:nvSpPr>
        <p:spPr>
          <a:xfrm>
            <a:off x="-240633" y="83776"/>
            <a:ext cx="11494169" cy="838948"/>
          </a:xfrm>
          <a:prstGeom prst="rect">
            <a:avLst/>
          </a:prstGeom>
          <a:noFill/>
        </p:spPr>
        <p:txBody>
          <a:bodyPr wrap="square" rtlCol="0">
            <a:spAutoFit/>
          </a:bodyPr>
          <a:lstStyle/>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8. Highest and Lowest Repeat Passenger Rate (RPR%) by City and Month</a:t>
            </a:r>
          </a:p>
          <a:p>
            <a:pPr marL="457200">
              <a:lnSpc>
                <a:spcPct val="107000"/>
              </a:lnSpc>
              <a:spcAft>
                <a:spcPts val="800"/>
              </a:spcAft>
            </a:pPr>
            <a:endPar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2" name="TextBox 1">
            <a:extLst>
              <a:ext uri="{FF2B5EF4-FFF2-40B4-BE49-F238E27FC236}">
                <a16:creationId xmlns:a16="http://schemas.microsoft.com/office/drawing/2014/main" id="{DB6AE394-8292-AB1D-E891-E150EA0D7039}"/>
              </a:ext>
            </a:extLst>
          </p:cNvPr>
          <p:cNvSpPr txBox="1"/>
          <p:nvPr/>
        </p:nvSpPr>
        <p:spPr>
          <a:xfrm>
            <a:off x="5449136" y="757435"/>
            <a:ext cx="6551984" cy="7287251"/>
          </a:xfrm>
          <a:prstGeom prst="rect">
            <a:avLst/>
          </a:prstGeom>
          <a:noFill/>
        </p:spPr>
        <p:txBody>
          <a:bodyPr wrap="square" rtlCol="0">
            <a:spAutoFit/>
          </a:bodyPr>
          <a:lstStyle/>
          <a:p>
            <a:pPr marL="457200" algn="ctr">
              <a:lnSpc>
                <a:spcPct val="107000"/>
              </a:lnSpc>
              <a:spcAft>
                <a:spcPts val="800"/>
              </a:spcAft>
            </a:pPr>
            <a:r>
              <a:rPr lang="en-IN" sz="2800" b="1"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INSIGHT</a:t>
            </a:r>
          </a:p>
          <a:p>
            <a:pPr marL="800100" indent="-342900">
              <a:lnSpc>
                <a:spcPct val="107000"/>
              </a:lnSpc>
              <a:spcAft>
                <a:spcPts val="800"/>
              </a:spcAft>
              <a:buFont typeface="Arial" panose="020B0604020202020204" pitchFamily="34" charset="0"/>
              <a:buChar char="•"/>
            </a:pPr>
            <a:r>
              <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rPr>
              <a:t>Surat and Lucknow rank highest in Repeat Passenger Rates (RPR%), underscoring strong customer loyalty. These cities could benefit from the implementation of advanced loyalty programs or exclusive deals for frequent riders.</a:t>
            </a:r>
          </a:p>
          <a:p>
            <a:pPr marL="800100" indent="-342900">
              <a:lnSpc>
                <a:spcPct val="107000"/>
              </a:lnSpc>
              <a:spcAft>
                <a:spcPts val="800"/>
              </a:spcAft>
              <a:buFont typeface="Arial" panose="020B0604020202020204" pitchFamily="34" charset="0"/>
              <a:buChar char="•"/>
            </a:pPr>
            <a:r>
              <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rPr>
              <a:t>Mysore and Jaipur have the lowest RPR%, highlighting a need to address service quality or customer engagement strategies to improve loyalty.</a:t>
            </a:r>
          </a:p>
          <a:p>
            <a:pPr marL="800100" indent="-342900">
              <a:lnSpc>
                <a:spcPct val="107000"/>
              </a:lnSpc>
              <a:spcAft>
                <a:spcPts val="800"/>
              </a:spcAft>
              <a:buFont typeface="Arial" panose="020B0604020202020204" pitchFamily="34" charset="0"/>
              <a:buChar char="•"/>
            </a:pPr>
            <a:r>
              <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rPr>
              <a:t>May records the highest RPR%, suggesting enhanced customer satisfaction during this month. Conversely, January’s low RPR% points to opportunities for seasonal campaigns or improved service engagement to boost loyalty at the start of the year.</a:t>
            </a:r>
          </a:p>
          <a:p>
            <a:pPr marL="800100" indent="-342900">
              <a:lnSpc>
                <a:spcPct val="107000"/>
              </a:lnSpc>
              <a:spcAft>
                <a:spcPts val="800"/>
              </a:spcAft>
              <a:buFont typeface="Arial" panose="020B0604020202020204" pitchFamily="34" charset="0"/>
              <a:buChar char="•"/>
            </a:pP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a:p>
            <a:pPr marL="800100" indent="-342900">
              <a:lnSpc>
                <a:spcPct val="107000"/>
              </a:lnSpc>
              <a:spcAft>
                <a:spcPts val="800"/>
              </a:spcAft>
              <a:buFont typeface="Arial" panose="020B0604020202020204" pitchFamily="34" charset="0"/>
              <a:buChar char="•"/>
            </a:pP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a:p>
            <a:pPr marL="800100" indent="-342900">
              <a:lnSpc>
                <a:spcPct val="107000"/>
              </a:lnSpc>
              <a:spcAft>
                <a:spcPts val="800"/>
              </a:spcAft>
              <a:buFont typeface="Arial" panose="020B0604020202020204" pitchFamily="34" charset="0"/>
              <a:buChar char="•"/>
            </a:pP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a:p>
            <a:pPr marL="800100" indent="-342900">
              <a:lnSpc>
                <a:spcPct val="107000"/>
              </a:lnSpc>
              <a:spcAft>
                <a:spcPts val="800"/>
              </a:spcAft>
              <a:buFont typeface="Arial" panose="020B0604020202020204" pitchFamily="34" charset="0"/>
              <a:buChar char="•"/>
            </a:pP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a:p>
            <a:pPr marL="800100" indent="-342900">
              <a:lnSpc>
                <a:spcPct val="107000"/>
              </a:lnSpc>
              <a:spcAft>
                <a:spcPts val="800"/>
              </a:spcAft>
              <a:buFont typeface="Arial" panose="020B0604020202020204" pitchFamily="34" charset="0"/>
              <a:buChar char="•"/>
            </a:pPr>
            <a:endParaRPr lang="en-US" sz="2000" kern="100" dirty="0">
              <a:solidFill>
                <a:schemeClr val="accent2"/>
              </a:solidFill>
              <a:effectLst/>
              <a:latin typeface="Calibri" panose="020F0502020204030204" pitchFamily="34" charset="0"/>
              <a:ea typeface="Calibri" panose="020F0502020204030204" pitchFamily="34" charset="0"/>
              <a:cs typeface="Cordia New" panose="020B0304020202020204" pitchFamily="34" charset="-34"/>
            </a:endParaRPr>
          </a:p>
        </p:txBody>
      </p:sp>
      <p:pic>
        <p:nvPicPr>
          <p:cNvPr id="5" name="Picture 4">
            <a:extLst>
              <a:ext uri="{FF2B5EF4-FFF2-40B4-BE49-F238E27FC236}">
                <a16:creationId xmlns:a16="http://schemas.microsoft.com/office/drawing/2014/main" id="{4A74DF0F-BF1B-430B-28DF-2DF48AAF78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880" y="3669113"/>
            <a:ext cx="5258256" cy="2499577"/>
          </a:xfrm>
          <a:prstGeom prst="rect">
            <a:avLst/>
          </a:prstGeom>
        </p:spPr>
      </p:pic>
      <p:pic>
        <p:nvPicPr>
          <p:cNvPr id="8" name="Picture 7">
            <a:extLst>
              <a:ext uri="{FF2B5EF4-FFF2-40B4-BE49-F238E27FC236}">
                <a16:creationId xmlns:a16="http://schemas.microsoft.com/office/drawing/2014/main" id="{FB841F45-977B-3FFF-CC4B-4381559058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880" y="689310"/>
            <a:ext cx="5258256" cy="2748821"/>
          </a:xfrm>
          <a:prstGeom prst="rect">
            <a:avLst/>
          </a:prstGeom>
        </p:spPr>
      </p:pic>
    </p:spTree>
    <p:extLst>
      <p:ext uri="{BB962C8B-B14F-4D97-AF65-F5344CB8AC3E}">
        <p14:creationId xmlns:p14="http://schemas.microsoft.com/office/powerpoint/2010/main" val="2989083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68D63-6CC6-56BF-0091-E0072A8FA58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0F1B651-C1C0-3812-02B9-A8E3CE8B22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F25F553E-2539-0ADC-D636-A7E82AAB5A21}"/>
              </a:ext>
            </a:extLst>
          </p:cNvPr>
          <p:cNvSpPr txBox="1"/>
          <p:nvPr/>
        </p:nvSpPr>
        <p:spPr>
          <a:xfrm>
            <a:off x="4744395" y="-25541"/>
            <a:ext cx="2703207" cy="523220"/>
          </a:xfrm>
          <a:prstGeom prst="rect">
            <a:avLst/>
          </a:prstGeom>
          <a:noFill/>
        </p:spPr>
        <p:txBody>
          <a:bodyPr wrap="square" rtlCol="0">
            <a:spAutoFit/>
          </a:bodyPr>
          <a:lstStyle/>
          <a:p>
            <a:r>
              <a:rPr lang="en-IN" sz="2800" b="1" dirty="0">
                <a:solidFill>
                  <a:schemeClr val="accent6"/>
                </a:solidFill>
                <a:latin typeface="Times New Roman" panose="02020603050405020304" pitchFamily="18" charset="0"/>
                <a:cs typeface="Times New Roman" panose="02020603050405020304" pitchFamily="18" charset="0"/>
              </a:rPr>
              <a:t>Ad-Hoc Reports</a:t>
            </a:r>
          </a:p>
        </p:txBody>
      </p:sp>
      <p:sp>
        <p:nvSpPr>
          <p:cNvPr id="4" name="TextBox 3">
            <a:extLst>
              <a:ext uri="{FF2B5EF4-FFF2-40B4-BE49-F238E27FC236}">
                <a16:creationId xmlns:a16="http://schemas.microsoft.com/office/drawing/2014/main" id="{9FEC10FB-585A-D4D8-A1D8-B5D9E99A64A0}"/>
              </a:ext>
            </a:extLst>
          </p:cNvPr>
          <p:cNvSpPr txBox="1"/>
          <p:nvPr/>
        </p:nvSpPr>
        <p:spPr>
          <a:xfrm>
            <a:off x="2530641" y="497679"/>
            <a:ext cx="7130717" cy="407035"/>
          </a:xfrm>
          <a:prstGeom prst="rect">
            <a:avLst/>
          </a:prstGeom>
          <a:noFill/>
        </p:spPr>
        <p:txBody>
          <a:bodyPr wrap="square" rtlCol="0">
            <a:spAutoFit/>
          </a:bodyPr>
          <a:lstStyle/>
          <a:p>
            <a:pPr marL="457200">
              <a:lnSpc>
                <a:spcPct val="107000"/>
              </a:lnSpc>
              <a:spcAft>
                <a:spcPts val="800"/>
              </a:spcAft>
            </a:pPr>
            <a:r>
              <a:rPr lang="en-US" sz="2000" b="1" kern="100" dirty="0">
                <a:solidFill>
                  <a:srgbClr val="D4ECFE"/>
                </a:solidFill>
                <a:latin typeface="Calibri" panose="020F0502020204030204" pitchFamily="34" charset="0"/>
                <a:ea typeface="Calibri" panose="020F0502020204030204" pitchFamily="34" charset="0"/>
                <a:cs typeface="Cordia New" panose="020B0304020202020204" pitchFamily="34" charset="-34"/>
              </a:rPr>
              <a:t>Business Request-1:City-Level Fare and Trip Summary Report</a:t>
            </a: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p:txBody>
      </p:sp>
      <p:pic>
        <p:nvPicPr>
          <p:cNvPr id="11" name="Picture 10">
            <a:extLst>
              <a:ext uri="{FF2B5EF4-FFF2-40B4-BE49-F238E27FC236}">
                <a16:creationId xmlns:a16="http://schemas.microsoft.com/office/drawing/2014/main" id="{14021454-8560-6025-31DE-C08D191EC721}"/>
              </a:ext>
            </a:extLst>
          </p:cNvPr>
          <p:cNvPicPr>
            <a:picLocks noChangeAspect="1"/>
          </p:cNvPicPr>
          <p:nvPr/>
        </p:nvPicPr>
        <p:blipFill>
          <a:blip r:embed="rId3"/>
          <a:stretch>
            <a:fillRect/>
          </a:stretch>
        </p:blipFill>
        <p:spPr>
          <a:xfrm>
            <a:off x="-68704" y="585823"/>
            <a:ext cx="8277272" cy="5205663"/>
          </a:xfrm>
          <a:prstGeom prst="rect">
            <a:avLst/>
          </a:prstGeom>
        </p:spPr>
      </p:pic>
      <p:pic>
        <p:nvPicPr>
          <p:cNvPr id="7" name="Picture 6">
            <a:extLst>
              <a:ext uri="{FF2B5EF4-FFF2-40B4-BE49-F238E27FC236}">
                <a16:creationId xmlns:a16="http://schemas.microsoft.com/office/drawing/2014/main" id="{D43851CF-0D62-5633-78A0-0B36AFF195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9844" y="3669345"/>
            <a:ext cx="8213385" cy="2996150"/>
          </a:xfrm>
          <a:prstGeom prst="rect">
            <a:avLst/>
          </a:prstGeom>
        </p:spPr>
      </p:pic>
    </p:spTree>
    <p:extLst>
      <p:ext uri="{BB962C8B-B14F-4D97-AF65-F5344CB8AC3E}">
        <p14:creationId xmlns:p14="http://schemas.microsoft.com/office/powerpoint/2010/main" val="3764344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6854B-2837-AA42-E9B0-F00920F2D9B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02E7CFE-C383-139C-7FEA-72886B51F9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149E346-4757-EEDB-C3C6-BF8ACB29F796}"/>
              </a:ext>
            </a:extLst>
          </p:cNvPr>
          <p:cNvSpPr txBox="1"/>
          <p:nvPr/>
        </p:nvSpPr>
        <p:spPr>
          <a:xfrm>
            <a:off x="4744396" y="158020"/>
            <a:ext cx="2703207" cy="523220"/>
          </a:xfrm>
          <a:prstGeom prst="rect">
            <a:avLst/>
          </a:prstGeom>
          <a:noFill/>
        </p:spPr>
        <p:txBody>
          <a:bodyPr wrap="square" rtlCol="0">
            <a:spAutoFit/>
          </a:bodyPr>
          <a:lstStyle/>
          <a:p>
            <a:r>
              <a:rPr lang="en-IN" sz="2800" b="1" dirty="0">
                <a:solidFill>
                  <a:schemeClr val="accent6"/>
                </a:solidFill>
                <a:latin typeface="Times New Roman" panose="02020603050405020304" pitchFamily="18" charset="0"/>
                <a:cs typeface="Times New Roman" panose="02020603050405020304" pitchFamily="18" charset="0"/>
              </a:rPr>
              <a:t>Ad-Hoc Reports</a:t>
            </a:r>
          </a:p>
        </p:txBody>
      </p:sp>
      <p:sp>
        <p:nvSpPr>
          <p:cNvPr id="4" name="TextBox 3">
            <a:extLst>
              <a:ext uri="{FF2B5EF4-FFF2-40B4-BE49-F238E27FC236}">
                <a16:creationId xmlns:a16="http://schemas.microsoft.com/office/drawing/2014/main" id="{DD739FFC-E658-02B0-6192-962E3B63D2E5}"/>
              </a:ext>
            </a:extLst>
          </p:cNvPr>
          <p:cNvSpPr txBox="1"/>
          <p:nvPr/>
        </p:nvSpPr>
        <p:spPr>
          <a:xfrm>
            <a:off x="1989219" y="678425"/>
            <a:ext cx="8213559" cy="407035"/>
          </a:xfrm>
          <a:prstGeom prst="rect">
            <a:avLst/>
          </a:prstGeom>
          <a:noFill/>
        </p:spPr>
        <p:txBody>
          <a:bodyPr wrap="square" rtlCol="0">
            <a:spAutoFit/>
          </a:bodyPr>
          <a:lstStyle/>
          <a:p>
            <a:pPr marL="457200">
              <a:lnSpc>
                <a:spcPct val="107000"/>
              </a:lnSpc>
              <a:spcAft>
                <a:spcPts val="800"/>
              </a:spcAft>
            </a:pPr>
            <a:r>
              <a:rPr lang="en-US" sz="2000" b="1" kern="100" dirty="0">
                <a:solidFill>
                  <a:srgbClr val="D4ECFE"/>
                </a:solidFill>
                <a:latin typeface="Calibri" panose="020F0502020204030204" pitchFamily="34" charset="0"/>
                <a:ea typeface="Calibri" panose="020F0502020204030204" pitchFamily="34" charset="0"/>
                <a:cs typeface="Cordia New" panose="020B0304020202020204" pitchFamily="34" charset="-34"/>
              </a:rPr>
              <a:t>Business Request-2:Monthly City-Level Trips Target Performance Report</a:t>
            </a: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p:txBody>
      </p:sp>
      <p:pic>
        <p:nvPicPr>
          <p:cNvPr id="9" name="Picture 8">
            <a:extLst>
              <a:ext uri="{FF2B5EF4-FFF2-40B4-BE49-F238E27FC236}">
                <a16:creationId xmlns:a16="http://schemas.microsoft.com/office/drawing/2014/main" id="{1A1AEA31-8E89-26C5-16A1-5609AF6D29A4}"/>
              </a:ext>
            </a:extLst>
          </p:cNvPr>
          <p:cNvPicPr>
            <a:picLocks noChangeAspect="1"/>
          </p:cNvPicPr>
          <p:nvPr/>
        </p:nvPicPr>
        <p:blipFill>
          <a:blip r:embed="rId3"/>
          <a:stretch>
            <a:fillRect/>
          </a:stretch>
        </p:blipFill>
        <p:spPr>
          <a:xfrm>
            <a:off x="-252232" y="678425"/>
            <a:ext cx="9409440" cy="5874402"/>
          </a:xfrm>
          <a:prstGeom prst="rect">
            <a:avLst/>
          </a:prstGeom>
        </p:spPr>
      </p:pic>
      <p:pic>
        <p:nvPicPr>
          <p:cNvPr id="5" name="Picture 4">
            <a:extLst>
              <a:ext uri="{FF2B5EF4-FFF2-40B4-BE49-F238E27FC236}">
                <a16:creationId xmlns:a16="http://schemas.microsoft.com/office/drawing/2014/main" id="{D7AC8D33-A527-C9AF-8923-8364201691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3124" y="3328737"/>
            <a:ext cx="5432043" cy="3376676"/>
          </a:xfrm>
          <a:prstGeom prst="rect">
            <a:avLst/>
          </a:prstGeom>
        </p:spPr>
      </p:pic>
    </p:spTree>
    <p:extLst>
      <p:ext uri="{BB962C8B-B14F-4D97-AF65-F5344CB8AC3E}">
        <p14:creationId xmlns:p14="http://schemas.microsoft.com/office/powerpoint/2010/main" val="3634326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DB2A4-FF07-0355-9A67-3C8F0596628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4669227-4D44-2C29-BE04-6976D81360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F79C9BB1-BE29-6C1B-A8C9-C235FBC51941}"/>
              </a:ext>
            </a:extLst>
          </p:cNvPr>
          <p:cNvSpPr txBox="1"/>
          <p:nvPr/>
        </p:nvSpPr>
        <p:spPr>
          <a:xfrm>
            <a:off x="4824607" y="0"/>
            <a:ext cx="2703207" cy="523220"/>
          </a:xfrm>
          <a:prstGeom prst="rect">
            <a:avLst/>
          </a:prstGeom>
          <a:noFill/>
        </p:spPr>
        <p:txBody>
          <a:bodyPr wrap="square" rtlCol="0">
            <a:spAutoFit/>
          </a:bodyPr>
          <a:lstStyle/>
          <a:p>
            <a:r>
              <a:rPr lang="en-IN" sz="2800" b="1" dirty="0">
                <a:solidFill>
                  <a:schemeClr val="accent6"/>
                </a:solidFill>
                <a:latin typeface="Times New Roman" panose="02020603050405020304" pitchFamily="18" charset="0"/>
                <a:cs typeface="Times New Roman" panose="02020603050405020304" pitchFamily="18" charset="0"/>
              </a:rPr>
              <a:t>Ad-Hoc Reports</a:t>
            </a:r>
          </a:p>
        </p:txBody>
      </p:sp>
      <p:sp>
        <p:nvSpPr>
          <p:cNvPr id="4" name="TextBox 3">
            <a:extLst>
              <a:ext uri="{FF2B5EF4-FFF2-40B4-BE49-F238E27FC236}">
                <a16:creationId xmlns:a16="http://schemas.microsoft.com/office/drawing/2014/main" id="{883C4EB2-F4FD-C0CF-AD29-23513DE61A2A}"/>
              </a:ext>
            </a:extLst>
          </p:cNvPr>
          <p:cNvSpPr txBox="1"/>
          <p:nvPr/>
        </p:nvSpPr>
        <p:spPr>
          <a:xfrm>
            <a:off x="2069431" y="523220"/>
            <a:ext cx="8053138" cy="407035"/>
          </a:xfrm>
          <a:prstGeom prst="rect">
            <a:avLst/>
          </a:prstGeom>
          <a:noFill/>
        </p:spPr>
        <p:txBody>
          <a:bodyPr wrap="square" rtlCol="0">
            <a:spAutoFit/>
          </a:bodyPr>
          <a:lstStyle/>
          <a:p>
            <a:pPr marL="457200">
              <a:lnSpc>
                <a:spcPct val="107000"/>
              </a:lnSpc>
              <a:spcAft>
                <a:spcPts val="800"/>
              </a:spcAft>
            </a:pPr>
            <a:r>
              <a:rPr lang="en-US" sz="2000" b="1" kern="100" dirty="0">
                <a:solidFill>
                  <a:srgbClr val="D4ECFE"/>
                </a:solidFill>
                <a:latin typeface="Calibri" panose="020F0502020204030204" pitchFamily="34" charset="0"/>
                <a:ea typeface="Calibri" panose="020F0502020204030204" pitchFamily="34" charset="0"/>
                <a:cs typeface="Cordia New" panose="020B0304020202020204" pitchFamily="34" charset="-34"/>
              </a:rPr>
              <a:t>Business Request-3: City-Level Repeat Passenger Trip Frequent Report</a:t>
            </a: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p:txBody>
      </p:sp>
      <p:pic>
        <p:nvPicPr>
          <p:cNvPr id="9" name="Picture 8">
            <a:extLst>
              <a:ext uri="{FF2B5EF4-FFF2-40B4-BE49-F238E27FC236}">
                <a16:creationId xmlns:a16="http://schemas.microsoft.com/office/drawing/2014/main" id="{FCD7264B-39D8-10A4-46FC-A3FDF0147DD5}"/>
              </a:ext>
            </a:extLst>
          </p:cNvPr>
          <p:cNvPicPr>
            <a:picLocks noChangeAspect="1"/>
          </p:cNvPicPr>
          <p:nvPr/>
        </p:nvPicPr>
        <p:blipFill>
          <a:blip r:embed="rId3"/>
          <a:stretch>
            <a:fillRect/>
          </a:stretch>
        </p:blipFill>
        <p:spPr>
          <a:xfrm>
            <a:off x="-221008" y="523220"/>
            <a:ext cx="11642987" cy="4456296"/>
          </a:xfrm>
          <a:prstGeom prst="rect">
            <a:avLst/>
          </a:prstGeom>
        </p:spPr>
      </p:pic>
      <p:pic>
        <p:nvPicPr>
          <p:cNvPr id="7" name="Picture 6">
            <a:extLst>
              <a:ext uri="{FF2B5EF4-FFF2-40B4-BE49-F238E27FC236}">
                <a16:creationId xmlns:a16="http://schemas.microsoft.com/office/drawing/2014/main" id="{68BA543F-F7CB-34BB-2EED-29429F772D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2105" y="4141191"/>
            <a:ext cx="7511287" cy="2596494"/>
          </a:xfrm>
          <a:prstGeom prst="rect">
            <a:avLst/>
          </a:prstGeom>
        </p:spPr>
      </p:pic>
    </p:spTree>
    <p:extLst>
      <p:ext uri="{BB962C8B-B14F-4D97-AF65-F5344CB8AC3E}">
        <p14:creationId xmlns:p14="http://schemas.microsoft.com/office/powerpoint/2010/main" val="289897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B4671-29B5-B17F-EFD3-BD5ACBFE33B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3247683-D61D-3C36-78E5-C71163C9E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E0FBB425-51D4-3869-CB8D-0479FC76E425}"/>
              </a:ext>
            </a:extLst>
          </p:cNvPr>
          <p:cNvSpPr txBox="1"/>
          <p:nvPr/>
        </p:nvSpPr>
        <p:spPr>
          <a:xfrm>
            <a:off x="4201054" y="339524"/>
            <a:ext cx="3789892" cy="707886"/>
          </a:xfrm>
          <a:prstGeom prst="rect">
            <a:avLst/>
          </a:prstGeom>
          <a:noFill/>
        </p:spPr>
        <p:txBody>
          <a:bodyPr wrap="square" rtlCol="0">
            <a:spAutoFit/>
          </a:bodyPr>
          <a:lstStyle/>
          <a:p>
            <a:r>
              <a:rPr lang="en-IN" sz="4000" b="1" dirty="0">
                <a:solidFill>
                  <a:schemeClr val="accent6"/>
                </a:solidFill>
                <a:latin typeface="Times New Roman" panose="02020603050405020304" pitchFamily="18" charset="0"/>
                <a:cs typeface="Times New Roman" panose="02020603050405020304" pitchFamily="18" charset="0"/>
              </a:rPr>
              <a:t>AZENDA</a:t>
            </a:r>
          </a:p>
        </p:txBody>
      </p:sp>
      <p:sp>
        <p:nvSpPr>
          <p:cNvPr id="2" name="TextBox 1">
            <a:extLst>
              <a:ext uri="{FF2B5EF4-FFF2-40B4-BE49-F238E27FC236}">
                <a16:creationId xmlns:a16="http://schemas.microsoft.com/office/drawing/2014/main" id="{5B9EAC6B-79AB-33F9-3DD0-31F46BD9730D}"/>
              </a:ext>
            </a:extLst>
          </p:cNvPr>
          <p:cNvSpPr txBox="1"/>
          <p:nvPr/>
        </p:nvSpPr>
        <p:spPr>
          <a:xfrm>
            <a:off x="2589741" y="1230844"/>
            <a:ext cx="7012517" cy="3416320"/>
          </a:xfrm>
          <a:prstGeom prst="rect">
            <a:avLst/>
          </a:prstGeom>
          <a:noFill/>
        </p:spPr>
        <p:txBody>
          <a:bodyPr wrap="square" rtlCol="0">
            <a:spAutoFit/>
          </a:bodyPr>
          <a:lstStyle/>
          <a:p>
            <a:r>
              <a:rPr lang="en-IN" sz="3600" b="1" dirty="0">
                <a:solidFill>
                  <a:schemeClr val="bg1">
                    <a:lumMod val="95000"/>
                  </a:schemeClr>
                </a:solidFill>
              </a:rPr>
              <a:t>1. Company Overview</a:t>
            </a:r>
          </a:p>
          <a:p>
            <a:r>
              <a:rPr lang="en-IN" sz="3600" b="1" dirty="0">
                <a:solidFill>
                  <a:schemeClr val="bg1">
                    <a:lumMod val="95000"/>
                  </a:schemeClr>
                </a:solidFill>
              </a:rPr>
              <a:t>2. Dashboard Preview</a:t>
            </a:r>
          </a:p>
          <a:p>
            <a:r>
              <a:rPr lang="en-IN" sz="3600" b="1" dirty="0">
                <a:solidFill>
                  <a:schemeClr val="bg1">
                    <a:lumMod val="95000"/>
                  </a:schemeClr>
                </a:solidFill>
              </a:rPr>
              <a:t>3. Primary Questions and Insights</a:t>
            </a:r>
          </a:p>
          <a:p>
            <a:r>
              <a:rPr lang="en-IN" sz="3600" b="1" dirty="0">
                <a:solidFill>
                  <a:schemeClr val="bg1">
                    <a:lumMod val="95000"/>
                  </a:schemeClr>
                </a:solidFill>
              </a:rPr>
              <a:t>4. Ad-hoc Reports </a:t>
            </a:r>
          </a:p>
          <a:p>
            <a:r>
              <a:rPr lang="en-IN" sz="3600" b="1" dirty="0">
                <a:solidFill>
                  <a:schemeClr val="bg1">
                    <a:lumMod val="95000"/>
                  </a:schemeClr>
                </a:solidFill>
              </a:rPr>
              <a:t>5. Secondary Analysis</a:t>
            </a:r>
          </a:p>
          <a:p>
            <a:r>
              <a:rPr lang="en-IN" sz="3600" b="1" dirty="0">
                <a:solidFill>
                  <a:schemeClr val="bg1">
                    <a:lumMod val="95000"/>
                  </a:schemeClr>
                </a:solidFill>
              </a:rPr>
              <a:t>6. Recommendations</a:t>
            </a:r>
          </a:p>
        </p:txBody>
      </p:sp>
    </p:spTree>
    <p:extLst>
      <p:ext uri="{BB962C8B-B14F-4D97-AF65-F5344CB8AC3E}">
        <p14:creationId xmlns:p14="http://schemas.microsoft.com/office/powerpoint/2010/main" val="4051139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8E404-1F11-8512-CF20-B0FD95215AD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193661E-BD98-1BF6-B623-5244A7CD98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9F517CAE-F797-F261-2A04-1BC9495169AA}"/>
              </a:ext>
            </a:extLst>
          </p:cNvPr>
          <p:cNvSpPr txBox="1"/>
          <p:nvPr/>
        </p:nvSpPr>
        <p:spPr>
          <a:xfrm>
            <a:off x="5128098" y="57628"/>
            <a:ext cx="2703207" cy="523220"/>
          </a:xfrm>
          <a:prstGeom prst="rect">
            <a:avLst/>
          </a:prstGeom>
          <a:noFill/>
        </p:spPr>
        <p:txBody>
          <a:bodyPr wrap="square" rtlCol="0">
            <a:spAutoFit/>
          </a:bodyPr>
          <a:lstStyle/>
          <a:p>
            <a:r>
              <a:rPr lang="en-IN" sz="2800" b="1" dirty="0">
                <a:solidFill>
                  <a:schemeClr val="accent6"/>
                </a:solidFill>
                <a:latin typeface="Times New Roman" panose="02020603050405020304" pitchFamily="18" charset="0"/>
                <a:cs typeface="Times New Roman" panose="02020603050405020304" pitchFamily="18" charset="0"/>
              </a:rPr>
              <a:t>Ad-Hoc Reports</a:t>
            </a:r>
          </a:p>
        </p:txBody>
      </p:sp>
      <p:sp>
        <p:nvSpPr>
          <p:cNvPr id="4" name="TextBox 3">
            <a:extLst>
              <a:ext uri="{FF2B5EF4-FFF2-40B4-BE49-F238E27FC236}">
                <a16:creationId xmlns:a16="http://schemas.microsoft.com/office/drawing/2014/main" id="{90ABC07B-7D43-F33F-5249-D502BEBAF864}"/>
              </a:ext>
            </a:extLst>
          </p:cNvPr>
          <p:cNvSpPr txBox="1"/>
          <p:nvPr/>
        </p:nvSpPr>
        <p:spPr>
          <a:xfrm>
            <a:off x="1528010" y="622163"/>
            <a:ext cx="9135980" cy="407035"/>
          </a:xfrm>
          <a:prstGeom prst="rect">
            <a:avLst/>
          </a:prstGeom>
          <a:noFill/>
        </p:spPr>
        <p:txBody>
          <a:bodyPr wrap="square" rtlCol="0">
            <a:spAutoFit/>
          </a:bodyPr>
          <a:lstStyle/>
          <a:p>
            <a:pPr marL="457200">
              <a:lnSpc>
                <a:spcPct val="107000"/>
              </a:lnSpc>
              <a:spcAft>
                <a:spcPts val="800"/>
              </a:spcAft>
            </a:pPr>
            <a:r>
              <a:rPr lang="en-US" sz="2000" b="1" kern="100" dirty="0">
                <a:solidFill>
                  <a:srgbClr val="D4ECFE"/>
                </a:solidFill>
                <a:latin typeface="Calibri" panose="020F0502020204030204" pitchFamily="34" charset="0"/>
                <a:ea typeface="Calibri" panose="020F0502020204030204" pitchFamily="34" charset="0"/>
                <a:cs typeface="Cordia New" panose="020B0304020202020204" pitchFamily="34" charset="-34"/>
              </a:rPr>
              <a:t>Business Request-4: Identify the Cities with Highest and Lowest New Passengers </a:t>
            </a: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p:txBody>
      </p:sp>
      <p:pic>
        <p:nvPicPr>
          <p:cNvPr id="5" name="Picture 4">
            <a:extLst>
              <a:ext uri="{FF2B5EF4-FFF2-40B4-BE49-F238E27FC236}">
                <a16:creationId xmlns:a16="http://schemas.microsoft.com/office/drawing/2014/main" id="{349E5D49-FFFD-B55D-B7E0-B69093CDC1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375" y="2966139"/>
            <a:ext cx="4466405" cy="1692683"/>
          </a:xfrm>
          <a:prstGeom prst="rect">
            <a:avLst/>
          </a:prstGeom>
        </p:spPr>
      </p:pic>
      <p:pic>
        <p:nvPicPr>
          <p:cNvPr id="8" name="Picture 7">
            <a:extLst>
              <a:ext uri="{FF2B5EF4-FFF2-40B4-BE49-F238E27FC236}">
                <a16:creationId xmlns:a16="http://schemas.microsoft.com/office/drawing/2014/main" id="{FFA42211-BD1C-36AD-3ED1-914425DA6A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6713" y="5020782"/>
            <a:ext cx="4430067" cy="1692683"/>
          </a:xfrm>
          <a:prstGeom prst="rect">
            <a:avLst/>
          </a:prstGeom>
        </p:spPr>
      </p:pic>
      <p:pic>
        <p:nvPicPr>
          <p:cNvPr id="10" name="Picture 9">
            <a:extLst>
              <a:ext uri="{FF2B5EF4-FFF2-40B4-BE49-F238E27FC236}">
                <a16:creationId xmlns:a16="http://schemas.microsoft.com/office/drawing/2014/main" id="{F227CFC5-0D2F-F53F-CB6D-1DC89FFC60DB}"/>
              </a:ext>
            </a:extLst>
          </p:cNvPr>
          <p:cNvPicPr>
            <a:picLocks noChangeAspect="1"/>
          </p:cNvPicPr>
          <p:nvPr/>
        </p:nvPicPr>
        <p:blipFill>
          <a:blip r:embed="rId5"/>
          <a:stretch>
            <a:fillRect/>
          </a:stretch>
        </p:blipFill>
        <p:spPr>
          <a:xfrm>
            <a:off x="0" y="638476"/>
            <a:ext cx="5983705" cy="6348010"/>
          </a:xfrm>
          <a:prstGeom prst="rect">
            <a:avLst/>
          </a:prstGeom>
        </p:spPr>
      </p:pic>
    </p:spTree>
    <p:extLst>
      <p:ext uri="{BB962C8B-B14F-4D97-AF65-F5344CB8AC3E}">
        <p14:creationId xmlns:p14="http://schemas.microsoft.com/office/powerpoint/2010/main" val="2483181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77D52-A4CE-3235-E3B3-90A0D7084AB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8184FAD-0B48-214B-9506-46E12B6EC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A51247B-A91A-6F01-D909-1BE71A78306A}"/>
              </a:ext>
            </a:extLst>
          </p:cNvPr>
          <p:cNvSpPr txBox="1"/>
          <p:nvPr/>
        </p:nvSpPr>
        <p:spPr>
          <a:xfrm>
            <a:off x="4824607" y="0"/>
            <a:ext cx="2703207" cy="523220"/>
          </a:xfrm>
          <a:prstGeom prst="rect">
            <a:avLst/>
          </a:prstGeom>
          <a:noFill/>
        </p:spPr>
        <p:txBody>
          <a:bodyPr wrap="square" rtlCol="0">
            <a:spAutoFit/>
          </a:bodyPr>
          <a:lstStyle/>
          <a:p>
            <a:r>
              <a:rPr lang="en-IN" sz="2800" b="1" dirty="0">
                <a:solidFill>
                  <a:schemeClr val="accent6"/>
                </a:solidFill>
                <a:latin typeface="Times New Roman" panose="02020603050405020304" pitchFamily="18" charset="0"/>
                <a:cs typeface="Times New Roman" panose="02020603050405020304" pitchFamily="18" charset="0"/>
              </a:rPr>
              <a:t>Ad-Hoc Reports</a:t>
            </a:r>
          </a:p>
        </p:txBody>
      </p:sp>
      <p:sp>
        <p:nvSpPr>
          <p:cNvPr id="4" name="TextBox 3">
            <a:extLst>
              <a:ext uri="{FF2B5EF4-FFF2-40B4-BE49-F238E27FC236}">
                <a16:creationId xmlns:a16="http://schemas.microsoft.com/office/drawing/2014/main" id="{33443F31-03DE-F22B-9F84-9CC54E3FD09D}"/>
              </a:ext>
            </a:extLst>
          </p:cNvPr>
          <p:cNvSpPr txBox="1"/>
          <p:nvPr/>
        </p:nvSpPr>
        <p:spPr>
          <a:xfrm>
            <a:off x="1892968" y="457201"/>
            <a:ext cx="8406064" cy="407035"/>
          </a:xfrm>
          <a:prstGeom prst="rect">
            <a:avLst/>
          </a:prstGeom>
          <a:noFill/>
        </p:spPr>
        <p:txBody>
          <a:bodyPr wrap="square" rtlCol="0">
            <a:spAutoFit/>
          </a:bodyPr>
          <a:lstStyle/>
          <a:p>
            <a:pPr marL="457200">
              <a:lnSpc>
                <a:spcPct val="107000"/>
              </a:lnSpc>
              <a:spcAft>
                <a:spcPts val="800"/>
              </a:spcAft>
            </a:pPr>
            <a:r>
              <a:rPr lang="en-US" sz="2000" b="1" kern="100" dirty="0">
                <a:solidFill>
                  <a:srgbClr val="D4ECFE"/>
                </a:solidFill>
                <a:latin typeface="Calibri" panose="020F0502020204030204" pitchFamily="34" charset="0"/>
                <a:ea typeface="Calibri" panose="020F0502020204030204" pitchFamily="34" charset="0"/>
                <a:cs typeface="Cordia New" panose="020B0304020202020204" pitchFamily="34" charset="-34"/>
              </a:rPr>
              <a:t>Business Request-5: Identify Month with Highest Revenue for each city</a:t>
            </a: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p:txBody>
      </p:sp>
      <p:pic>
        <p:nvPicPr>
          <p:cNvPr id="8" name="Picture 7">
            <a:extLst>
              <a:ext uri="{FF2B5EF4-FFF2-40B4-BE49-F238E27FC236}">
                <a16:creationId xmlns:a16="http://schemas.microsoft.com/office/drawing/2014/main" id="{5716D142-E0A1-4CE4-A21A-2F2B78186724}"/>
              </a:ext>
            </a:extLst>
          </p:cNvPr>
          <p:cNvPicPr>
            <a:picLocks noChangeAspect="1"/>
          </p:cNvPicPr>
          <p:nvPr/>
        </p:nvPicPr>
        <p:blipFill>
          <a:blip r:embed="rId3"/>
          <a:stretch>
            <a:fillRect/>
          </a:stretch>
        </p:blipFill>
        <p:spPr>
          <a:xfrm>
            <a:off x="-221998" y="604519"/>
            <a:ext cx="7443303" cy="6253481"/>
          </a:xfrm>
          <a:prstGeom prst="rect">
            <a:avLst/>
          </a:prstGeom>
        </p:spPr>
      </p:pic>
      <p:pic>
        <p:nvPicPr>
          <p:cNvPr id="5" name="Picture 4">
            <a:extLst>
              <a:ext uri="{FF2B5EF4-FFF2-40B4-BE49-F238E27FC236}">
                <a16:creationId xmlns:a16="http://schemas.microsoft.com/office/drawing/2014/main" id="{B8CFEF9F-7A60-8A4E-C2CB-475C6D6EC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2206" y="4307305"/>
            <a:ext cx="5803686" cy="2462462"/>
          </a:xfrm>
          <a:prstGeom prst="rect">
            <a:avLst/>
          </a:prstGeom>
        </p:spPr>
      </p:pic>
    </p:spTree>
    <p:extLst>
      <p:ext uri="{BB962C8B-B14F-4D97-AF65-F5344CB8AC3E}">
        <p14:creationId xmlns:p14="http://schemas.microsoft.com/office/powerpoint/2010/main" val="36216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56ED9-1B99-E99E-8152-C8705DBD188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2CB5FF3-AAC5-E3F3-8063-2618E52C0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67D020D3-D25F-5FFE-EC14-50C6637DD058}"/>
              </a:ext>
            </a:extLst>
          </p:cNvPr>
          <p:cNvSpPr txBox="1"/>
          <p:nvPr/>
        </p:nvSpPr>
        <p:spPr>
          <a:xfrm>
            <a:off x="4944923" y="70709"/>
            <a:ext cx="2703207" cy="523220"/>
          </a:xfrm>
          <a:prstGeom prst="rect">
            <a:avLst/>
          </a:prstGeom>
          <a:noFill/>
        </p:spPr>
        <p:txBody>
          <a:bodyPr wrap="square" rtlCol="0">
            <a:spAutoFit/>
          </a:bodyPr>
          <a:lstStyle/>
          <a:p>
            <a:r>
              <a:rPr lang="en-IN" sz="2800" b="1" dirty="0">
                <a:solidFill>
                  <a:schemeClr val="accent6"/>
                </a:solidFill>
                <a:latin typeface="Times New Roman" panose="02020603050405020304" pitchFamily="18" charset="0"/>
                <a:cs typeface="Times New Roman" panose="02020603050405020304" pitchFamily="18" charset="0"/>
              </a:rPr>
              <a:t>Ad-Hoc Reports</a:t>
            </a:r>
          </a:p>
        </p:txBody>
      </p:sp>
      <p:sp>
        <p:nvSpPr>
          <p:cNvPr id="4" name="TextBox 3">
            <a:extLst>
              <a:ext uri="{FF2B5EF4-FFF2-40B4-BE49-F238E27FC236}">
                <a16:creationId xmlns:a16="http://schemas.microsoft.com/office/drawing/2014/main" id="{68F75554-7868-6A62-3564-CC273C565FEC}"/>
              </a:ext>
            </a:extLst>
          </p:cNvPr>
          <p:cNvSpPr txBox="1"/>
          <p:nvPr/>
        </p:nvSpPr>
        <p:spPr>
          <a:xfrm>
            <a:off x="3156283" y="664638"/>
            <a:ext cx="6280486" cy="407035"/>
          </a:xfrm>
          <a:prstGeom prst="rect">
            <a:avLst/>
          </a:prstGeom>
          <a:noFill/>
        </p:spPr>
        <p:txBody>
          <a:bodyPr wrap="square" rtlCol="0">
            <a:spAutoFit/>
          </a:bodyPr>
          <a:lstStyle/>
          <a:p>
            <a:pPr marL="457200">
              <a:lnSpc>
                <a:spcPct val="107000"/>
              </a:lnSpc>
              <a:spcAft>
                <a:spcPts val="800"/>
              </a:spcAft>
            </a:pPr>
            <a:r>
              <a:rPr lang="en-US" sz="2000" b="1" kern="100" dirty="0">
                <a:solidFill>
                  <a:srgbClr val="D4ECFE"/>
                </a:solidFill>
                <a:latin typeface="Calibri" panose="020F0502020204030204" pitchFamily="34" charset="0"/>
                <a:ea typeface="Calibri" panose="020F0502020204030204" pitchFamily="34" charset="0"/>
                <a:cs typeface="Cordia New" panose="020B0304020202020204" pitchFamily="34" charset="-34"/>
              </a:rPr>
              <a:t>Business Request-6: Repeat Passenger Rate Analysis</a:t>
            </a:r>
            <a:endParaRPr lang="en-US" sz="2000" kern="100" dirty="0">
              <a:solidFill>
                <a:schemeClr val="accent2"/>
              </a:solidFill>
              <a:latin typeface="Calibri" panose="020F0502020204030204" pitchFamily="34" charset="0"/>
              <a:ea typeface="Calibri" panose="020F0502020204030204" pitchFamily="34" charset="0"/>
              <a:cs typeface="Cordia New" panose="020B0304020202020204" pitchFamily="34" charset="-34"/>
            </a:endParaRPr>
          </a:p>
        </p:txBody>
      </p:sp>
      <p:pic>
        <p:nvPicPr>
          <p:cNvPr id="10" name="Picture 9">
            <a:extLst>
              <a:ext uri="{FF2B5EF4-FFF2-40B4-BE49-F238E27FC236}">
                <a16:creationId xmlns:a16="http://schemas.microsoft.com/office/drawing/2014/main" id="{AC3E1F9C-3621-E906-A453-CF87D7BD4B5A}"/>
              </a:ext>
            </a:extLst>
          </p:cNvPr>
          <p:cNvPicPr>
            <a:picLocks noChangeAspect="1"/>
          </p:cNvPicPr>
          <p:nvPr/>
        </p:nvPicPr>
        <p:blipFill>
          <a:blip r:embed="rId3"/>
          <a:stretch>
            <a:fillRect/>
          </a:stretch>
        </p:blipFill>
        <p:spPr>
          <a:xfrm>
            <a:off x="-204335" y="593929"/>
            <a:ext cx="7852611" cy="5359837"/>
          </a:xfrm>
          <a:prstGeom prst="rect">
            <a:avLst/>
          </a:prstGeom>
        </p:spPr>
      </p:pic>
      <p:pic>
        <p:nvPicPr>
          <p:cNvPr id="8" name="Picture 7">
            <a:extLst>
              <a:ext uri="{FF2B5EF4-FFF2-40B4-BE49-F238E27FC236}">
                <a16:creationId xmlns:a16="http://schemas.microsoft.com/office/drawing/2014/main" id="{390FB368-3B28-CF50-B19A-9FFB89197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3220" y="3842084"/>
            <a:ext cx="6228173" cy="2873017"/>
          </a:xfrm>
          <a:prstGeom prst="rect">
            <a:avLst/>
          </a:prstGeom>
        </p:spPr>
      </p:pic>
    </p:spTree>
    <p:extLst>
      <p:ext uri="{BB962C8B-B14F-4D97-AF65-F5344CB8AC3E}">
        <p14:creationId xmlns:p14="http://schemas.microsoft.com/office/powerpoint/2010/main" val="3112074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00400-8E39-2B42-FBF6-9F2EE32BDB1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F785188-B2B2-3D88-74A1-F68510DBA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55A6F0D5-5F3F-B8BD-232F-4062300510D2}"/>
              </a:ext>
            </a:extLst>
          </p:cNvPr>
          <p:cNvSpPr txBox="1"/>
          <p:nvPr/>
        </p:nvSpPr>
        <p:spPr>
          <a:xfrm>
            <a:off x="4034366" y="0"/>
            <a:ext cx="5029423" cy="523220"/>
          </a:xfrm>
          <a:prstGeom prst="rect">
            <a:avLst/>
          </a:prstGeom>
          <a:noFill/>
        </p:spPr>
        <p:txBody>
          <a:bodyPr wrap="square" rtlCol="0">
            <a:spAutoFit/>
          </a:bodyPr>
          <a:lstStyle/>
          <a:p>
            <a:r>
              <a:rPr lang="en-IN" sz="2800" b="1" dirty="0">
                <a:solidFill>
                  <a:schemeClr val="accent6"/>
                </a:solidFill>
                <a:latin typeface="Times New Roman" panose="02020603050405020304" pitchFamily="18" charset="0"/>
                <a:cs typeface="Times New Roman" panose="02020603050405020304" pitchFamily="18" charset="0"/>
              </a:rPr>
              <a:t>SECONDARY ANALYSIS</a:t>
            </a:r>
          </a:p>
        </p:txBody>
      </p:sp>
      <p:sp>
        <p:nvSpPr>
          <p:cNvPr id="2" name="TextBox 1">
            <a:extLst>
              <a:ext uri="{FF2B5EF4-FFF2-40B4-BE49-F238E27FC236}">
                <a16:creationId xmlns:a16="http://schemas.microsoft.com/office/drawing/2014/main" id="{5B893BCF-398F-CADD-5536-680BFA91B61A}"/>
              </a:ext>
            </a:extLst>
          </p:cNvPr>
          <p:cNvSpPr txBox="1"/>
          <p:nvPr/>
        </p:nvSpPr>
        <p:spPr>
          <a:xfrm>
            <a:off x="-2" y="523220"/>
            <a:ext cx="11023600" cy="1929503"/>
          </a:xfrm>
          <a:prstGeom prst="rect">
            <a:avLst/>
          </a:prstGeom>
          <a:noFill/>
        </p:spPr>
        <p:txBody>
          <a:bodyPr wrap="square" rtlCol="0">
            <a:spAutoFit/>
          </a:bodyPr>
          <a:lstStyle/>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1. Factors Influencing Repeat Passenger Rates</a:t>
            </a:r>
          </a:p>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What factors (such as quality of service, competitive pricing, or city demographics) might contribute to higher or lower repeat passenger rates in different cities? Are there correlations with socioeconomic or lifestyle patterns in these cities?</a:t>
            </a:r>
          </a:p>
          <a:p>
            <a:pPr marL="457200">
              <a:lnSpc>
                <a:spcPct val="107000"/>
              </a:lnSpc>
              <a:spcAft>
                <a:spcPts val="800"/>
              </a:spcAft>
            </a:pPr>
            <a:endPar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5" name="TextBox 4">
            <a:extLst>
              <a:ext uri="{FF2B5EF4-FFF2-40B4-BE49-F238E27FC236}">
                <a16:creationId xmlns:a16="http://schemas.microsoft.com/office/drawing/2014/main" id="{897DDF67-8725-DDBD-C818-FBF6CCB38642}"/>
              </a:ext>
            </a:extLst>
          </p:cNvPr>
          <p:cNvSpPr txBox="1"/>
          <p:nvPr/>
        </p:nvSpPr>
        <p:spPr>
          <a:xfrm>
            <a:off x="92993" y="2033054"/>
            <a:ext cx="11978691" cy="3781292"/>
          </a:xfrm>
          <a:prstGeom prst="rect">
            <a:avLst/>
          </a:prstGeom>
          <a:noFill/>
        </p:spPr>
        <p:txBody>
          <a:bodyPr wrap="square" rtlCol="0">
            <a:spAutoFit/>
          </a:bodyPr>
          <a:lstStyle/>
          <a:p>
            <a:pPr marL="800100" indent="-342900">
              <a:lnSpc>
                <a:spcPct val="107000"/>
              </a:lnSpc>
              <a:spcAft>
                <a:spcPts val="800"/>
              </a:spcAft>
              <a:buFont typeface="Wingdings" panose="05000000000000000000" pitchFamily="2" charset="2"/>
              <a:buChar char="Ø"/>
            </a:pPr>
            <a:r>
              <a:rPr lang="en-US" sz="2000" kern="100" dirty="0">
                <a:solidFill>
                  <a:schemeClr val="bg1"/>
                </a:solidFill>
                <a:highlight>
                  <a:srgbClr val="808080"/>
                </a:highlight>
                <a:latin typeface="Calibri" panose="020F0502020204030204" pitchFamily="34" charset="0"/>
                <a:ea typeface="Calibri" panose="020F0502020204030204" pitchFamily="34" charset="0"/>
                <a:cs typeface="Cordia New" panose="020B0304020202020204" pitchFamily="34" charset="-34"/>
              </a:rPr>
              <a:t>Quality of Service: </a:t>
            </a:r>
            <a:r>
              <a:rPr lang="en-US" sz="2000" kern="100" dirty="0">
                <a:solidFill>
                  <a:schemeClr val="accent4"/>
                </a:solidFill>
                <a:latin typeface="Calibri" panose="020F0502020204030204" pitchFamily="34" charset="0"/>
                <a:ea typeface="Calibri" panose="020F0502020204030204" pitchFamily="34" charset="0"/>
                <a:cs typeface="Cordia New" panose="020B0304020202020204" pitchFamily="34" charset="-34"/>
              </a:rPr>
              <a:t>Cities with higher ratings (e.g., Mysore and Jaipur) often correlate with higher customer satisfaction. Investing in driver training, vehicle maintenance, and ensuring punctuality could elevate repeat passenger rates in underperforming cities.</a:t>
            </a:r>
          </a:p>
          <a:p>
            <a:pPr marL="800100" indent="-342900">
              <a:lnSpc>
                <a:spcPct val="107000"/>
              </a:lnSpc>
              <a:spcAft>
                <a:spcPts val="800"/>
              </a:spcAft>
              <a:buFont typeface="Wingdings" panose="05000000000000000000" pitchFamily="2" charset="2"/>
              <a:buChar char="Ø"/>
            </a:pPr>
            <a:r>
              <a:rPr lang="en-US" sz="2000" kern="100" dirty="0">
                <a:solidFill>
                  <a:schemeClr val="bg1">
                    <a:lumMod val="95000"/>
                  </a:schemeClr>
                </a:solidFill>
                <a:highlight>
                  <a:srgbClr val="808080"/>
                </a:highlight>
                <a:latin typeface="Calibri" panose="020F0502020204030204" pitchFamily="34" charset="0"/>
                <a:ea typeface="Calibri" panose="020F0502020204030204" pitchFamily="34" charset="0"/>
                <a:cs typeface="Cordia New" panose="020B0304020202020204" pitchFamily="34" charset="-34"/>
              </a:rPr>
              <a:t>Competitive Pricing: </a:t>
            </a:r>
            <a:r>
              <a:rPr lang="en-US" sz="2000" kern="100" dirty="0">
                <a:solidFill>
                  <a:schemeClr val="accent4"/>
                </a:solidFill>
                <a:latin typeface="Calibri" panose="020F0502020204030204" pitchFamily="34" charset="0"/>
                <a:ea typeface="Calibri" panose="020F0502020204030204" pitchFamily="34" charset="0"/>
                <a:cs typeface="Cordia New" panose="020B0304020202020204" pitchFamily="34" charset="-34"/>
              </a:rPr>
              <a:t>Ensure that pricing aligns with customer expectations while maintaining profitability. Variations between cities (e.g., Mysore and Indore) suggest the need for localized pricing strategies.</a:t>
            </a:r>
          </a:p>
          <a:p>
            <a:pPr marL="800100" indent="-342900">
              <a:lnSpc>
                <a:spcPct val="107000"/>
              </a:lnSpc>
              <a:spcAft>
                <a:spcPts val="800"/>
              </a:spcAft>
              <a:buFont typeface="Wingdings" panose="05000000000000000000" pitchFamily="2" charset="2"/>
              <a:buChar char="Ø"/>
            </a:pPr>
            <a:r>
              <a:rPr lang="en-US" sz="2000" kern="100" dirty="0">
                <a:solidFill>
                  <a:schemeClr val="bg1">
                    <a:lumMod val="95000"/>
                  </a:schemeClr>
                </a:solidFill>
                <a:highlight>
                  <a:srgbClr val="808080"/>
                </a:highlight>
                <a:latin typeface="Calibri" panose="020F0502020204030204" pitchFamily="34" charset="0"/>
                <a:ea typeface="Calibri" panose="020F0502020204030204" pitchFamily="34" charset="0"/>
                <a:cs typeface="Cordia New" panose="020B0304020202020204" pitchFamily="34" charset="-34"/>
              </a:rPr>
              <a:t>City Demographics and Lifestyle Patterns: </a:t>
            </a:r>
          </a:p>
          <a:p>
            <a:pPr marL="1257300" lvl="1" indent="-342900">
              <a:lnSpc>
                <a:spcPct val="107000"/>
              </a:lnSpc>
              <a:spcAft>
                <a:spcPts val="800"/>
              </a:spcAft>
              <a:buFont typeface="Arial" panose="020B0604020202020204" pitchFamily="34" charset="0"/>
              <a:buChar char="•"/>
            </a:pPr>
            <a:r>
              <a:rPr lang="en-US" sz="2000" kern="100" dirty="0">
                <a:solidFill>
                  <a:schemeClr val="bg1">
                    <a:lumMod val="95000"/>
                  </a:schemeClr>
                </a:solidFill>
                <a:highlight>
                  <a:srgbClr val="808080"/>
                </a:highlight>
                <a:latin typeface="Calibri" panose="020F0502020204030204" pitchFamily="34" charset="0"/>
                <a:ea typeface="Calibri" panose="020F0502020204030204" pitchFamily="34" charset="0"/>
                <a:cs typeface="Cordia New" panose="020B0304020202020204" pitchFamily="34" charset="-34"/>
              </a:rPr>
              <a:t>Socioeconomic factors: </a:t>
            </a:r>
            <a:r>
              <a:rPr lang="en-US" sz="2000" kern="100" dirty="0">
                <a:solidFill>
                  <a:schemeClr val="accent4"/>
                </a:solidFill>
                <a:latin typeface="Calibri" panose="020F0502020204030204" pitchFamily="34" charset="0"/>
                <a:ea typeface="Calibri" panose="020F0502020204030204" pitchFamily="34" charset="0"/>
                <a:cs typeface="Cordia New" panose="020B0304020202020204" pitchFamily="34" charset="-34"/>
              </a:rPr>
              <a:t>Cities with higher disposable income or a younger demographic (e.g., business hubs like Lucknow) may exhibit greater repeat passenger rates due to frequent commuting needs.</a:t>
            </a:r>
          </a:p>
          <a:p>
            <a:pPr marL="1257300" lvl="1" indent="-342900">
              <a:lnSpc>
                <a:spcPct val="107000"/>
              </a:lnSpc>
              <a:spcAft>
                <a:spcPts val="800"/>
              </a:spcAft>
              <a:buFont typeface="Arial" panose="020B0604020202020204" pitchFamily="34" charset="0"/>
              <a:buChar char="•"/>
            </a:pPr>
            <a:r>
              <a:rPr lang="en-US" sz="2000" kern="100" dirty="0">
                <a:solidFill>
                  <a:schemeClr val="bg1">
                    <a:lumMod val="95000"/>
                  </a:schemeClr>
                </a:solidFill>
                <a:highlight>
                  <a:srgbClr val="808080"/>
                </a:highlight>
                <a:latin typeface="Calibri" panose="020F0502020204030204" pitchFamily="34" charset="0"/>
                <a:ea typeface="Calibri" panose="020F0502020204030204" pitchFamily="34" charset="0"/>
                <a:cs typeface="Cordia New" panose="020B0304020202020204" pitchFamily="34" charset="-34"/>
              </a:rPr>
              <a:t>Cultural preferences: </a:t>
            </a:r>
            <a:r>
              <a:rPr lang="en-US" sz="2000" kern="100" dirty="0">
                <a:solidFill>
                  <a:schemeClr val="accent4"/>
                </a:solidFill>
                <a:latin typeface="Calibri" panose="020F0502020204030204" pitchFamily="34" charset="0"/>
                <a:ea typeface="Calibri" panose="020F0502020204030204" pitchFamily="34" charset="0"/>
                <a:cs typeface="Cordia New" panose="020B0304020202020204" pitchFamily="34" charset="-34"/>
              </a:rPr>
              <a:t>Tourism-focused cities like Jaipur and Kochi may have irregular patterns, influenced by seasonal tourist influx. A tailored approach during peak seasons could improve loyalty.</a:t>
            </a:r>
          </a:p>
        </p:txBody>
      </p:sp>
    </p:spTree>
    <p:extLst>
      <p:ext uri="{BB962C8B-B14F-4D97-AF65-F5344CB8AC3E}">
        <p14:creationId xmlns:p14="http://schemas.microsoft.com/office/powerpoint/2010/main" val="1124014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FD52C-420F-4DDE-346E-4E426FC04F7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B868B78-51B0-186B-9C1F-3C2ABAB00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83758B8D-8AEA-AC83-F413-2F3A91CF6937}"/>
              </a:ext>
            </a:extLst>
          </p:cNvPr>
          <p:cNvSpPr txBox="1"/>
          <p:nvPr/>
        </p:nvSpPr>
        <p:spPr>
          <a:xfrm>
            <a:off x="0" y="321734"/>
            <a:ext cx="11023600" cy="1600182"/>
          </a:xfrm>
          <a:prstGeom prst="rect">
            <a:avLst/>
          </a:prstGeom>
          <a:noFill/>
        </p:spPr>
        <p:txBody>
          <a:bodyPr wrap="square" rtlCol="0">
            <a:spAutoFit/>
          </a:bodyPr>
          <a:lstStyle/>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2. Tourism vs. Business Demand Impact</a:t>
            </a:r>
          </a:p>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How do tourism seasons or local events (festivals, conferences) impact </a:t>
            </a:r>
            <a:r>
              <a:rPr lang="en-US" sz="2000" kern="100" dirty="0" err="1">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Goodcabs</a:t>
            </a: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 demand patterns? Would tailoring marketing efforts to these events increase trip volume in tourism-oriented cities?</a:t>
            </a:r>
          </a:p>
          <a:p>
            <a:pPr marL="457200">
              <a:lnSpc>
                <a:spcPct val="107000"/>
              </a:lnSpc>
              <a:spcAft>
                <a:spcPts val="800"/>
              </a:spcAft>
            </a:pPr>
            <a:endPar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TextBox 3">
            <a:extLst>
              <a:ext uri="{FF2B5EF4-FFF2-40B4-BE49-F238E27FC236}">
                <a16:creationId xmlns:a16="http://schemas.microsoft.com/office/drawing/2014/main" id="{99B27157-65B8-5406-CA28-2C14CB35786E}"/>
              </a:ext>
            </a:extLst>
          </p:cNvPr>
          <p:cNvSpPr txBox="1"/>
          <p:nvPr/>
        </p:nvSpPr>
        <p:spPr>
          <a:xfrm>
            <a:off x="416843" y="2083631"/>
            <a:ext cx="11978691" cy="2588144"/>
          </a:xfrm>
          <a:prstGeom prst="rect">
            <a:avLst/>
          </a:prstGeom>
          <a:noFill/>
        </p:spPr>
        <p:txBody>
          <a:bodyPr wrap="square" rtlCol="0">
            <a:spAutoFit/>
          </a:bodyPr>
          <a:lstStyle/>
          <a:p>
            <a:pPr marL="342900" lvl="0" indent="-342900">
              <a:lnSpc>
                <a:spcPct val="107000"/>
              </a:lnSpc>
              <a:spcAft>
                <a:spcPts val="800"/>
              </a:spcAft>
              <a:buSzPct val="100000"/>
              <a:buFont typeface="Wingdings" panose="05000000000000000000" pitchFamily="2" charset="2"/>
              <a:buChar char="Ø"/>
              <a:tabLst>
                <a:tab pos="457200" algn="l"/>
              </a:tabLst>
            </a:pPr>
            <a:r>
              <a:rPr lang="en-IN" sz="2000" kern="100" dirty="0">
                <a:solidFill>
                  <a:schemeClr val="bg1"/>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Leverage Tourism Seasons: </a:t>
            </a:r>
            <a:r>
              <a:rPr lang="en-IN"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Design promotional campaigns around festivals or events. For instance, Jaipur’s peak demand in February could be further amplified by collaborations with tourist agencies or discounted family packages.</a:t>
            </a:r>
          </a:p>
          <a:p>
            <a:pPr marL="342900" lvl="0" indent="-342900">
              <a:lnSpc>
                <a:spcPct val="107000"/>
              </a:lnSpc>
              <a:spcAft>
                <a:spcPts val="800"/>
              </a:spcAft>
              <a:buSzPct val="100000"/>
              <a:buFont typeface="Wingdings" panose="05000000000000000000" pitchFamily="2" charset="2"/>
              <a:buChar char="Ø"/>
              <a:tabLst>
                <a:tab pos="457200" algn="l"/>
              </a:tabLst>
            </a:pPr>
            <a:r>
              <a:rPr lang="en-IN" sz="2000" b="1" kern="100" dirty="0">
                <a:solidFill>
                  <a:schemeClr val="bg1"/>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Target Business Clients:</a:t>
            </a:r>
            <a:r>
              <a:rPr lang="en-IN" sz="2000" kern="100" dirty="0">
                <a:solidFill>
                  <a:schemeClr val="bg1"/>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 </a:t>
            </a:r>
            <a:r>
              <a:rPr lang="en-IN"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For cities like Lucknow and Surat, which display higher weekday demand, corporate </a:t>
            </a:r>
            <a:br>
              <a:rPr lang="en-IN" sz="2000" kern="100" dirty="0">
                <a:solidFill>
                  <a:schemeClr val="accent4"/>
                </a:solidFill>
                <a:latin typeface="Calibri" panose="020F0502020204030204" pitchFamily="34" charset="0"/>
                <a:ea typeface="Calibri" panose="020F0502020204030204" pitchFamily="34" charset="0"/>
                <a:cs typeface="Cordia New" panose="020B0304020202020204" pitchFamily="34" charset="-34"/>
              </a:rPr>
            </a:br>
            <a:r>
              <a:rPr lang="en-IN"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tie-ups and business commuter packages could drive sustained growth.</a:t>
            </a:r>
          </a:p>
          <a:p>
            <a:pPr marL="342900" lvl="0" indent="-342900">
              <a:lnSpc>
                <a:spcPct val="107000"/>
              </a:lnSpc>
              <a:spcAft>
                <a:spcPts val="800"/>
              </a:spcAft>
              <a:buSzPct val="100000"/>
              <a:buFont typeface="Wingdings" panose="05000000000000000000" pitchFamily="2" charset="2"/>
              <a:buChar char="Ø"/>
              <a:tabLst>
                <a:tab pos="457200" algn="l"/>
              </a:tabLst>
            </a:pPr>
            <a:r>
              <a:rPr lang="en-IN" sz="2000" b="1" kern="100" dirty="0">
                <a:solidFill>
                  <a:schemeClr val="bg1"/>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Event-based Marketing:</a:t>
            </a:r>
            <a:r>
              <a:rPr lang="en-IN" sz="2000" kern="100" dirty="0">
                <a:solidFill>
                  <a:schemeClr val="bg1"/>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 </a:t>
            </a:r>
            <a:r>
              <a:rPr lang="en-IN"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Identify key local events (e.g., fairs, conferences, or exhibitions) and offer tailored services such as shuttles, group discounts, or premium rides.</a:t>
            </a:r>
          </a:p>
        </p:txBody>
      </p:sp>
    </p:spTree>
    <p:extLst>
      <p:ext uri="{BB962C8B-B14F-4D97-AF65-F5344CB8AC3E}">
        <p14:creationId xmlns:p14="http://schemas.microsoft.com/office/powerpoint/2010/main" val="3707508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90FC4-B989-A16C-8361-2FEFEE03E9D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5377C92-93E5-0871-23F9-9E24C5B7B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396F295F-3DD0-52A0-FC70-906781E9AEAE}"/>
              </a:ext>
            </a:extLst>
          </p:cNvPr>
          <p:cNvSpPr txBox="1"/>
          <p:nvPr/>
        </p:nvSpPr>
        <p:spPr>
          <a:xfrm>
            <a:off x="0" y="321734"/>
            <a:ext cx="11023600" cy="1929503"/>
          </a:xfrm>
          <a:prstGeom prst="rect">
            <a:avLst/>
          </a:prstGeom>
          <a:noFill/>
        </p:spPr>
        <p:txBody>
          <a:bodyPr wrap="square" rtlCol="0">
            <a:spAutoFit/>
          </a:bodyPr>
          <a:lstStyle/>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3. Emerging Mobility Trends and </a:t>
            </a:r>
            <a:r>
              <a:rPr lang="en-US" sz="2000" kern="100" dirty="0" err="1">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Goodcabs</a:t>
            </a: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 Adaptation</a:t>
            </a:r>
          </a:p>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 What emerging mobility trends (such as electric vehicle adoption, green energy use) are impacting the cab service market in tier-2 cities? Should </a:t>
            </a:r>
            <a:r>
              <a:rPr lang="en-US" sz="2000" kern="100" dirty="0" err="1">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Goodcabs</a:t>
            </a: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 consider integrating electric vehicles or eco-friendly initiatives to stay competitive?</a:t>
            </a:r>
          </a:p>
          <a:p>
            <a:pPr marL="457200">
              <a:lnSpc>
                <a:spcPct val="107000"/>
              </a:lnSpc>
              <a:spcAft>
                <a:spcPts val="800"/>
              </a:spcAft>
            </a:pPr>
            <a:endPar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TextBox 3">
            <a:extLst>
              <a:ext uri="{FF2B5EF4-FFF2-40B4-BE49-F238E27FC236}">
                <a16:creationId xmlns:a16="http://schemas.microsoft.com/office/drawing/2014/main" id="{B169065D-E5A5-6B1B-8A9D-5120E95C9D73}"/>
              </a:ext>
            </a:extLst>
          </p:cNvPr>
          <p:cNvSpPr txBox="1"/>
          <p:nvPr/>
        </p:nvSpPr>
        <p:spPr>
          <a:xfrm>
            <a:off x="92993" y="2033054"/>
            <a:ext cx="11978691" cy="3883884"/>
          </a:xfrm>
          <a:prstGeom prst="rect">
            <a:avLst/>
          </a:prstGeom>
          <a:noFill/>
        </p:spPr>
        <p:txBody>
          <a:bodyPr wrap="square" rtlCol="0">
            <a:spAutoFit/>
          </a:bodyPr>
          <a:lstStyle/>
          <a:p>
            <a:pPr marL="342900" lvl="0" indent="-342900">
              <a:lnSpc>
                <a:spcPct val="107000"/>
              </a:lnSpc>
              <a:spcAft>
                <a:spcPts val="800"/>
              </a:spcAft>
              <a:buSzPct val="100000"/>
              <a:buFont typeface="Wingdings" panose="05000000000000000000" pitchFamily="2" charset="2"/>
              <a:buChar char="Ø"/>
              <a:tabLst>
                <a:tab pos="457200" algn="l"/>
              </a:tabLst>
            </a:pPr>
            <a:r>
              <a:rPr lang="en-US" sz="2000" kern="100" dirty="0">
                <a:solidFill>
                  <a:schemeClr val="bg1">
                    <a:lumMod val="95000"/>
                  </a:schemeClr>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Electric Vehicle (EV) Integration: </a:t>
            </a:r>
            <a:endParaRPr lang="en-US" sz="2000" kern="100" dirty="0">
              <a:solidFill>
                <a:schemeClr val="bg1">
                  <a:lumMod val="95000"/>
                </a:schemeClr>
              </a:solidFill>
              <a:highlight>
                <a:srgbClr val="808080"/>
              </a:highlight>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spcAft>
                <a:spcPts val="800"/>
              </a:spcAft>
              <a:buSzPct val="100000"/>
              <a:buFont typeface="Wingdings" panose="05000000000000000000" pitchFamily="2" charset="2"/>
              <a:buChar char="q"/>
              <a:tabLst>
                <a:tab pos="457200" algn="l"/>
              </a:tabLst>
            </a:pPr>
            <a:r>
              <a:rPr lang="en-US"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Introduce a pilot fleet of EVs in environmentally conscious cities or those with government incentives for green</a:t>
            </a:r>
            <a:br>
              <a:rPr lang="en-US" sz="2000" kern="100" dirty="0">
                <a:solidFill>
                  <a:schemeClr val="accent4"/>
                </a:solidFill>
                <a:latin typeface="Calibri" panose="020F0502020204030204" pitchFamily="34" charset="0"/>
                <a:ea typeface="Calibri" panose="020F0502020204030204" pitchFamily="34" charset="0"/>
                <a:cs typeface="Cordia New" panose="020B0304020202020204" pitchFamily="34" charset="-34"/>
              </a:rPr>
            </a:br>
            <a:r>
              <a:rPr lang="en-US"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mobility.</a:t>
            </a:r>
            <a:endParaRPr lang="en-US" sz="2000" kern="100" dirty="0">
              <a:solidFill>
                <a:schemeClr val="accent4"/>
              </a:solidFill>
              <a:latin typeface="Calibri" panose="020F0502020204030204" pitchFamily="34" charset="0"/>
              <a:ea typeface="Calibri" panose="020F0502020204030204" pitchFamily="34" charset="0"/>
              <a:cs typeface="Cordia New" panose="020B0304020202020204" pitchFamily="34" charset="-34"/>
            </a:endParaRPr>
          </a:p>
          <a:p>
            <a:pPr marL="342900" lvl="0" indent="-342900">
              <a:lnSpc>
                <a:spcPct val="107000"/>
              </a:lnSpc>
              <a:spcAft>
                <a:spcPts val="800"/>
              </a:spcAft>
              <a:buSzPct val="100000"/>
              <a:buFont typeface="Wingdings" panose="05000000000000000000" pitchFamily="2" charset="2"/>
              <a:buChar char="q"/>
              <a:tabLst>
                <a:tab pos="457200" algn="l"/>
              </a:tabLst>
            </a:pPr>
            <a:r>
              <a:rPr lang="en-US"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Highlight eco-friendly rides to attract environmentally aware customers.</a:t>
            </a:r>
          </a:p>
          <a:p>
            <a:pPr marL="342900" lvl="0" indent="-342900">
              <a:lnSpc>
                <a:spcPct val="107000"/>
              </a:lnSpc>
              <a:spcAft>
                <a:spcPts val="800"/>
              </a:spcAft>
              <a:buSzPct val="100000"/>
              <a:buFont typeface="Wingdings" panose="05000000000000000000" pitchFamily="2" charset="2"/>
              <a:buChar char="Ø"/>
              <a:tabLst>
                <a:tab pos="457200" algn="l"/>
              </a:tabLst>
            </a:pPr>
            <a:r>
              <a:rPr lang="en-US" sz="2000" kern="100" dirty="0">
                <a:solidFill>
                  <a:schemeClr val="bg1">
                    <a:lumMod val="95000"/>
                  </a:schemeClr>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Sustainability Initiatives: </a:t>
            </a:r>
            <a:r>
              <a:rPr lang="en-US"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Offer carbon offset options or discounts for shared rides to appeal to green-conscious passengers.</a:t>
            </a:r>
          </a:p>
          <a:p>
            <a:pPr marL="342900" lvl="0" indent="-342900">
              <a:lnSpc>
                <a:spcPct val="107000"/>
              </a:lnSpc>
              <a:spcAft>
                <a:spcPts val="800"/>
              </a:spcAft>
              <a:buSzPct val="100000"/>
              <a:buFont typeface="Wingdings" panose="05000000000000000000" pitchFamily="2" charset="2"/>
              <a:buChar char="Ø"/>
              <a:tabLst>
                <a:tab pos="457200" algn="l"/>
              </a:tabLst>
            </a:pPr>
            <a:r>
              <a:rPr lang="en-US" sz="2000" kern="100" dirty="0">
                <a:solidFill>
                  <a:schemeClr val="bg1">
                    <a:lumMod val="95000"/>
                  </a:schemeClr>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Tech Adoption: </a:t>
            </a:r>
            <a:r>
              <a:rPr lang="en-US"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Integrate real-time trip tracking, enhanced app features, or digital payment options to align with growing tech-savvy customer expectations.</a:t>
            </a:r>
          </a:p>
          <a:p>
            <a:pPr marL="342900" lvl="0" indent="-342900">
              <a:lnSpc>
                <a:spcPct val="107000"/>
              </a:lnSpc>
              <a:spcAft>
                <a:spcPts val="800"/>
              </a:spcAft>
              <a:buSzPct val="100000"/>
              <a:buFont typeface="Wingdings" panose="05000000000000000000" pitchFamily="2" charset="2"/>
              <a:buChar char="Ø"/>
              <a:tabLst>
                <a:tab pos="457200" algn="l"/>
              </a:tabLst>
            </a:pPr>
            <a:r>
              <a:rPr lang="en-US" sz="2000" kern="100" dirty="0">
                <a:solidFill>
                  <a:schemeClr val="bg1">
                    <a:lumMod val="95000"/>
                  </a:schemeClr>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Government Collaboration: </a:t>
            </a:r>
            <a:r>
              <a:rPr lang="en-US"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Partner with local governments to align with smart city projects or EV subsidy programs. </a:t>
            </a:r>
          </a:p>
        </p:txBody>
      </p:sp>
    </p:spTree>
    <p:extLst>
      <p:ext uri="{BB962C8B-B14F-4D97-AF65-F5344CB8AC3E}">
        <p14:creationId xmlns:p14="http://schemas.microsoft.com/office/powerpoint/2010/main" val="4019169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FECA8-3C70-0CBA-30B7-B6ED5D27347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48A259C-DB95-8151-BAB1-008171A13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431E4291-3FBF-17F5-A2F5-C8EED2921816}"/>
              </a:ext>
            </a:extLst>
          </p:cNvPr>
          <p:cNvSpPr txBox="1"/>
          <p:nvPr/>
        </p:nvSpPr>
        <p:spPr>
          <a:xfrm>
            <a:off x="0" y="321734"/>
            <a:ext cx="11023600" cy="1929503"/>
          </a:xfrm>
          <a:prstGeom prst="rect">
            <a:avLst/>
          </a:prstGeom>
          <a:noFill/>
        </p:spPr>
        <p:txBody>
          <a:bodyPr wrap="square" rtlCol="0">
            <a:spAutoFit/>
          </a:bodyPr>
          <a:lstStyle/>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4. Partnership Opportunities with Local Businesses</a:t>
            </a:r>
          </a:p>
          <a:p>
            <a:pPr marL="457200">
              <a:lnSpc>
                <a:spcPct val="107000"/>
              </a:lnSpc>
              <a:spcAft>
                <a:spcPts val="800"/>
              </a:spcAft>
            </a:pP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Are there opportunities for </a:t>
            </a:r>
            <a:r>
              <a:rPr lang="en-US" sz="2000" kern="100" dirty="0" err="1">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Goodcabs</a:t>
            </a:r>
            <a:r>
              <a:rPr lang="en-US"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 to partner with local businesses (such as hotels, malls, or event venues) to boost demand and improve customer loyalty? Could these partnerships drive more traffic, especially in tourism- heavy or high-footfall areas?</a:t>
            </a:r>
          </a:p>
          <a:p>
            <a:pPr marL="457200">
              <a:lnSpc>
                <a:spcPct val="107000"/>
              </a:lnSpc>
              <a:spcAft>
                <a:spcPts val="800"/>
              </a:spcAft>
            </a:pPr>
            <a:endPar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TextBox 3">
            <a:extLst>
              <a:ext uri="{FF2B5EF4-FFF2-40B4-BE49-F238E27FC236}">
                <a16:creationId xmlns:a16="http://schemas.microsoft.com/office/drawing/2014/main" id="{AB95AC54-B56D-7C3B-C175-E98FB281E6CA}"/>
              </a:ext>
            </a:extLst>
          </p:cNvPr>
          <p:cNvSpPr txBox="1"/>
          <p:nvPr/>
        </p:nvSpPr>
        <p:spPr>
          <a:xfrm>
            <a:off x="92993" y="2033054"/>
            <a:ext cx="11978691" cy="3020058"/>
          </a:xfrm>
          <a:prstGeom prst="rect">
            <a:avLst/>
          </a:prstGeom>
          <a:noFill/>
        </p:spPr>
        <p:txBody>
          <a:bodyPr wrap="square" rtlCol="0">
            <a:spAutoFit/>
          </a:bodyPr>
          <a:lstStyle/>
          <a:p>
            <a:pPr lvl="0">
              <a:lnSpc>
                <a:spcPct val="107000"/>
              </a:lnSpc>
              <a:spcAft>
                <a:spcPts val="800"/>
              </a:spcAft>
              <a:buSzPts val="1000"/>
              <a:tabLst>
                <a:tab pos="457200" algn="l"/>
              </a:tabLst>
            </a:pPr>
            <a:r>
              <a:rPr lang="en-US" sz="2000" kern="100" dirty="0">
                <a:solidFill>
                  <a:schemeClr val="bg1">
                    <a:lumMod val="95000"/>
                  </a:schemeClr>
                </a:solidFill>
                <a:highlight>
                  <a:srgbClr val="808080"/>
                </a:highlight>
                <a:latin typeface="Calibri" panose="020F0502020204030204" pitchFamily="34" charset="0"/>
                <a:ea typeface="Calibri" panose="020F0502020204030204" pitchFamily="34" charset="0"/>
                <a:cs typeface="Cordia New" panose="020B0304020202020204" pitchFamily="34" charset="-34"/>
              </a:rPr>
              <a:t>Tourism-oriented Cities: </a:t>
            </a:r>
            <a:r>
              <a:rPr lang="en-US"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Partner with hotels, tour operators, and airports in cities like Jaipur and Kochi to create bundled offerings (e.g., cab + hotel discounts).</a:t>
            </a:r>
          </a:p>
          <a:p>
            <a:pPr lvl="0">
              <a:lnSpc>
                <a:spcPct val="107000"/>
              </a:lnSpc>
              <a:spcAft>
                <a:spcPts val="800"/>
              </a:spcAft>
              <a:buSzPts val="1000"/>
              <a:tabLst>
                <a:tab pos="457200" algn="l"/>
              </a:tabLst>
            </a:pPr>
            <a:r>
              <a:rPr lang="en-US" sz="2000" kern="100" dirty="0">
                <a:solidFill>
                  <a:schemeClr val="bg1">
                    <a:lumMod val="95000"/>
                  </a:schemeClr>
                </a:solidFill>
                <a:highlight>
                  <a:srgbClr val="808080"/>
                </a:highlight>
                <a:latin typeface="Calibri" panose="020F0502020204030204" pitchFamily="34" charset="0"/>
                <a:ea typeface="Calibri" panose="020F0502020204030204" pitchFamily="34" charset="0"/>
                <a:cs typeface="Cordia New" panose="020B0304020202020204" pitchFamily="34" charset="-34"/>
              </a:rPr>
              <a:t>High-footfall Areas: </a:t>
            </a:r>
            <a:r>
              <a:rPr lang="en-US"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Establish partnerships with malls, event venues, or corporate hubs to offer exclusive ride discounts or parking promotions.</a:t>
            </a:r>
          </a:p>
          <a:p>
            <a:pPr lvl="0">
              <a:lnSpc>
                <a:spcPct val="107000"/>
              </a:lnSpc>
              <a:spcAft>
                <a:spcPts val="800"/>
              </a:spcAft>
              <a:buSzPts val="1000"/>
              <a:tabLst>
                <a:tab pos="457200" algn="l"/>
              </a:tabLst>
            </a:pPr>
            <a:r>
              <a:rPr lang="en-US" sz="2000" kern="100" dirty="0">
                <a:solidFill>
                  <a:schemeClr val="bg1">
                    <a:lumMod val="95000"/>
                  </a:schemeClr>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Promotional Alliances: </a:t>
            </a:r>
            <a:r>
              <a:rPr lang="en-US"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Collaborate with local festivals or events (e.g., Jaipur Literature Festival) for sponsored rides or priority booking options.</a:t>
            </a:r>
          </a:p>
          <a:p>
            <a:pPr lvl="0">
              <a:lnSpc>
                <a:spcPct val="107000"/>
              </a:lnSpc>
              <a:spcAft>
                <a:spcPts val="800"/>
              </a:spcAft>
              <a:buSzPts val="1000"/>
              <a:tabLst>
                <a:tab pos="457200" algn="l"/>
              </a:tabLst>
            </a:pPr>
            <a:r>
              <a:rPr lang="en-US" sz="2000" kern="100" dirty="0">
                <a:solidFill>
                  <a:schemeClr val="bg1">
                    <a:lumMod val="95000"/>
                  </a:schemeClr>
                </a:solidFill>
                <a:highlight>
                  <a:srgbClr val="808080"/>
                </a:highlight>
                <a:latin typeface="Calibri" panose="020F0502020204030204" pitchFamily="34" charset="0"/>
                <a:ea typeface="Calibri" panose="020F0502020204030204" pitchFamily="34" charset="0"/>
                <a:cs typeface="Cordia New" panose="020B0304020202020204" pitchFamily="34" charset="-34"/>
              </a:rPr>
              <a:t>Loyalty Incentives: </a:t>
            </a:r>
            <a:r>
              <a:rPr lang="en-US" sz="20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Co-develop reward programs with local businesses where customers earn benefits (e.g., hotel vouchers or mall discounts) for repeated rides.</a:t>
            </a:r>
          </a:p>
        </p:txBody>
      </p:sp>
    </p:spTree>
    <p:extLst>
      <p:ext uri="{BB962C8B-B14F-4D97-AF65-F5344CB8AC3E}">
        <p14:creationId xmlns:p14="http://schemas.microsoft.com/office/powerpoint/2010/main" val="38624390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380C6-FA47-8565-30D2-2856D49F3E3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EBD171F-A6A1-FF63-17D7-21A5F5E7D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69402C92-B92D-C32F-15F3-92B73570405C}"/>
              </a:ext>
            </a:extLst>
          </p:cNvPr>
          <p:cNvSpPr txBox="1"/>
          <p:nvPr/>
        </p:nvSpPr>
        <p:spPr>
          <a:xfrm>
            <a:off x="-114300" y="168331"/>
            <a:ext cx="11210925" cy="2094035"/>
          </a:xfrm>
          <a:prstGeom prst="rect">
            <a:avLst/>
          </a:prstGeom>
          <a:noFill/>
        </p:spPr>
        <p:txBody>
          <a:bodyPr wrap="square" rtlCol="0">
            <a:spAutoFit/>
          </a:bodyPr>
          <a:lstStyle/>
          <a:p>
            <a:pPr marL="457200">
              <a:lnSpc>
                <a:spcPct val="107000"/>
              </a:lnSpc>
              <a:spcAft>
                <a:spcPts val="800"/>
              </a:spcAft>
            </a:pPr>
            <a:r>
              <a:rPr lang="en-US"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5. Data Collection for Enhanced Data-Driven Decisions</a:t>
            </a:r>
          </a:p>
          <a:p>
            <a:pPr marL="457200">
              <a:lnSpc>
                <a:spcPct val="107000"/>
              </a:lnSpc>
              <a:spcAft>
                <a:spcPts val="800"/>
              </a:spcAft>
            </a:pPr>
            <a:r>
              <a:rPr lang="en-US"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To make </a:t>
            </a:r>
            <a:r>
              <a:rPr lang="en-US" kern="100" dirty="0" err="1">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Goodcabs</a:t>
            </a:r>
            <a:r>
              <a:rPr lang="en-US"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 more data-driven and improve its performance across key metrics (such as repeat passenger rate, customer satisfaction, new passengers and trip volume), what additional data should </a:t>
            </a:r>
            <a:r>
              <a:rPr lang="en-US" kern="100" dirty="0" err="1">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Goodcabs</a:t>
            </a:r>
            <a:r>
              <a:rPr lang="en-US"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 collect? Consider data that could provide deeper insights into customer </a:t>
            </a:r>
            <a:r>
              <a:rPr lang="en-US" kern="100" dirty="0" err="1">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behaviour</a:t>
            </a:r>
            <a:r>
              <a:rPr lang="en-US"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 operational efficiency, and market trends.</a:t>
            </a:r>
          </a:p>
          <a:p>
            <a:pPr marL="457200">
              <a:lnSpc>
                <a:spcPct val="107000"/>
              </a:lnSpc>
              <a:spcAft>
                <a:spcPts val="800"/>
              </a:spcAft>
            </a:pPr>
            <a:endPar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
        <p:nvSpPr>
          <p:cNvPr id="4" name="TextBox 3">
            <a:extLst>
              <a:ext uri="{FF2B5EF4-FFF2-40B4-BE49-F238E27FC236}">
                <a16:creationId xmlns:a16="http://schemas.microsoft.com/office/drawing/2014/main" id="{E1EBFAFC-7152-F65B-091C-3073A4877414}"/>
              </a:ext>
            </a:extLst>
          </p:cNvPr>
          <p:cNvSpPr txBox="1"/>
          <p:nvPr/>
        </p:nvSpPr>
        <p:spPr>
          <a:xfrm>
            <a:off x="0" y="1898396"/>
            <a:ext cx="12011025" cy="4719241"/>
          </a:xfrm>
          <a:prstGeom prst="rect">
            <a:avLst/>
          </a:prstGeom>
          <a:noFill/>
        </p:spPr>
        <p:txBody>
          <a:bodyPr wrap="square" rtlCol="0">
            <a:spAutoFit/>
          </a:bodyPr>
          <a:lstStyle/>
          <a:p>
            <a:pPr marL="342900" lvl="0" indent="-342900">
              <a:spcAft>
                <a:spcPts val="800"/>
              </a:spcAft>
              <a:buSzPct val="100000"/>
              <a:buFont typeface="Wingdings" panose="05000000000000000000" pitchFamily="2" charset="2"/>
              <a:buChar char="Ø"/>
              <a:tabLst>
                <a:tab pos="457200" algn="l"/>
              </a:tabLst>
            </a:pPr>
            <a:r>
              <a:rPr lang="en-US" kern="100" dirty="0">
                <a:solidFill>
                  <a:schemeClr val="bg1">
                    <a:lumMod val="95000"/>
                  </a:schemeClr>
                </a:solidFill>
                <a:highlight>
                  <a:srgbClr val="808080"/>
                </a:highlight>
                <a:latin typeface="Calibri" panose="020F0502020204030204" pitchFamily="34" charset="0"/>
                <a:ea typeface="Calibri" panose="020F0502020204030204" pitchFamily="34" charset="0"/>
                <a:cs typeface="Cordia New" panose="020B0304020202020204" pitchFamily="34" charset="-34"/>
              </a:rPr>
              <a:t>Customer Behavior Information: </a:t>
            </a:r>
            <a:r>
              <a:rPr lang="en-US"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	</a:t>
            </a:r>
            <a:endParaRPr lang="en-US" kern="100" dirty="0">
              <a:solidFill>
                <a:schemeClr val="accent4"/>
              </a:solidFill>
              <a:latin typeface="Calibri" panose="020F0502020204030204" pitchFamily="34" charset="0"/>
              <a:ea typeface="Calibri" panose="020F0502020204030204" pitchFamily="34" charset="0"/>
              <a:cs typeface="Cordia New" panose="020B0304020202020204" pitchFamily="34" charset="-34"/>
            </a:endParaRPr>
          </a:p>
          <a:p>
            <a:pPr marL="800100" lvl="1" indent="-342900">
              <a:spcAft>
                <a:spcPts val="800"/>
              </a:spcAft>
              <a:buSzPct val="100000"/>
              <a:buFont typeface="Wingdings" panose="05000000000000000000" pitchFamily="2" charset="2"/>
              <a:buChar char="ü"/>
              <a:tabLst>
                <a:tab pos="457200" algn="l"/>
              </a:tabLst>
            </a:pPr>
            <a:r>
              <a:rPr lang="en-US"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Collect granular data on passenger preferences, such as trip purpose (tourism, business) and booking time 	</a:t>
            </a:r>
            <a:br>
              <a:rPr lang="en-US"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br>
            <a:r>
              <a:rPr lang="en-US"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(advance vs. last-minute) and reason for cancellation to identify bottle necks.</a:t>
            </a:r>
            <a:endParaRPr lang="en-US" kern="100" dirty="0">
              <a:solidFill>
                <a:schemeClr val="accent4"/>
              </a:solidFill>
              <a:latin typeface="Calibri" panose="020F0502020204030204" pitchFamily="34" charset="0"/>
              <a:ea typeface="Calibri" panose="020F0502020204030204" pitchFamily="34" charset="0"/>
              <a:cs typeface="Cordia New" panose="020B0304020202020204" pitchFamily="34" charset="-34"/>
            </a:endParaRPr>
          </a:p>
          <a:p>
            <a:pPr marL="800100" lvl="1" indent="-342900">
              <a:spcAft>
                <a:spcPts val="800"/>
              </a:spcAft>
              <a:buSzPct val="100000"/>
              <a:buFont typeface="Wingdings" panose="05000000000000000000" pitchFamily="2" charset="2"/>
              <a:buChar char="ü"/>
              <a:tabLst>
                <a:tab pos="457200" algn="l"/>
              </a:tabLst>
            </a:pPr>
            <a:r>
              <a:rPr lang="en-US"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Feedback and survey data on service quality and pricing perception.</a:t>
            </a:r>
          </a:p>
          <a:p>
            <a:pPr marL="342900" lvl="0" indent="-342900">
              <a:spcAft>
                <a:spcPts val="800"/>
              </a:spcAft>
              <a:buSzPct val="100000"/>
              <a:buFont typeface="Wingdings" panose="05000000000000000000" pitchFamily="2" charset="2"/>
              <a:buChar char="Ø"/>
              <a:tabLst>
                <a:tab pos="457200" algn="l"/>
              </a:tabLst>
            </a:pPr>
            <a:r>
              <a:rPr lang="en-US" kern="100" dirty="0">
                <a:solidFill>
                  <a:schemeClr val="bg1">
                    <a:lumMod val="95000"/>
                  </a:schemeClr>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Operational Efficiency: </a:t>
            </a:r>
            <a:endParaRPr lang="en-US" kern="100" dirty="0">
              <a:solidFill>
                <a:schemeClr val="accent4"/>
              </a:solidFill>
              <a:highlight>
                <a:srgbClr val="808080"/>
              </a:highlight>
              <a:latin typeface="Calibri" panose="020F0502020204030204" pitchFamily="34" charset="0"/>
              <a:ea typeface="Calibri" panose="020F0502020204030204" pitchFamily="34" charset="0"/>
              <a:cs typeface="Cordia New" panose="020B0304020202020204" pitchFamily="34" charset="-34"/>
            </a:endParaRPr>
          </a:p>
          <a:p>
            <a:pPr marL="800100" lvl="1" indent="-342900">
              <a:spcAft>
                <a:spcPts val="800"/>
              </a:spcAft>
              <a:buSzPct val="100000"/>
              <a:buFont typeface="Wingdings" panose="05000000000000000000" pitchFamily="2" charset="2"/>
              <a:buChar char="ü"/>
              <a:tabLst>
                <a:tab pos="457200" algn="l"/>
              </a:tabLst>
            </a:pPr>
            <a:r>
              <a:rPr lang="en-US"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Monitor real-time metrics on driver performance, vehicle utilization, and maintenance schedules.</a:t>
            </a:r>
            <a:endParaRPr lang="en-US" kern="100" dirty="0">
              <a:solidFill>
                <a:schemeClr val="accent4"/>
              </a:solidFill>
              <a:latin typeface="Calibri" panose="020F0502020204030204" pitchFamily="34" charset="0"/>
              <a:ea typeface="Calibri" panose="020F0502020204030204" pitchFamily="34" charset="0"/>
              <a:cs typeface="Cordia New" panose="020B0304020202020204" pitchFamily="34" charset="-34"/>
            </a:endParaRPr>
          </a:p>
          <a:p>
            <a:pPr marL="800100" lvl="1" indent="-342900">
              <a:spcAft>
                <a:spcPts val="800"/>
              </a:spcAft>
              <a:buSzPct val="100000"/>
              <a:buFont typeface="Wingdings" panose="05000000000000000000" pitchFamily="2" charset="2"/>
              <a:buChar char="ü"/>
              <a:tabLst>
                <a:tab pos="457200" algn="l"/>
              </a:tabLst>
            </a:pPr>
            <a:r>
              <a:rPr lang="en-US"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Analyze trip cancellations and delays for process improvements.</a:t>
            </a:r>
          </a:p>
          <a:p>
            <a:pPr marL="342900" lvl="0" indent="-342900">
              <a:spcAft>
                <a:spcPts val="800"/>
              </a:spcAft>
              <a:buSzPct val="100000"/>
              <a:buFont typeface="Wingdings" panose="05000000000000000000" pitchFamily="2" charset="2"/>
              <a:buChar char="Ø"/>
              <a:tabLst>
                <a:tab pos="457200" algn="l"/>
              </a:tabLst>
            </a:pPr>
            <a:r>
              <a:rPr lang="en-US" kern="100" dirty="0">
                <a:solidFill>
                  <a:schemeClr val="bg1">
                    <a:lumMod val="95000"/>
                  </a:schemeClr>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Market Trends</a:t>
            </a:r>
            <a:r>
              <a:rPr lang="en-US" kern="100" dirty="0">
                <a:solidFill>
                  <a:schemeClr val="accent4"/>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 </a:t>
            </a:r>
            <a:endParaRPr lang="en-US" kern="100" dirty="0">
              <a:solidFill>
                <a:schemeClr val="accent4"/>
              </a:solidFill>
              <a:highlight>
                <a:srgbClr val="808080"/>
              </a:highlight>
              <a:latin typeface="Calibri" panose="020F0502020204030204" pitchFamily="34" charset="0"/>
              <a:ea typeface="Calibri" panose="020F0502020204030204" pitchFamily="34" charset="0"/>
              <a:cs typeface="Cordia New" panose="020B0304020202020204" pitchFamily="34" charset="-34"/>
            </a:endParaRPr>
          </a:p>
          <a:p>
            <a:pPr marL="800100" lvl="1" indent="-342900">
              <a:spcAft>
                <a:spcPts val="800"/>
              </a:spcAft>
              <a:buSzPct val="100000"/>
              <a:buFont typeface="Wingdings" panose="05000000000000000000" pitchFamily="2" charset="2"/>
              <a:buChar char="ü"/>
              <a:tabLst>
                <a:tab pos="457200" algn="l"/>
              </a:tabLst>
            </a:pPr>
            <a:r>
              <a:rPr lang="en-US"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Integrate external data sources like weather patterns, local event schedules, and competitor pricing.</a:t>
            </a:r>
            <a:endParaRPr lang="en-US" kern="100" dirty="0">
              <a:solidFill>
                <a:schemeClr val="accent4"/>
              </a:solidFill>
              <a:latin typeface="Calibri" panose="020F0502020204030204" pitchFamily="34" charset="0"/>
              <a:ea typeface="Calibri" panose="020F0502020204030204" pitchFamily="34" charset="0"/>
              <a:cs typeface="Cordia New" panose="020B0304020202020204" pitchFamily="34" charset="-34"/>
            </a:endParaRPr>
          </a:p>
          <a:p>
            <a:pPr marL="800100" lvl="1" indent="-342900">
              <a:spcAft>
                <a:spcPts val="800"/>
              </a:spcAft>
              <a:buSzPct val="100000"/>
              <a:buFont typeface="Wingdings" panose="05000000000000000000" pitchFamily="2" charset="2"/>
              <a:buChar char="ü"/>
              <a:tabLst>
                <a:tab pos="457200" algn="l"/>
              </a:tabLst>
            </a:pPr>
            <a:r>
              <a:rPr lang="en-US"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Track EV adoption rates and regulatory changes in tier-2 cities.</a:t>
            </a:r>
          </a:p>
          <a:p>
            <a:pPr marL="342900" lvl="0" indent="-342900">
              <a:spcAft>
                <a:spcPts val="800"/>
              </a:spcAft>
              <a:buSzPct val="100000"/>
              <a:buFont typeface="Wingdings" panose="05000000000000000000" pitchFamily="2" charset="2"/>
              <a:buChar char="Ø"/>
              <a:tabLst>
                <a:tab pos="457200" algn="l"/>
              </a:tabLst>
            </a:pPr>
            <a:r>
              <a:rPr lang="en-US" kern="100" dirty="0">
                <a:solidFill>
                  <a:schemeClr val="bg1">
                    <a:lumMod val="95000"/>
                  </a:schemeClr>
                </a:solidFill>
                <a:effectLst/>
                <a:highlight>
                  <a:srgbClr val="808080"/>
                </a:highlight>
                <a:latin typeface="Calibri" panose="020F0502020204030204" pitchFamily="34" charset="0"/>
                <a:ea typeface="Calibri" panose="020F0502020204030204" pitchFamily="34" charset="0"/>
                <a:cs typeface="Cordia New" panose="020B0304020202020204" pitchFamily="34" charset="-34"/>
              </a:rPr>
              <a:t>Tech Usage: </a:t>
            </a:r>
            <a:endParaRPr lang="en-US" kern="100" dirty="0">
              <a:solidFill>
                <a:schemeClr val="accent4"/>
              </a:solidFill>
              <a:highlight>
                <a:srgbClr val="808080"/>
              </a:highlight>
              <a:latin typeface="Calibri" panose="020F0502020204030204" pitchFamily="34" charset="0"/>
              <a:ea typeface="Calibri" panose="020F0502020204030204" pitchFamily="34" charset="0"/>
              <a:cs typeface="Cordia New" panose="020B0304020202020204" pitchFamily="34" charset="-34"/>
            </a:endParaRPr>
          </a:p>
          <a:p>
            <a:pPr marL="800100" lvl="1" indent="-342900">
              <a:spcAft>
                <a:spcPts val="800"/>
              </a:spcAft>
              <a:buSzPct val="100000"/>
              <a:buFont typeface="Wingdings" panose="05000000000000000000" pitchFamily="2" charset="2"/>
              <a:buChar char="ü"/>
              <a:tabLst>
                <a:tab pos="457200" algn="l"/>
              </a:tabLst>
            </a:pPr>
            <a:r>
              <a:rPr lang="en-US"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Implement a data management platform that consolidates all metrics and provides predictive analytics for 	</a:t>
            </a:r>
            <a:br>
              <a:rPr lang="en-US"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br>
            <a:r>
              <a:rPr lang="en-US"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demand forecasting and service optimization.</a:t>
            </a:r>
          </a:p>
        </p:txBody>
      </p:sp>
    </p:spTree>
    <p:extLst>
      <p:ext uri="{BB962C8B-B14F-4D97-AF65-F5344CB8AC3E}">
        <p14:creationId xmlns:p14="http://schemas.microsoft.com/office/powerpoint/2010/main" val="2476206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7357-DC9F-0EFF-F094-BB4E6AF4030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1F2E478-156C-A07E-5E0A-91045F620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03CCB088-811D-E02D-E96D-0B79D814EA8B}"/>
              </a:ext>
            </a:extLst>
          </p:cNvPr>
          <p:cNvSpPr txBox="1"/>
          <p:nvPr/>
        </p:nvSpPr>
        <p:spPr>
          <a:xfrm>
            <a:off x="3633424" y="0"/>
            <a:ext cx="4925150" cy="523220"/>
          </a:xfrm>
          <a:prstGeom prst="rect">
            <a:avLst/>
          </a:prstGeom>
          <a:noFill/>
        </p:spPr>
        <p:txBody>
          <a:bodyPr wrap="square" rtlCol="0">
            <a:spAutoFit/>
          </a:bodyPr>
          <a:lstStyle/>
          <a:p>
            <a:r>
              <a:rPr lang="en-IN" sz="2800" b="1" dirty="0">
                <a:solidFill>
                  <a:schemeClr val="accent6"/>
                </a:solidFill>
                <a:latin typeface="Times New Roman" panose="02020603050405020304" pitchFamily="18" charset="0"/>
                <a:cs typeface="Times New Roman" panose="02020603050405020304" pitchFamily="18" charset="0"/>
              </a:rPr>
              <a:t>RECOMMENDATIONS</a:t>
            </a:r>
          </a:p>
        </p:txBody>
      </p:sp>
      <p:sp>
        <p:nvSpPr>
          <p:cNvPr id="2" name="TextBox 1">
            <a:extLst>
              <a:ext uri="{FF2B5EF4-FFF2-40B4-BE49-F238E27FC236}">
                <a16:creationId xmlns:a16="http://schemas.microsoft.com/office/drawing/2014/main" id="{013612CD-9332-5E04-B98D-36427AF5A0ED}"/>
              </a:ext>
            </a:extLst>
          </p:cNvPr>
          <p:cNvSpPr txBox="1"/>
          <p:nvPr/>
        </p:nvSpPr>
        <p:spPr>
          <a:xfrm>
            <a:off x="85347" y="787915"/>
            <a:ext cx="12021303" cy="6473567"/>
          </a:xfrm>
          <a:prstGeom prst="rect">
            <a:avLst/>
          </a:prstGeom>
          <a:noFill/>
        </p:spPr>
        <p:txBody>
          <a:bodyPr wrap="square" rtlCol="0">
            <a:spAutoFit/>
          </a:bodyPr>
          <a:lstStyle/>
          <a:p>
            <a:pPr marL="342900" lvl="0" indent="-342900">
              <a:spcAft>
                <a:spcPts val="800"/>
              </a:spcAft>
              <a:buFont typeface="+mj-lt"/>
              <a:buAutoNum type="arabicPeriod"/>
              <a:tabLst>
                <a:tab pos="457200" algn="l"/>
              </a:tabLst>
            </a:pPr>
            <a:r>
              <a:rPr lang="en-IN" sz="1400" b="1" kern="100" dirty="0">
                <a:solidFill>
                  <a:srgbClr val="00B050"/>
                </a:solidFill>
                <a:effectLst/>
                <a:latin typeface="Calibri" panose="020F0502020204030204" pitchFamily="34" charset="0"/>
                <a:ea typeface="Calibri" panose="020F0502020204030204" pitchFamily="34" charset="0"/>
                <a:cs typeface="Cordia New" panose="020B0304020202020204" pitchFamily="34" charset="-34"/>
              </a:rPr>
              <a:t>Enhance Service Quality in Low-Performing Cities</a:t>
            </a:r>
          </a:p>
          <a:p>
            <a:pPr marL="742950" lvl="1" indent="-285750">
              <a:spcAft>
                <a:spcPts val="800"/>
              </a:spcAft>
              <a:buSzPts val="1000"/>
              <a:buFont typeface="Courier New" panose="02070309020205020404" pitchFamily="49" charset="0"/>
              <a:buChar char="o"/>
              <a:tabLst>
                <a:tab pos="914400" algn="l"/>
              </a:tabLst>
            </a:pPr>
            <a:r>
              <a:rPr lang="en-IN" sz="14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Focus on improving driver training, vehicle maintenance, and customer experience in Visakhapatnam, Coimbatore, and Mysore, where total trips are the lowest.</a:t>
            </a:r>
          </a:p>
          <a:p>
            <a:pPr marL="742950" lvl="1" indent="-285750">
              <a:spcAft>
                <a:spcPts val="800"/>
              </a:spcAft>
              <a:buSzPts val="1000"/>
              <a:buFont typeface="Courier New" panose="02070309020205020404" pitchFamily="49" charset="0"/>
              <a:buChar char="o"/>
              <a:tabLst>
                <a:tab pos="914400" algn="l"/>
              </a:tabLst>
            </a:pPr>
            <a:r>
              <a:rPr lang="en-IN" sz="14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Implement feedback-driven service enhancements in Surat, Lucknow, and Vadodara, where customer satisfaction ratings are low.</a:t>
            </a:r>
          </a:p>
          <a:p>
            <a:pPr marL="342900" lvl="0" indent="-342900">
              <a:spcAft>
                <a:spcPts val="800"/>
              </a:spcAft>
              <a:buFont typeface="+mj-lt"/>
              <a:buAutoNum type="arabicPeriod"/>
              <a:tabLst>
                <a:tab pos="457200" algn="l"/>
              </a:tabLst>
            </a:pPr>
            <a:r>
              <a:rPr lang="en-IN" sz="1400" b="1" kern="100" dirty="0">
                <a:solidFill>
                  <a:srgbClr val="00B050"/>
                </a:solidFill>
                <a:effectLst/>
                <a:latin typeface="Calibri" panose="020F0502020204030204" pitchFamily="34" charset="0"/>
                <a:ea typeface="Calibri" panose="020F0502020204030204" pitchFamily="34" charset="0"/>
                <a:cs typeface="Cordia New" panose="020B0304020202020204" pitchFamily="34" charset="-34"/>
              </a:rPr>
              <a:t>Refine Pricing Strategies Across Cities</a:t>
            </a:r>
          </a:p>
          <a:p>
            <a:pPr marL="742950" lvl="1" indent="-285750">
              <a:spcAft>
                <a:spcPts val="800"/>
              </a:spcAft>
              <a:buSzPts val="1000"/>
              <a:buFont typeface="Courier New" panose="02070309020205020404" pitchFamily="49" charset="0"/>
              <a:buChar char="o"/>
              <a:tabLst>
                <a:tab pos="914400" algn="l"/>
              </a:tabLst>
            </a:pPr>
            <a:r>
              <a:rPr lang="en-IN" sz="14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Adjust fares in cities like Mysore and Indore, where fare efficiency varies despite similar average trip distances.</a:t>
            </a:r>
          </a:p>
          <a:p>
            <a:pPr marL="742950" lvl="1" indent="-285750">
              <a:spcAft>
                <a:spcPts val="800"/>
              </a:spcAft>
              <a:buSzPts val="1000"/>
              <a:buFont typeface="Courier New" panose="02070309020205020404" pitchFamily="49" charset="0"/>
              <a:buChar char="o"/>
              <a:tabLst>
                <a:tab pos="914400" algn="l"/>
              </a:tabLst>
            </a:pPr>
            <a:r>
              <a:rPr lang="en-IN" sz="14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Introduce competitive pricing for cities with low average fares per trip (e.g., Vadodara and Surat) to boost demand and align pricing with customer expectations.</a:t>
            </a:r>
          </a:p>
          <a:p>
            <a:pPr marL="342900" indent="-342900">
              <a:spcAft>
                <a:spcPts val="800"/>
              </a:spcAft>
              <a:buFont typeface="+mj-lt"/>
              <a:buAutoNum type="arabicPeriod"/>
              <a:tabLst>
                <a:tab pos="457200" algn="l"/>
              </a:tabLst>
            </a:pPr>
            <a:r>
              <a:rPr lang="en-IN" sz="1400" b="1" kern="100" dirty="0">
                <a:solidFill>
                  <a:srgbClr val="00B050"/>
                </a:solidFill>
                <a:latin typeface="Calibri" panose="020F0502020204030204" pitchFamily="34" charset="0"/>
                <a:ea typeface="Calibri" panose="020F0502020204030204" pitchFamily="34" charset="0"/>
                <a:cs typeface="Cordia New" panose="020B0304020202020204" pitchFamily="34" charset="-34"/>
              </a:rPr>
              <a:t>Capitalize on Seasonal Trends and Demand Variations</a:t>
            </a:r>
          </a:p>
          <a:p>
            <a:pPr marL="742950" lvl="1" indent="-285750">
              <a:spcAft>
                <a:spcPts val="800"/>
              </a:spcAft>
              <a:buSzPts val="1000"/>
              <a:buFont typeface="Courier New" panose="02070309020205020404" pitchFamily="49" charset="0"/>
              <a:buChar char="o"/>
              <a:tabLst>
                <a:tab pos="914400" algn="l"/>
              </a:tabLst>
            </a:pPr>
            <a:r>
              <a:rPr lang="en-IN" sz="14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Allocate additional resources and drivers to cities like Jaipur and Lucknow during peak demand months (February–April) to accommodate the seasonal surge.</a:t>
            </a:r>
          </a:p>
          <a:p>
            <a:pPr marL="742950" lvl="1" indent="-285750">
              <a:spcAft>
                <a:spcPts val="800"/>
              </a:spcAft>
              <a:buSzPts val="1000"/>
              <a:buFont typeface="Courier New" panose="02070309020205020404" pitchFamily="49" charset="0"/>
              <a:buChar char="o"/>
              <a:tabLst>
                <a:tab pos="914400" algn="l"/>
              </a:tabLst>
            </a:pPr>
            <a:r>
              <a:rPr lang="en-IN" sz="14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Develop promotional campaigns for June, focusing on discounts or loyalty rewards to mitigate low demand.</a:t>
            </a:r>
          </a:p>
          <a:p>
            <a:pPr marL="342900" lvl="0" indent="-342900">
              <a:spcAft>
                <a:spcPts val="800"/>
              </a:spcAft>
              <a:buFont typeface="+mj-lt"/>
              <a:buAutoNum type="arabicPeriod"/>
              <a:tabLst>
                <a:tab pos="457200" algn="l"/>
              </a:tabLst>
            </a:pPr>
            <a:r>
              <a:rPr lang="en-IN" sz="1400" b="1" kern="100" dirty="0">
                <a:solidFill>
                  <a:srgbClr val="00B050"/>
                </a:solidFill>
                <a:latin typeface="Calibri" panose="020F0502020204030204" pitchFamily="34" charset="0"/>
                <a:ea typeface="Calibri" panose="020F0502020204030204" pitchFamily="34" charset="0"/>
                <a:cs typeface="Cordia New" panose="020B0304020202020204" pitchFamily="34" charset="-34"/>
              </a:rPr>
              <a:t>Targeted Marketing and Packages for Tourism and Business Cities</a:t>
            </a:r>
          </a:p>
          <a:p>
            <a:pPr marL="742950" lvl="1" indent="-285750">
              <a:spcAft>
                <a:spcPts val="800"/>
              </a:spcAft>
              <a:buSzPts val="1000"/>
              <a:buFont typeface="Courier New" panose="02070309020205020404" pitchFamily="49" charset="0"/>
              <a:buChar char="o"/>
              <a:tabLst>
                <a:tab pos="914400" algn="l"/>
              </a:tabLst>
            </a:pPr>
            <a:r>
              <a:rPr lang="en-IN" sz="14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Offer tourism-specific packages (e.g., discounted multi-day passes) in cities like Visakhapatnam, Jaipur, and Kochi, where trips are tourism-driven.</a:t>
            </a:r>
          </a:p>
          <a:p>
            <a:pPr marL="742950" lvl="1" indent="-285750">
              <a:spcAft>
                <a:spcPts val="800"/>
              </a:spcAft>
              <a:buSzPts val="1000"/>
              <a:buFont typeface="Courier New" panose="02070309020205020404" pitchFamily="49" charset="0"/>
              <a:buChar char="o"/>
              <a:tabLst>
                <a:tab pos="914400" algn="l"/>
              </a:tabLst>
            </a:pPr>
            <a:r>
              <a:rPr lang="en-IN" sz="14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Develop corporate tie-ups and commuter-friendly packages for business hubs like Surat, Vadodara, and Lucknow, where repeat passengers take frequent trips.</a:t>
            </a:r>
          </a:p>
          <a:p>
            <a:pPr marL="342900" indent="-342900">
              <a:spcAft>
                <a:spcPts val="800"/>
              </a:spcAft>
              <a:buFont typeface="+mj-lt"/>
              <a:buAutoNum type="arabicPeriod"/>
              <a:tabLst>
                <a:tab pos="457200" algn="l"/>
              </a:tabLst>
            </a:pPr>
            <a:r>
              <a:rPr lang="en-IN" sz="1400" b="1" kern="100" dirty="0">
                <a:solidFill>
                  <a:srgbClr val="00B050"/>
                </a:solidFill>
                <a:latin typeface="Calibri" panose="020F0502020204030204" pitchFamily="34" charset="0"/>
                <a:ea typeface="Calibri" panose="020F0502020204030204" pitchFamily="34" charset="0"/>
                <a:cs typeface="Cordia New" panose="020B0304020202020204" pitchFamily="34" charset="-34"/>
              </a:rPr>
              <a:t>Boost Repeat Passenger Loyalty and Target Achievement Rates</a:t>
            </a:r>
          </a:p>
          <a:p>
            <a:pPr marL="742950" lvl="1" indent="-285750">
              <a:spcAft>
                <a:spcPts val="800"/>
              </a:spcAft>
              <a:buSzPts val="1000"/>
              <a:buFont typeface="Courier New" panose="02070309020205020404" pitchFamily="49" charset="0"/>
              <a:buChar char="o"/>
              <a:tabLst>
                <a:tab pos="914400" algn="l"/>
              </a:tabLst>
            </a:pPr>
            <a:r>
              <a:rPr lang="en-IN" sz="14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Enhance loyalty programs in cities with low RPR% (e.g., Mysore and Jaipur) to incentivize repeat bookings.</a:t>
            </a:r>
          </a:p>
          <a:p>
            <a:pPr marL="742950" lvl="1" indent="-285750">
              <a:spcAft>
                <a:spcPts val="800"/>
              </a:spcAft>
              <a:buSzPts val="1000"/>
              <a:buFont typeface="Courier New" panose="02070309020205020404" pitchFamily="49" charset="0"/>
              <a:buChar char="o"/>
              <a:tabLst>
                <a:tab pos="914400" algn="l"/>
              </a:tabLst>
            </a:pPr>
            <a:r>
              <a:rPr lang="en-IN" sz="1400" kern="100" dirty="0">
                <a:solidFill>
                  <a:schemeClr val="bg2"/>
                </a:solidFill>
                <a:effectLst/>
                <a:latin typeface="Calibri" panose="020F0502020204030204" pitchFamily="34" charset="0"/>
                <a:ea typeface="Calibri" panose="020F0502020204030204" pitchFamily="34" charset="0"/>
                <a:cs typeface="Times New Roman" panose="02020603050405020304" pitchFamily="18" charset="0"/>
              </a:rPr>
              <a:t>Provide targeted promotions to improve metrics in underperforming cities like Vadodara and Lucknow, particularly for trips and new passenger acquisition.</a:t>
            </a:r>
          </a:p>
          <a:p>
            <a:pPr>
              <a:spcAft>
                <a:spcPts val="800"/>
              </a:spcAft>
            </a:pPr>
            <a:r>
              <a:rPr lang="en-IN" sz="1400" kern="100" dirty="0">
                <a:effectLst/>
                <a:latin typeface="Calibri" panose="020F0502020204030204" pitchFamily="34" charset="0"/>
                <a:ea typeface="Calibri" panose="020F0502020204030204" pitchFamily="34" charset="0"/>
                <a:cs typeface="Cordia New" panose="020B0304020202020204" pitchFamily="34" charset="-34"/>
              </a:rPr>
              <a:t> </a:t>
            </a:r>
          </a:p>
          <a:p>
            <a:pPr lvl="0">
              <a:spcAft>
                <a:spcPts val="800"/>
              </a:spcAft>
              <a:buSzPct val="100000"/>
              <a:tabLst>
                <a:tab pos="457200" algn="l"/>
              </a:tabLst>
            </a:pPr>
            <a:endParaRPr lang="en-US" sz="1400"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19779124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00647-DAF3-8F9C-4ECB-BA4B241382B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BDB339F-E039-35A4-113F-B6B540EBA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B15A4479-205B-47B2-5E2C-A993A4C93D57}"/>
              </a:ext>
            </a:extLst>
          </p:cNvPr>
          <p:cNvSpPr txBox="1"/>
          <p:nvPr/>
        </p:nvSpPr>
        <p:spPr>
          <a:xfrm>
            <a:off x="2119312" y="2371725"/>
            <a:ext cx="7953375" cy="1569660"/>
          </a:xfrm>
          <a:prstGeom prst="rect">
            <a:avLst/>
          </a:prstGeom>
          <a:noFill/>
        </p:spPr>
        <p:txBody>
          <a:bodyPr wrap="square" rtlCol="0">
            <a:spAutoFit/>
          </a:bodyPr>
          <a:lstStyle/>
          <a:p>
            <a:r>
              <a:rPr lang="en-IN" sz="9600" dirty="0">
                <a:solidFill>
                  <a:schemeClr val="accent2">
                    <a:lumMod val="60000"/>
                    <a:lumOff val="40000"/>
                  </a:schemeClr>
                </a:solidFill>
                <a:latin typeface="Algerian" panose="04020705040A02060702" pitchFamily="82" charset="0"/>
              </a:rPr>
              <a:t>THANK YOU</a:t>
            </a:r>
          </a:p>
        </p:txBody>
      </p:sp>
    </p:spTree>
    <p:extLst>
      <p:ext uri="{BB962C8B-B14F-4D97-AF65-F5344CB8AC3E}">
        <p14:creationId xmlns:p14="http://schemas.microsoft.com/office/powerpoint/2010/main" val="2078858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EF6ED-23FE-3D6E-CF2F-965CEB351A0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3A90698-421B-087F-FD0D-15F159E451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90"/>
            <a:ext cx="12192000" cy="6858000"/>
          </a:xfrm>
          <a:prstGeom prst="rect">
            <a:avLst/>
          </a:prstGeom>
        </p:spPr>
      </p:pic>
      <p:sp>
        <p:nvSpPr>
          <p:cNvPr id="5" name="TextBox 4">
            <a:extLst>
              <a:ext uri="{FF2B5EF4-FFF2-40B4-BE49-F238E27FC236}">
                <a16:creationId xmlns:a16="http://schemas.microsoft.com/office/drawing/2014/main" id="{24C9E9A0-7810-8E56-7E2E-785622BDA474}"/>
              </a:ext>
            </a:extLst>
          </p:cNvPr>
          <p:cNvSpPr txBox="1"/>
          <p:nvPr/>
        </p:nvSpPr>
        <p:spPr>
          <a:xfrm>
            <a:off x="1024467" y="1185333"/>
            <a:ext cx="10752666" cy="4524315"/>
          </a:xfrm>
          <a:prstGeom prst="rect">
            <a:avLst/>
          </a:prstGeom>
          <a:noFill/>
        </p:spPr>
        <p:txBody>
          <a:bodyPr wrap="square" rtlCol="0">
            <a:spAutoFit/>
          </a:bodyPr>
          <a:lstStyle/>
          <a:p>
            <a:r>
              <a:rPr lang="en-US" sz="2400" dirty="0" err="1">
                <a:solidFill>
                  <a:schemeClr val="bg1"/>
                </a:solidFill>
              </a:rPr>
              <a:t>Goodcabs</a:t>
            </a:r>
            <a:r>
              <a:rPr lang="en-US" sz="2400" dirty="0">
                <a:solidFill>
                  <a:schemeClr val="bg1"/>
                </a:solidFill>
              </a:rPr>
              <a:t>, a cab service company established two years ago, with a strong foothold in the Indian market by focusing on tier-2 cities.</a:t>
            </a:r>
          </a:p>
          <a:p>
            <a:endParaRPr lang="en-US" sz="2400" dirty="0">
              <a:solidFill>
                <a:schemeClr val="bg1"/>
              </a:solidFill>
            </a:endParaRPr>
          </a:p>
          <a:p>
            <a:r>
              <a:rPr lang="en-US" sz="2400" dirty="0" err="1">
                <a:solidFill>
                  <a:schemeClr val="bg1"/>
                </a:solidFill>
              </a:rPr>
              <a:t>Goodcabs</a:t>
            </a:r>
            <a:r>
              <a:rPr lang="en-US" sz="2400" dirty="0">
                <a:solidFill>
                  <a:schemeClr val="bg1"/>
                </a:solidFill>
              </a:rPr>
              <a:t> is committed to supporting local drivers, helping them make a sustainable living in their hometowns while ensuring excellent service to passengers.</a:t>
            </a:r>
          </a:p>
          <a:p>
            <a:endParaRPr lang="en-US" sz="2400" dirty="0">
              <a:solidFill>
                <a:schemeClr val="bg1"/>
              </a:solidFill>
            </a:endParaRPr>
          </a:p>
          <a:p>
            <a:r>
              <a:rPr lang="en-US" sz="2400" dirty="0">
                <a:solidFill>
                  <a:schemeClr val="bg1"/>
                </a:solidFill>
              </a:rPr>
              <a:t>With operations in ten tier-2 cities across India, </a:t>
            </a:r>
            <a:r>
              <a:rPr lang="en-US" sz="2400" dirty="0" err="1">
                <a:solidFill>
                  <a:schemeClr val="bg1"/>
                </a:solidFill>
              </a:rPr>
              <a:t>Goodcabs</a:t>
            </a:r>
            <a:r>
              <a:rPr lang="en-US" sz="2400" dirty="0">
                <a:solidFill>
                  <a:schemeClr val="bg1"/>
                </a:solidFill>
              </a:rPr>
              <a:t> has set ambitious performance targets for 2024 to drive growth and improve passenger satisfaction.</a:t>
            </a:r>
          </a:p>
          <a:p>
            <a:endParaRPr lang="en-US" sz="2400" dirty="0">
              <a:solidFill>
                <a:schemeClr val="bg1"/>
              </a:solidFill>
            </a:endParaRPr>
          </a:p>
          <a:p>
            <a:r>
              <a:rPr lang="en-US" sz="2400" dirty="0" err="1">
                <a:solidFill>
                  <a:schemeClr val="bg1"/>
                </a:solidFill>
              </a:rPr>
              <a:t>Goodcabs</a:t>
            </a:r>
            <a:r>
              <a:rPr lang="en-US" sz="2400" dirty="0">
                <a:solidFill>
                  <a:schemeClr val="bg1"/>
                </a:solidFill>
              </a:rPr>
              <a:t> management team aims to assess the company’s performance across key metrics, including trip volume, passenger satisfaction, repeat passenger rate, trip distribution, and the balance between new and repeat passengers. </a:t>
            </a:r>
            <a:endParaRPr lang="en-IN" sz="2400" dirty="0"/>
          </a:p>
        </p:txBody>
      </p:sp>
      <p:sp>
        <p:nvSpPr>
          <p:cNvPr id="6" name="TextBox 5">
            <a:extLst>
              <a:ext uri="{FF2B5EF4-FFF2-40B4-BE49-F238E27FC236}">
                <a16:creationId xmlns:a16="http://schemas.microsoft.com/office/drawing/2014/main" id="{98617F09-7FAF-3F9F-9C30-603FA6F01E2F}"/>
              </a:ext>
            </a:extLst>
          </p:cNvPr>
          <p:cNvSpPr txBox="1"/>
          <p:nvPr/>
        </p:nvSpPr>
        <p:spPr>
          <a:xfrm>
            <a:off x="4119033" y="331057"/>
            <a:ext cx="4123267" cy="523220"/>
          </a:xfrm>
          <a:prstGeom prst="rect">
            <a:avLst/>
          </a:prstGeom>
          <a:noFill/>
        </p:spPr>
        <p:txBody>
          <a:bodyPr wrap="square" rtlCol="0">
            <a:spAutoFit/>
          </a:bodyPr>
          <a:lstStyle/>
          <a:p>
            <a:r>
              <a:rPr lang="en-IN" sz="2800" b="1" dirty="0">
                <a:solidFill>
                  <a:schemeClr val="accent6"/>
                </a:solidFill>
                <a:latin typeface="Times New Roman" panose="02020603050405020304" pitchFamily="18" charset="0"/>
                <a:cs typeface="Times New Roman" panose="02020603050405020304" pitchFamily="18" charset="0"/>
              </a:rPr>
              <a:t>COMPANY OVERVIEW</a:t>
            </a:r>
          </a:p>
        </p:txBody>
      </p:sp>
    </p:spTree>
    <p:extLst>
      <p:ext uri="{BB962C8B-B14F-4D97-AF65-F5344CB8AC3E}">
        <p14:creationId xmlns:p14="http://schemas.microsoft.com/office/powerpoint/2010/main" val="3333392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F56DB-C404-DA1F-B617-BDD7A33E336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3F9E58E-7F8F-FFE6-A692-80B0604A6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AF50E051-26B4-1217-750C-61E60C92CD6C}"/>
              </a:ext>
            </a:extLst>
          </p:cNvPr>
          <p:cNvSpPr txBox="1"/>
          <p:nvPr/>
        </p:nvSpPr>
        <p:spPr>
          <a:xfrm>
            <a:off x="3633425" y="74384"/>
            <a:ext cx="4925150" cy="523220"/>
          </a:xfrm>
          <a:prstGeom prst="rect">
            <a:avLst/>
          </a:prstGeom>
          <a:noFill/>
        </p:spPr>
        <p:txBody>
          <a:bodyPr wrap="square" rtlCol="0">
            <a:spAutoFit/>
          </a:bodyPr>
          <a:lstStyle/>
          <a:p>
            <a:r>
              <a:rPr lang="en-IN" sz="2800" b="1" dirty="0">
                <a:solidFill>
                  <a:schemeClr val="accent6"/>
                </a:solidFill>
                <a:latin typeface="Times New Roman" panose="02020603050405020304" pitchFamily="18" charset="0"/>
                <a:cs typeface="Times New Roman" panose="02020603050405020304" pitchFamily="18" charset="0"/>
              </a:rPr>
              <a:t>DASHBOARD PREVIEW</a:t>
            </a:r>
          </a:p>
        </p:txBody>
      </p:sp>
      <p:pic>
        <p:nvPicPr>
          <p:cNvPr id="4" name="Picture 3">
            <a:extLst>
              <a:ext uri="{FF2B5EF4-FFF2-40B4-BE49-F238E27FC236}">
                <a16:creationId xmlns:a16="http://schemas.microsoft.com/office/drawing/2014/main" id="{C94DC850-3348-C0BF-7FF3-04DE351670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03" y="648984"/>
            <a:ext cx="10973751" cy="6134632"/>
          </a:xfrm>
          <a:prstGeom prst="rect">
            <a:avLst/>
          </a:prstGeom>
        </p:spPr>
      </p:pic>
      <p:sp>
        <p:nvSpPr>
          <p:cNvPr id="5" name="TextBox 4">
            <a:extLst>
              <a:ext uri="{FF2B5EF4-FFF2-40B4-BE49-F238E27FC236}">
                <a16:creationId xmlns:a16="http://schemas.microsoft.com/office/drawing/2014/main" id="{A012634A-B995-5F64-5F00-A6071DC30A15}"/>
              </a:ext>
            </a:extLst>
          </p:cNvPr>
          <p:cNvSpPr txBox="1"/>
          <p:nvPr/>
        </p:nvSpPr>
        <p:spPr>
          <a:xfrm>
            <a:off x="200413" y="62882"/>
            <a:ext cx="3336870" cy="523220"/>
          </a:xfrm>
          <a:prstGeom prst="rect">
            <a:avLst/>
          </a:prstGeom>
          <a:solidFill>
            <a:srgbClr val="D4ECFE"/>
          </a:solidFill>
        </p:spPr>
        <p:txBody>
          <a:bodyPr wrap="squar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Revenue Overview</a:t>
            </a:r>
          </a:p>
        </p:txBody>
      </p:sp>
    </p:spTree>
    <p:extLst>
      <p:ext uri="{BB962C8B-B14F-4D97-AF65-F5344CB8AC3E}">
        <p14:creationId xmlns:p14="http://schemas.microsoft.com/office/powerpoint/2010/main" val="2928640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A1D64-7F8D-8345-18BD-A75A0101C8C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1A7ECC-1951-13FC-85EE-CC253A09C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CBA41E04-691B-5374-B259-DBCFA3B0E270}"/>
              </a:ext>
            </a:extLst>
          </p:cNvPr>
          <p:cNvSpPr txBox="1"/>
          <p:nvPr/>
        </p:nvSpPr>
        <p:spPr>
          <a:xfrm>
            <a:off x="200413" y="62882"/>
            <a:ext cx="3336870" cy="523220"/>
          </a:xfrm>
          <a:prstGeom prst="rect">
            <a:avLst/>
          </a:prstGeom>
          <a:solidFill>
            <a:srgbClr val="D4ECFE"/>
          </a:solidFill>
        </p:spPr>
        <p:txBody>
          <a:bodyPr wrap="squar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Trips Overview</a:t>
            </a:r>
          </a:p>
        </p:txBody>
      </p:sp>
      <p:pic>
        <p:nvPicPr>
          <p:cNvPr id="7" name="Picture 6">
            <a:extLst>
              <a:ext uri="{FF2B5EF4-FFF2-40B4-BE49-F238E27FC236}">
                <a16:creationId xmlns:a16="http://schemas.microsoft.com/office/drawing/2014/main" id="{F7D44F68-10E8-F35F-0233-1D59CE1B7D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13" y="660486"/>
            <a:ext cx="10908745" cy="6180356"/>
          </a:xfrm>
          <a:prstGeom prst="rect">
            <a:avLst/>
          </a:prstGeom>
        </p:spPr>
      </p:pic>
    </p:spTree>
    <p:extLst>
      <p:ext uri="{BB962C8B-B14F-4D97-AF65-F5344CB8AC3E}">
        <p14:creationId xmlns:p14="http://schemas.microsoft.com/office/powerpoint/2010/main" val="2423352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E3D70-7384-4633-386A-3F8626ABFF4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BCF9D61-4CED-8665-C69B-A02BEC873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255D8362-467E-9055-66DB-14B05A1FC624}"/>
              </a:ext>
            </a:extLst>
          </p:cNvPr>
          <p:cNvSpPr txBox="1"/>
          <p:nvPr/>
        </p:nvSpPr>
        <p:spPr>
          <a:xfrm>
            <a:off x="200413" y="62882"/>
            <a:ext cx="3842198" cy="523220"/>
          </a:xfrm>
          <a:prstGeom prst="rect">
            <a:avLst/>
          </a:prstGeom>
          <a:solidFill>
            <a:srgbClr val="D4ECFE"/>
          </a:solidFill>
        </p:spPr>
        <p:txBody>
          <a:bodyPr wrap="squar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Passenger Performance</a:t>
            </a:r>
          </a:p>
        </p:txBody>
      </p:sp>
      <p:pic>
        <p:nvPicPr>
          <p:cNvPr id="7" name="Picture 6">
            <a:extLst>
              <a:ext uri="{FF2B5EF4-FFF2-40B4-BE49-F238E27FC236}">
                <a16:creationId xmlns:a16="http://schemas.microsoft.com/office/drawing/2014/main" id="{E2475916-F15E-B3F6-72EC-CC7DED698A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13" y="660486"/>
            <a:ext cx="10892703" cy="6165114"/>
          </a:xfrm>
          <a:prstGeom prst="rect">
            <a:avLst/>
          </a:prstGeom>
        </p:spPr>
      </p:pic>
    </p:spTree>
    <p:extLst>
      <p:ext uri="{BB962C8B-B14F-4D97-AF65-F5344CB8AC3E}">
        <p14:creationId xmlns:p14="http://schemas.microsoft.com/office/powerpoint/2010/main" val="3127340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485E5-8984-0C06-31D8-C290C723141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05DBD63-587E-FF54-F7AB-4248589C33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BF149147-D014-1451-58C3-79A30A57B783}"/>
              </a:ext>
            </a:extLst>
          </p:cNvPr>
          <p:cNvSpPr txBox="1"/>
          <p:nvPr/>
        </p:nvSpPr>
        <p:spPr>
          <a:xfrm>
            <a:off x="200413" y="62882"/>
            <a:ext cx="3336870" cy="523220"/>
          </a:xfrm>
          <a:prstGeom prst="rect">
            <a:avLst/>
          </a:prstGeom>
          <a:solidFill>
            <a:srgbClr val="D4ECFE"/>
          </a:solidFill>
        </p:spPr>
        <p:txBody>
          <a:bodyPr wrap="squar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Demand Patterns</a:t>
            </a:r>
          </a:p>
        </p:txBody>
      </p:sp>
      <p:pic>
        <p:nvPicPr>
          <p:cNvPr id="4" name="Picture 3">
            <a:extLst>
              <a:ext uri="{FF2B5EF4-FFF2-40B4-BE49-F238E27FC236}">
                <a16:creationId xmlns:a16="http://schemas.microsoft.com/office/drawing/2014/main" id="{68C47D97-3343-F537-6A60-0508A4A90F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13" y="710328"/>
            <a:ext cx="10892703" cy="6122893"/>
          </a:xfrm>
          <a:prstGeom prst="rect">
            <a:avLst/>
          </a:prstGeom>
        </p:spPr>
      </p:pic>
    </p:spTree>
    <p:extLst>
      <p:ext uri="{BB962C8B-B14F-4D97-AF65-F5344CB8AC3E}">
        <p14:creationId xmlns:p14="http://schemas.microsoft.com/office/powerpoint/2010/main" val="674411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CB57A-9FF7-3523-7112-6585FB29D6F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6572862-2DE1-9F13-5E3F-1C6CE0BFD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115A54A2-0C86-BE9B-C7D8-E3A3818AA0E2}"/>
              </a:ext>
            </a:extLst>
          </p:cNvPr>
          <p:cNvSpPr txBox="1"/>
          <p:nvPr/>
        </p:nvSpPr>
        <p:spPr>
          <a:xfrm>
            <a:off x="200413" y="62882"/>
            <a:ext cx="3336870" cy="523220"/>
          </a:xfrm>
          <a:prstGeom prst="rect">
            <a:avLst/>
          </a:prstGeom>
          <a:solidFill>
            <a:srgbClr val="D4ECFE"/>
          </a:solidFill>
        </p:spPr>
        <p:txBody>
          <a:bodyPr wrap="square" rtlCol="0">
            <a:spAutoFit/>
          </a:bodyPr>
          <a:lstStyle/>
          <a:p>
            <a:r>
              <a:rPr lang="en-IN" sz="2800" b="1" dirty="0">
                <a:solidFill>
                  <a:schemeClr val="accent2"/>
                </a:solidFill>
                <a:latin typeface="Times New Roman" panose="02020603050405020304" pitchFamily="18" charset="0"/>
                <a:cs typeface="Times New Roman" panose="02020603050405020304" pitchFamily="18" charset="0"/>
              </a:rPr>
              <a:t>Target </a:t>
            </a:r>
            <a:r>
              <a:rPr lang="en-IN" sz="2800" b="1" dirty="0" err="1">
                <a:solidFill>
                  <a:schemeClr val="accent2"/>
                </a:solidFill>
                <a:latin typeface="Times New Roman" panose="02020603050405020304" pitchFamily="18" charset="0"/>
                <a:cs typeface="Times New Roman" panose="02020603050405020304" pitchFamily="18" charset="0"/>
              </a:rPr>
              <a:t>Acheivement</a:t>
            </a:r>
            <a:endParaRPr lang="en-IN" sz="2800" b="1" dirty="0">
              <a:solidFill>
                <a:schemeClr val="accent2"/>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D772421-F5CE-4013-84AD-4CB7CE0003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13" y="677692"/>
            <a:ext cx="10908745" cy="6210838"/>
          </a:xfrm>
          <a:prstGeom prst="rect">
            <a:avLst/>
          </a:prstGeom>
        </p:spPr>
      </p:pic>
    </p:spTree>
    <p:extLst>
      <p:ext uri="{BB962C8B-B14F-4D97-AF65-F5344CB8AC3E}">
        <p14:creationId xmlns:p14="http://schemas.microsoft.com/office/powerpoint/2010/main" val="2030777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A73F7-309E-DD7B-A99A-2209909AEB0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0314F23-9DEF-3468-3884-A30976A51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BA554F25-D6F7-4615-339D-ED861989FD80}"/>
              </a:ext>
            </a:extLst>
          </p:cNvPr>
          <p:cNvSpPr txBox="1"/>
          <p:nvPr/>
        </p:nvSpPr>
        <p:spPr>
          <a:xfrm>
            <a:off x="431799" y="1185334"/>
            <a:ext cx="11328400" cy="838948"/>
          </a:xfrm>
          <a:prstGeom prst="rect">
            <a:avLst/>
          </a:prstGeom>
          <a:noFill/>
        </p:spPr>
        <p:txBody>
          <a:bodyPr wrap="square" rtlCol="0">
            <a:spAutoFit/>
          </a:bodyPr>
          <a:lstStyle/>
          <a:p>
            <a:pPr marL="457200">
              <a:lnSpc>
                <a:spcPct val="107000"/>
              </a:lnSpc>
              <a:spcAft>
                <a:spcPts val="800"/>
              </a:spcAft>
            </a:pPr>
            <a:r>
              <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1. Top and Bottom Performing Cities</a:t>
            </a:r>
          </a:p>
          <a:p>
            <a:pPr marL="457200">
              <a:lnSpc>
                <a:spcPct val="107000"/>
              </a:lnSpc>
              <a:spcAft>
                <a:spcPts val="800"/>
              </a:spcAft>
            </a:pPr>
            <a:r>
              <a:rPr lang="en-IN" sz="2000" kern="100" dirty="0">
                <a:solidFill>
                  <a:schemeClr val="bg1">
                    <a:lumMod val="95000"/>
                  </a:schemeClr>
                </a:solidFill>
                <a:effectLst/>
                <a:latin typeface="Calibri" panose="020F0502020204030204" pitchFamily="34" charset="0"/>
                <a:ea typeface="Calibri" panose="020F0502020204030204" pitchFamily="34" charset="0"/>
                <a:cs typeface="Cordia New" panose="020B0304020202020204" pitchFamily="34" charset="-34"/>
              </a:rPr>
              <a:t>• Identify the top 3 and bottom 3 cities by total trips over the entire analysis period.</a:t>
            </a:r>
          </a:p>
        </p:txBody>
      </p:sp>
      <p:sp>
        <p:nvSpPr>
          <p:cNvPr id="9" name="TextBox 8">
            <a:extLst>
              <a:ext uri="{FF2B5EF4-FFF2-40B4-BE49-F238E27FC236}">
                <a16:creationId xmlns:a16="http://schemas.microsoft.com/office/drawing/2014/main" id="{B4FC7898-7852-E479-F4B0-431C442DAD2D}"/>
              </a:ext>
            </a:extLst>
          </p:cNvPr>
          <p:cNvSpPr txBox="1"/>
          <p:nvPr/>
        </p:nvSpPr>
        <p:spPr>
          <a:xfrm>
            <a:off x="3257548" y="357314"/>
            <a:ext cx="5676899" cy="523220"/>
          </a:xfrm>
          <a:prstGeom prst="rect">
            <a:avLst/>
          </a:prstGeom>
          <a:noFill/>
        </p:spPr>
        <p:txBody>
          <a:bodyPr wrap="square" rtlCol="0">
            <a:spAutoFit/>
          </a:bodyPr>
          <a:lstStyle/>
          <a:p>
            <a:r>
              <a:rPr lang="en-IN" sz="2800" b="1" dirty="0">
                <a:solidFill>
                  <a:schemeClr val="accent6"/>
                </a:solidFill>
                <a:latin typeface="Times New Roman" panose="02020603050405020304" pitchFamily="18" charset="0"/>
                <a:cs typeface="Times New Roman" panose="02020603050405020304" pitchFamily="18" charset="0"/>
              </a:rPr>
              <a:t>Primary Questions and Insights</a:t>
            </a:r>
          </a:p>
        </p:txBody>
      </p:sp>
      <p:sp>
        <p:nvSpPr>
          <p:cNvPr id="10" name="TextBox 9">
            <a:extLst>
              <a:ext uri="{FF2B5EF4-FFF2-40B4-BE49-F238E27FC236}">
                <a16:creationId xmlns:a16="http://schemas.microsoft.com/office/drawing/2014/main" id="{320BBE2C-C3A8-7CF5-CCB8-BF0E10497EE1}"/>
              </a:ext>
            </a:extLst>
          </p:cNvPr>
          <p:cNvSpPr txBox="1"/>
          <p:nvPr/>
        </p:nvSpPr>
        <p:spPr>
          <a:xfrm>
            <a:off x="6095997" y="2137706"/>
            <a:ext cx="5892802" cy="2719847"/>
          </a:xfrm>
          <a:prstGeom prst="rect">
            <a:avLst/>
          </a:prstGeom>
          <a:noFill/>
        </p:spPr>
        <p:txBody>
          <a:bodyPr wrap="square" rtlCol="0">
            <a:spAutoFit/>
          </a:bodyPr>
          <a:lstStyle/>
          <a:p>
            <a:pPr marL="457200" algn="ctr">
              <a:lnSpc>
                <a:spcPct val="107000"/>
              </a:lnSpc>
              <a:spcAft>
                <a:spcPts val="800"/>
              </a:spcAft>
            </a:pPr>
            <a:r>
              <a:rPr lang="en-IN" sz="2800" b="1" kern="100" dirty="0">
                <a:solidFill>
                  <a:schemeClr val="accent4"/>
                </a:solidFill>
                <a:effectLst/>
                <a:latin typeface="Calibri" panose="020F0502020204030204" pitchFamily="34" charset="0"/>
                <a:ea typeface="Calibri" panose="020F0502020204030204" pitchFamily="34" charset="0"/>
                <a:cs typeface="Cordia New" panose="020B0304020202020204" pitchFamily="34" charset="-34"/>
              </a:rPr>
              <a:t>INSIGHT</a:t>
            </a:r>
          </a:p>
          <a:p>
            <a:pPr marL="800100" indent="-342900">
              <a:lnSpc>
                <a:spcPct val="107000"/>
              </a:lnSpc>
              <a:spcAft>
                <a:spcPts val="800"/>
              </a:spcAft>
              <a:buFont typeface="Arial" panose="020B0604020202020204" pitchFamily="34" charset="0"/>
              <a:buChar char="•"/>
            </a:pPr>
            <a:r>
              <a:rPr lang="en-US" sz="2000" kern="100" dirty="0">
                <a:solidFill>
                  <a:schemeClr val="accent2"/>
                </a:solidFill>
                <a:effectLst/>
                <a:latin typeface="Calibri" panose="020F0502020204030204" pitchFamily="34" charset="0"/>
                <a:ea typeface="Calibri" panose="020F0502020204030204" pitchFamily="34" charset="0"/>
                <a:cs typeface="Cordia New" panose="020B0304020202020204" pitchFamily="34" charset="-34"/>
              </a:rPr>
              <a:t>Jaipur, Lucknow, and Surat are the top 3 cities based on total trips, reflecting high demand. It indicates strong tourism activities.</a:t>
            </a:r>
          </a:p>
          <a:p>
            <a:pPr marL="800100" indent="-342900">
              <a:lnSpc>
                <a:spcPct val="107000"/>
              </a:lnSpc>
              <a:spcAft>
                <a:spcPts val="800"/>
              </a:spcAft>
              <a:buFont typeface="Arial" panose="020B0604020202020204" pitchFamily="34" charset="0"/>
              <a:buChar char="•"/>
            </a:pPr>
            <a:r>
              <a:rPr lang="en-US" sz="2000" kern="100" dirty="0">
                <a:solidFill>
                  <a:schemeClr val="accent2"/>
                </a:solidFill>
                <a:effectLst/>
                <a:latin typeface="Calibri" panose="020F0502020204030204" pitchFamily="34" charset="0"/>
                <a:ea typeface="Calibri" panose="020F0502020204030204" pitchFamily="34" charset="0"/>
                <a:cs typeface="Cordia New" panose="020B0304020202020204" pitchFamily="34" charset="-34"/>
              </a:rPr>
              <a:t>In contrast, Visakhapatnam, Coimbatore, and Mysore have the lowest trip counts, suggesting lower market penetration or service adoption. </a:t>
            </a:r>
          </a:p>
        </p:txBody>
      </p:sp>
      <p:pic>
        <p:nvPicPr>
          <p:cNvPr id="4" name="Picture 3">
            <a:extLst>
              <a:ext uri="{FF2B5EF4-FFF2-40B4-BE49-F238E27FC236}">
                <a16:creationId xmlns:a16="http://schemas.microsoft.com/office/drawing/2014/main" id="{74C7AEEA-FC3B-7214-EE62-BAD3A21544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8024" y="2352772"/>
            <a:ext cx="5432308" cy="1914427"/>
          </a:xfrm>
          <a:prstGeom prst="rect">
            <a:avLst/>
          </a:prstGeom>
        </p:spPr>
      </p:pic>
      <p:pic>
        <p:nvPicPr>
          <p:cNvPr id="6" name="Picture 5">
            <a:extLst>
              <a:ext uri="{FF2B5EF4-FFF2-40B4-BE49-F238E27FC236}">
                <a16:creationId xmlns:a16="http://schemas.microsoft.com/office/drawing/2014/main" id="{45C3C6A5-DFE9-3129-E5B2-609394A66C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024" y="4605386"/>
            <a:ext cx="5432307" cy="1914427"/>
          </a:xfrm>
          <a:prstGeom prst="rect">
            <a:avLst/>
          </a:prstGeom>
        </p:spPr>
      </p:pic>
    </p:spTree>
    <p:extLst>
      <p:ext uri="{BB962C8B-B14F-4D97-AF65-F5344CB8AC3E}">
        <p14:creationId xmlns:p14="http://schemas.microsoft.com/office/powerpoint/2010/main" val="4015262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2776</TotalTime>
  <Words>2355</Words>
  <Application>Microsoft Office PowerPoint</Application>
  <PresentationFormat>Widescreen</PresentationFormat>
  <Paragraphs>147</Paragraphs>
  <Slides>29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Algerian</vt:lpstr>
      <vt:lpstr>Arial</vt:lpstr>
      <vt:lpstr>Calibri</vt:lpstr>
      <vt:lpstr>Calibri Light</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Denis M</dc:creator>
  <cp:lastModifiedBy>Denis M</cp:lastModifiedBy>
  <cp:revision>121</cp:revision>
  <dcterms:created xsi:type="dcterms:W3CDTF">2024-12-17T07:04:26Z</dcterms:created>
  <dcterms:modified xsi:type="dcterms:W3CDTF">2025-01-02T16:47:31Z</dcterms:modified>
</cp:coreProperties>
</file>