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05" r:id="rId1"/>
  </p:sldMasterIdLst>
  <p:sldIdLst>
    <p:sldId id="256" r:id="rId2"/>
    <p:sldId id="261" r:id="rId3"/>
    <p:sldId id="257" r:id="rId4"/>
    <p:sldId id="258" r:id="rId5"/>
    <p:sldId id="260" r:id="rId6"/>
    <p:sldId id="259" r:id="rId7"/>
    <p:sldId id="265" r:id="rId8"/>
    <p:sldId id="266" r:id="rId9"/>
    <p:sldId id="264" r:id="rId10"/>
    <p:sldId id="262" r:id="rId11"/>
    <p:sldId id="263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1F0AE9-605E-4C5A-93A5-5E6E46C9FE10}" v="1908" dt="2020-01-11T04:44:56.258"/>
    <p1510:client id="{0C080889-0728-41CE-A4E3-66DA323B3D5A}" v="47" dt="2020-01-11T04:51:05.568"/>
    <p1510:client id="{1EE4AA23-F760-4A3F-B632-00784F09DEFD}" v="6" dt="2020-03-01T21:41:30.660"/>
    <p1510:client id="{5C859440-0FC0-4DF9-B675-E1F88D140DFA}" v="105" dt="2020-03-01T21:39:24.566"/>
    <p1510:client id="{5CE7B546-2346-4CAD-8C53-FD38C3A4C50B}" v="1565" dt="2020-03-02T13:14:17.065"/>
    <p1510:client id="{B11A2A35-F005-4CCA-8DAD-0AD35A3AAB07}" v="172" dt="2020-01-11T05:00:55.010"/>
    <p1510:client id="{D3B64273-A044-4DFD-B0BF-1AB6BE22A86C}" v="12" dt="2020-03-01T21:44:41.7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446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258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536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865322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6277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4149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9461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5220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042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506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989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281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16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505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140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995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402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8961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06" r:id="rId1"/>
    <p:sldLayoutId id="2147484107" r:id="rId2"/>
    <p:sldLayoutId id="2147484108" r:id="rId3"/>
    <p:sldLayoutId id="2147484109" r:id="rId4"/>
    <p:sldLayoutId id="2147484110" r:id="rId5"/>
    <p:sldLayoutId id="2147484111" r:id="rId6"/>
    <p:sldLayoutId id="2147484112" r:id="rId7"/>
    <p:sldLayoutId id="2147484113" r:id="rId8"/>
    <p:sldLayoutId id="2147484114" r:id="rId9"/>
    <p:sldLayoutId id="2147484115" r:id="rId10"/>
    <p:sldLayoutId id="2147484116" r:id="rId11"/>
    <p:sldLayoutId id="2147484117" r:id="rId12"/>
    <p:sldLayoutId id="2147484118" r:id="rId13"/>
    <p:sldLayoutId id="2147484119" r:id="rId14"/>
    <p:sldLayoutId id="2147484120" r:id="rId15"/>
    <p:sldLayoutId id="2147484121" r:id="rId16"/>
    <p:sldLayoutId id="2147484122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ocoder/arduino_pacman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2.png"/><Relationship Id="rId7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8D0172-F2E0-4763-9C35-F02266495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6">
            <a:extLst>
              <a:ext uri="{FF2B5EF4-FFF2-40B4-BE49-F238E27FC236}">
                <a16:creationId xmlns:a16="http://schemas.microsoft.com/office/drawing/2014/main" id="{9F2851FB-E841-4509-8A6D-A416376EA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F6FB2B2-CE21-407F-B22E-302DADC2C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CFD454-79C5-4FCA-AF5A-FCF29AA6B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505" y="302729"/>
            <a:ext cx="10260990" cy="3353438"/>
          </a:xfrm>
        </p:spPr>
        <p:txBody>
          <a:bodyPr>
            <a:normAutofit/>
          </a:bodyPr>
          <a:lstStyle/>
          <a:p>
            <a:pPr algn="ctr"/>
            <a:r>
              <a:rPr lang="ru-RU" sz="8000"/>
              <a:t>Arduino: pacman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1473FCD-D6FD-422E-9489-C7A65A7891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505" y="4777380"/>
            <a:ext cx="10260990" cy="1209763"/>
          </a:xfrm>
        </p:spPr>
        <p:txBody>
          <a:bodyPr>
            <a:normAutofit/>
          </a:bodyPr>
          <a:lstStyle/>
          <a:p>
            <a:pPr algn="ctr"/>
            <a:r>
              <a:rPr lang="ru-RU" sz="2400">
                <a:solidFill>
                  <a:schemeClr val="bg2"/>
                </a:solidFill>
              </a:rPr>
              <a:t>Макаров денис</a:t>
            </a:r>
          </a:p>
          <a:p>
            <a:pPr algn="ctr"/>
            <a:r>
              <a:rPr lang="ru-RU" sz="2400">
                <a:solidFill>
                  <a:schemeClr val="bg2"/>
                </a:solidFill>
              </a:rPr>
              <a:t>232 группа</a:t>
            </a:r>
          </a:p>
        </p:txBody>
      </p:sp>
    </p:spTree>
    <p:extLst>
      <p:ext uri="{BB962C8B-B14F-4D97-AF65-F5344CB8AC3E}">
        <p14:creationId xmlns:p14="http://schemas.microsoft.com/office/powerpoint/2010/main" val="2820841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640BD7-4C5D-4FD1-9278-88D056139E79}"/>
              </a:ext>
            </a:extLst>
          </p:cNvPr>
          <p:cNvSpPr txBox="1"/>
          <p:nvPr/>
        </p:nvSpPr>
        <p:spPr>
          <a:xfrm>
            <a:off x="648931" y="629266"/>
            <a:ext cx="4166510" cy="162232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defTabSz="457200">
              <a:spcBef>
                <a:spcPct val="0"/>
              </a:spcBef>
              <a:spcAft>
                <a:spcPts val="600"/>
              </a:spcAft>
            </a:pPr>
            <a:r>
              <a:rPr lang="en-US" sz="42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Инструкция по эксплуатации</a:t>
            </a:r>
          </a:p>
        </p:txBody>
      </p:sp>
      <p:sp>
        <p:nvSpPr>
          <p:cNvPr id="23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4" name="Рисунок 4" descr="Изображение выглядит как часы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0E0528E2-792A-41E5-A2E0-AAC97F4EBD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3992" y="806240"/>
            <a:ext cx="5449889" cy="5245517"/>
          </a:xfrm>
          <a:prstGeom prst="rect">
            <a:avLst/>
          </a:prstGeom>
          <a:effectLst/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3478A5-FFE3-4A19-BF9B-DB05B47A173F}"/>
              </a:ext>
            </a:extLst>
          </p:cNvPr>
          <p:cNvSpPr txBox="1"/>
          <p:nvPr/>
        </p:nvSpPr>
        <p:spPr>
          <a:xfrm>
            <a:off x="648931" y="2438400"/>
            <a:ext cx="4166509" cy="378541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>
                <a:solidFill>
                  <a:srgbClr val="EBEBEB"/>
                </a:solidFill>
                <a:latin typeface="+mj-lt"/>
                <a:ea typeface="+mj-ea"/>
                <a:cs typeface="+mj-cs"/>
              </a:rPr>
              <a:t>Для запуска игры после ввода имени игрока необходимо нажать кнопку "играть"</a:t>
            </a:r>
            <a:br>
              <a:rPr lang="en-US">
                <a:latin typeface="+mj-lt"/>
                <a:ea typeface="+mj-ea"/>
                <a:cs typeface="+mj-cs"/>
              </a:rPr>
            </a:br>
            <a:r>
              <a:rPr lang="en-US">
                <a:solidFill>
                  <a:srgbClr val="EBEBEB"/>
                </a:solidFill>
                <a:latin typeface="+mj-lt"/>
                <a:ea typeface="+mj-ea"/>
                <a:cs typeface="+mj-cs"/>
              </a:rPr>
              <a:t>Логика игры интуитивно понятна, количество уровней не ограничено</a:t>
            </a:r>
            <a:endParaRPr lang="ru-RU"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FC4D60-BCA3-467C-AE6D-A31AD52A66C8}"/>
              </a:ext>
            </a:extLst>
          </p:cNvPr>
          <p:cNvSpPr txBox="1"/>
          <p:nvPr/>
        </p:nvSpPr>
        <p:spPr>
          <a:xfrm>
            <a:off x="10629900" y="623637"/>
            <a:ext cx="39704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>
                <a:solidFill>
                  <a:schemeClr val="bg1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7278455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A7E463-63CC-40C8-A514-1F7927C657CF}"/>
              </a:ext>
            </a:extLst>
          </p:cNvPr>
          <p:cNvSpPr txBox="1"/>
          <p:nvPr/>
        </p:nvSpPr>
        <p:spPr>
          <a:xfrm>
            <a:off x="3260558" y="1255295"/>
            <a:ext cx="566085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3600"/>
              <a:t>Спасибо за внимание!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9D261E-4600-4DFD-B407-4B96132127A3}"/>
              </a:ext>
            </a:extLst>
          </p:cNvPr>
          <p:cNvSpPr txBox="1"/>
          <p:nvPr/>
        </p:nvSpPr>
        <p:spPr>
          <a:xfrm>
            <a:off x="5338512" y="5779669"/>
            <a:ext cx="653314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/>
              <a:t>Подробнее с проектом можно ознакомиться по ссылке: </a:t>
            </a:r>
            <a:r>
              <a:rPr lang="ru-RU">
                <a:ea typeface="+mn-lt"/>
                <a:cs typeface="+mn-lt"/>
                <a:hlinkClick r:id="rId2"/>
              </a:rPr>
              <a:t>https://github.com/Pocoder/arduino_pacman</a:t>
            </a:r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2740ED-3D1E-4252-BADF-DBF09015232A}"/>
              </a:ext>
            </a:extLst>
          </p:cNvPr>
          <p:cNvSpPr txBox="1"/>
          <p:nvPr/>
        </p:nvSpPr>
        <p:spPr>
          <a:xfrm>
            <a:off x="10549689" y="623637"/>
            <a:ext cx="48727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762753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E1AA02-8402-4C7B-B09E-AB3A30800E82}"/>
              </a:ext>
            </a:extLst>
          </p:cNvPr>
          <p:cNvSpPr txBox="1"/>
          <p:nvPr/>
        </p:nvSpPr>
        <p:spPr>
          <a:xfrm>
            <a:off x="3349296" y="1203434"/>
            <a:ext cx="548464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3600"/>
              <a:t>Постановка задачи</a:t>
            </a:r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E9ECF6-F138-4EE0-B181-C96EBB60C870}"/>
              </a:ext>
            </a:extLst>
          </p:cNvPr>
          <p:cNvSpPr txBox="1"/>
          <p:nvPr/>
        </p:nvSpPr>
        <p:spPr>
          <a:xfrm>
            <a:off x="1276241" y="2292241"/>
            <a:ext cx="9294647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>
                <a:ea typeface="+mn-lt"/>
                <a:cs typeface="+mn-lt"/>
              </a:rPr>
              <a:t>Реализовать игру </a:t>
            </a:r>
            <a:r>
              <a:rPr lang="en-US">
                <a:ea typeface="+mn-lt"/>
                <a:cs typeface="+mn-lt"/>
              </a:rPr>
              <a:t>“</a:t>
            </a:r>
            <a:r>
              <a:rPr lang="ru-RU">
                <a:ea typeface="+mn-lt"/>
                <a:cs typeface="+mn-lt"/>
              </a:rPr>
              <a:t>pacman" на </a:t>
            </a:r>
            <a:r>
              <a:rPr lang="en-US">
                <a:ea typeface="+mn-lt"/>
                <a:cs typeface="+mn-lt"/>
              </a:rPr>
              <a:t>Arduino Uno</a:t>
            </a:r>
            <a:endParaRPr lang="ru-RU">
              <a:ea typeface="+mn-lt"/>
              <a:cs typeface="+mn-lt"/>
            </a:endParaRPr>
          </a:p>
          <a:p>
            <a:r>
              <a:rPr lang="ru-RU">
                <a:ea typeface="+mn-lt"/>
                <a:cs typeface="+mn-lt"/>
              </a:rPr>
              <a:t> для сенсорного дисплея</a:t>
            </a:r>
            <a:endParaRPr lang="en-US">
              <a:ea typeface="+mn-lt"/>
              <a:cs typeface="+mn-lt"/>
            </a:endParaRPr>
          </a:p>
          <a:p>
            <a:pPr algn="l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717E73-178F-4A3E-989A-9C4FC222A3C6}"/>
              </a:ext>
            </a:extLst>
          </p:cNvPr>
          <p:cNvSpPr txBox="1"/>
          <p:nvPr/>
        </p:nvSpPr>
        <p:spPr>
          <a:xfrm>
            <a:off x="10629900" y="623637"/>
            <a:ext cx="39704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149530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8772F7-8D71-4EDA-B47F-7533F7DA487C}"/>
              </a:ext>
            </a:extLst>
          </p:cNvPr>
          <p:cNvSpPr txBox="1"/>
          <p:nvPr/>
        </p:nvSpPr>
        <p:spPr>
          <a:xfrm>
            <a:off x="2092087" y="1146273"/>
            <a:ext cx="800701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3600"/>
              <a:t>Требования к выполнению задачи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7785A6-94DE-48E9-8A00-A5834FD27CBC}"/>
              </a:ext>
            </a:extLst>
          </p:cNvPr>
          <p:cNvSpPr txBox="1"/>
          <p:nvPr/>
        </p:nvSpPr>
        <p:spPr>
          <a:xfrm>
            <a:off x="967039" y="1999749"/>
            <a:ext cx="8187488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ru-RU"/>
              <a:t>Разработать законченную игру, полностью повторяющую геймплей оригинала</a:t>
            </a:r>
          </a:p>
          <a:p>
            <a:pPr marL="342900" indent="-342900">
              <a:buAutoNum type="arabicPeriod"/>
            </a:pPr>
            <a:r>
              <a:rPr lang="ru-RU"/>
              <a:t>Необходимо максимально разделить обработку входных данных, вывод на дисплей и логику работы</a:t>
            </a:r>
          </a:p>
          <a:p>
            <a:pPr marL="342900" indent="-342900">
              <a:buAutoNum type="arabicPeriod"/>
            </a:pPr>
            <a:r>
              <a:rPr lang="ru-RU"/>
              <a:t>Код выложен в github.com</a:t>
            </a:r>
          </a:p>
          <a:p>
            <a:pPr marL="342900" indent="-342900">
              <a:buAutoNum type="arabicPeriod"/>
            </a:pPr>
            <a:r>
              <a:rPr lang="ru-RU"/>
              <a:t>Игра должна содержать настройку имени, меню и рекорды</a:t>
            </a:r>
          </a:p>
          <a:p>
            <a:pPr marL="342900" indent="-342900">
              <a:buAutoNum type="arabicPeriod"/>
            </a:pPr>
            <a:r>
              <a:rPr lang="ru-RU"/>
              <a:t>Игра реализована для сенсорного дисплея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8A752C-9DD0-427A-B2AC-EF7C930DF294}"/>
              </a:ext>
            </a:extLst>
          </p:cNvPr>
          <p:cNvSpPr txBox="1"/>
          <p:nvPr/>
        </p:nvSpPr>
        <p:spPr>
          <a:xfrm>
            <a:off x="10629900" y="623637"/>
            <a:ext cx="39704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/>
              <a:t>2</a:t>
            </a:r>
          </a:p>
          <a:p>
            <a:pPr algn="l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2268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12E3267-7ABE-412B-8580-47EC0D1F61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0B62C5A-2250-4380-AB23-DB87446CC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D42CF425-7213-4F89-B0FF-4C2BDDD9C6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35DA97D-88F8-4249-B650-4FC9FD50A3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3F38673-6E30-4BAE-AC67-0B283EBF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202A25CB-1ED1-4C87-AB49-8D3BC684D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04A66D-0DBF-4E7A-A803-3162CEB9AA38}"/>
              </a:ext>
            </a:extLst>
          </p:cNvPr>
          <p:cNvSpPr txBox="1"/>
          <p:nvPr/>
        </p:nvSpPr>
        <p:spPr>
          <a:xfrm>
            <a:off x="646111" y="1447799"/>
            <a:ext cx="3506127" cy="144475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defTabSz="4572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Описание использованных устройств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77F74B7-5344-4985-8463-5B8EE7030F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5" name="Freeform 23">
            <a:extLst>
              <a:ext uri="{FF2B5EF4-FFF2-40B4-BE49-F238E27FC236}">
                <a16:creationId xmlns:a16="http://schemas.microsoft.com/office/drawing/2014/main" id="{0E38218E-B21F-433A-BB44-F15DE7DC66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80DD7D4-CD57-4577-ACCC-43E1C72F77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DBEEBA-F39D-4549-9B7B-AFC7012C6860}"/>
              </a:ext>
            </a:extLst>
          </p:cNvPr>
          <p:cNvSpPr txBox="1"/>
          <p:nvPr/>
        </p:nvSpPr>
        <p:spPr>
          <a:xfrm>
            <a:off x="646111" y="3088493"/>
            <a:ext cx="3104751" cy="293130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marL="342900" indent="-342900"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600">
                <a:latin typeface="+mj-lt"/>
                <a:ea typeface="+mj-ea"/>
                <a:cs typeface="+mj-cs"/>
              </a:rPr>
              <a:t>Arduino Uno 2 Кб ОЗУ, 1 Кб EEPROM, 32 Кб флеш-память</a:t>
            </a:r>
          </a:p>
          <a:p>
            <a:pPr marL="342900" indent="-342900"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600">
                <a:latin typeface="+mj-lt"/>
                <a:ea typeface="+mj-ea"/>
                <a:cs typeface="+mj-cs"/>
              </a:rPr>
              <a:t>Дисплей сенсорный 2,4 TFT LCD 240x320</a:t>
            </a:r>
          </a:p>
        </p:txBody>
      </p:sp>
      <p:pic>
        <p:nvPicPr>
          <p:cNvPr id="4" name="Рисунок 4" descr="Изображение выглядит как электроника, цепь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71F23DAE-CAD2-4100-AD22-68B2658968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48452" y="1934930"/>
            <a:ext cx="3148022" cy="3597739"/>
          </a:xfrm>
          <a:prstGeom prst="rect">
            <a:avLst/>
          </a:prstGeom>
          <a:effectLst/>
        </p:spPr>
      </p:pic>
      <p:pic>
        <p:nvPicPr>
          <p:cNvPr id="6" name="Рисунок 6" descr="Изображение выглядит как внутренний, сидит, стол, цепь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BDB596A3-FB2A-4BCB-BD09-892CDA11F6F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94091" y="2734303"/>
            <a:ext cx="3148022" cy="1998993"/>
          </a:xfrm>
          <a:prstGeom prst="rect">
            <a:avLst/>
          </a:prstGeom>
          <a:effectLst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C77151F-02EB-48A7-B819-9091221F819C}"/>
              </a:ext>
            </a:extLst>
          </p:cNvPr>
          <p:cNvSpPr txBox="1"/>
          <p:nvPr/>
        </p:nvSpPr>
        <p:spPr>
          <a:xfrm>
            <a:off x="10629900" y="623637"/>
            <a:ext cx="39704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88144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94DDC893-E5EF-4CDE-B040-BA5B53AADD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5F1A06D-D369-4974-8208-56120C5E7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DAD27A50-88D7-4E2A-8488-F2879768A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47C6ACD-2325-48C6-B9F3-C21563A05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081DF83-4F35-4560-87E6-0DE8AAAC33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7C704F0F-1CD8-4DC1-AEE9-225958232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6A81905-F480-46A4-BC10-215D24EA1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109DEB-4D10-4EAA-B3F6-786FEF60FB7A}"/>
              </a:ext>
            </a:extLst>
          </p:cNvPr>
          <p:cNvSpPr txBox="1"/>
          <p:nvPr/>
        </p:nvSpPr>
        <p:spPr>
          <a:xfrm>
            <a:off x="4872012" y="1447800"/>
            <a:ext cx="5222325" cy="332958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defTabSz="4572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6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Общая схема подключения устройств</a:t>
            </a:r>
          </a:p>
        </p:txBody>
      </p:sp>
      <p:sp>
        <p:nvSpPr>
          <p:cNvPr id="25" name="Freeform 8">
            <a:extLst>
              <a:ext uri="{FF2B5EF4-FFF2-40B4-BE49-F238E27FC236}">
                <a16:creationId xmlns:a16="http://schemas.microsoft.com/office/drawing/2014/main" id="{36FD4D9D-3784-41E8-8405-A42B72F5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5692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Рисунок 2" descr="Изображение выглядит как цепь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69B61237-61A2-4B66-AC90-D056531A183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4282" r="-1" b="-1"/>
          <a:stretch/>
        </p:blipFill>
        <p:spPr>
          <a:xfrm>
            <a:off x="2" y="1"/>
            <a:ext cx="4480787" cy="3428997"/>
          </a:xfrm>
          <a:custGeom>
            <a:avLst/>
            <a:gdLst/>
            <a:ahLst/>
            <a:cxnLst/>
            <a:rect l="l" t="t" r="r" b="b"/>
            <a:pathLst>
              <a:path w="4480787" h="3428997">
                <a:moveTo>
                  <a:pt x="0" y="0"/>
                </a:moveTo>
                <a:lnTo>
                  <a:pt x="3137249" y="0"/>
                </a:lnTo>
                <a:lnTo>
                  <a:pt x="4480787" y="0"/>
                </a:lnTo>
                <a:lnTo>
                  <a:pt x="4455742" y="155676"/>
                </a:lnTo>
                <a:lnTo>
                  <a:pt x="4431873" y="310667"/>
                </a:lnTo>
                <a:lnTo>
                  <a:pt x="4408509" y="466344"/>
                </a:lnTo>
                <a:lnTo>
                  <a:pt x="4388506" y="622706"/>
                </a:lnTo>
                <a:lnTo>
                  <a:pt x="4368335" y="778383"/>
                </a:lnTo>
                <a:lnTo>
                  <a:pt x="4349509" y="934745"/>
                </a:lnTo>
                <a:lnTo>
                  <a:pt x="4333373" y="1089050"/>
                </a:lnTo>
                <a:lnTo>
                  <a:pt x="4318077" y="1245413"/>
                </a:lnTo>
                <a:lnTo>
                  <a:pt x="4304125" y="1401089"/>
                </a:lnTo>
                <a:lnTo>
                  <a:pt x="4292023" y="1554023"/>
                </a:lnTo>
                <a:lnTo>
                  <a:pt x="4279920" y="1709013"/>
                </a:lnTo>
                <a:lnTo>
                  <a:pt x="4269835" y="1861947"/>
                </a:lnTo>
                <a:lnTo>
                  <a:pt x="4261935" y="2014880"/>
                </a:lnTo>
                <a:lnTo>
                  <a:pt x="4253698" y="2167128"/>
                </a:lnTo>
                <a:lnTo>
                  <a:pt x="4246807" y="2318004"/>
                </a:lnTo>
                <a:lnTo>
                  <a:pt x="4241932" y="2467508"/>
                </a:lnTo>
                <a:lnTo>
                  <a:pt x="4237730" y="2617013"/>
                </a:lnTo>
                <a:lnTo>
                  <a:pt x="4233696" y="2765145"/>
                </a:lnTo>
                <a:lnTo>
                  <a:pt x="4231847" y="2911221"/>
                </a:lnTo>
                <a:lnTo>
                  <a:pt x="4229830" y="3057296"/>
                </a:lnTo>
                <a:lnTo>
                  <a:pt x="4228821" y="3201314"/>
                </a:lnTo>
                <a:lnTo>
                  <a:pt x="4229830" y="3343960"/>
                </a:lnTo>
                <a:lnTo>
                  <a:pt x="4229830" y="3428997"/>
                </a:lnTo>
                <a:lnTo>
                  <a:pt x="0" y="3428997"/>
                </a:lnTo>
                <a:close/>
              </a:path>
            </a:pathLst>
          </a:cu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60817A52-B891-4228-A61E-0C0A57632D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Рисунок 4" descr="Изображение выглядит как маленький, стол, деревянный, сидит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D8836D80-22D2-4D71-8CD6-5E3A07DEC045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10168" r="1" b="871"/>
          <a:stretch/>
        </p:blipFill>
        <p:spPr>
          <a:xfrm>
            <a:off x="-1" y="3428999"/>
            <a:ext cx="4481964" cy="3429003"/>
          </a:xfrm>
          <a:custGeom>
            <a:avLst/>
            <a:gdLst/>
            <a:ahLst/>
            <a:cxnLst/>
            <a:rect l="l" t="t" r="r" b="b"/>
            <a:pathLst>
              <a:path w="4481964" h="3429003">
                <a:moveTo>
                  <a:pt x="0" y="0"/>
                </a:moveTo>
                <a:lnTo>
                  <a:pt x="4229830" y="0"/>
                </a:lnTo>
                <a:lnTo>
                  <a:pt x="4229830" y="56238"/>
                </a:lnTo>
                <a:lnTo>
                  <a:pt x="4231847" y="196141"/>
                </a:lnTo>
                <a:lnTo>
                  <a:pt x="4234872" y="333301"/>
                </a:lnTo>
                <a:lnTo>
                  <a:pt x="4237730" y="469090"/>
                </a:lnTo>
                <a:lnTo>
                  <a:pt x="4240924" y="602135"/>
                </a:lnTo>
                <a:lnTo>
                  <a:pt x="4245798" y="734494"/>
                </a:lnTo>
                <a:lnTo>
                  <a:pt x="4251009" y="864796"/>
                </a:lnTo>
                <a:lnTo>
                  <a:pt x="4255715" y="992355"/>
                </a:lnTo>
                <a:lnTo>
                  <a:pt x="4268995" y="1241301"/>
                </a:lnTo>
                <a:lnTo>
                  <a:pt x="4283114" y="1479959"/>
                </a:lnTo>
                <a:lnTo>
                  <a:pt x="4297906" y="1709016"/>
                </a:lnTo>
                <a:lnTo>
                  <a:pt x="4314211" y="1925729"/>
                </a:lnTo>
                <a:lnTo>
                  <a:pt x="4331188" y="2132841"/>
                </a:lnTo>
                <a:lnTo>
                  <a:pt x="4349509" y="2324865"/>
                </a:lnTo>
                <a:lnTo>
                  <a:pt x="4367495" y="2505230"/>
                </a:lnTo>
                <a:lnTo>
                  <a:pt x="4385480" y="2671194"/>
                </a:lnTo>
                <a:lnTo>
                  <a:pt x="4402457" y="2823441"/>
                </a:lnTo>
                <a:lnTo>
                  <a:pt x="4418594" y="2958544"/>
                </a:lnTo>
                <a:lnTo>
                  <a:pt x="4433890" y="3080616"/>
                </a:lnTo>
                <a:lnTo>
                  <a:pt x="4446665" y="3183486"/>
                </a:lnTo>
                <a:lnTo>
                  <a:pt x="4458767" y="3269897"/>
                </a:lnTo>
                <a:lnTo>
                  <a:pt x="4476081" y="3388541"/>
                </a:lnTo>
                <a:lnTo>
                  <a:pt x="4481964" y="3429003"/>
                </a:lnTo>
                <a:lnTo>
                  <a:pt x="3577807" y="3429003"/>
                </a:lnTo>
                <a:lnTo>
                  <a:pt x="0" y="3429003"/>
                </a:lnTo>
                <a:close/>
              </a:path>
            </a:pathLst>
          </a:cu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5E5FA58-68AD-4F6F-B426-279D30F3E3B2}"/>
              </a:ext>
            </a:extLst>
          </p:cNvPr>
          <p:cNvSpPr txBox="1"/>
          <p:nvPr/>
        </p:nvSpPr>
        <p:spPr>
          <a:xfrm>
            <a:off x="10629900" y="623637"/>
            <a:ext cx="39704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315074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D9B8FD4-CDEB-4EB4-B4DE-C89E11938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36">
            <a:extLst>
              <a:ext uri="{FF2B5EF4-FFF2-40B4-BE49-F238E27FC236}">
                <a16:creationId xmlns:a16="http://schemas.microsoft.com/office/drawing/2014/main" id="{5A2E3D1D-9E9F-4739-BA14-D4D7FA9FB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FFB365B-E9DC-4859-B8AB-CB83EEBE4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ADAB9C8-EB37-4914-A699-C716FC8FE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F11418-47C4-4A7E-88FF-B5FE211AE58D}"/>
              </a:ext>
            </a:extLst>
          </p:cNvPr>
          <p:cNvSpPr txBox="1"/>
          <p:nvPr/>
        </p:nvSpPr>
        <p:spPr>
          <a:xfrm>
            <a:off x="-68750" y="1645920"/>
            <a:ext cx="4705983" cy="444074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algn="r" defTabSz="457200">
              <a:spcBef>
                <a:spcPct val="0"/>
              </a:spcBef>
              <a:spcAft>
                <a:spcPts val="600"/>
              </a:spcAft>
            </a:pPr>
            <a:r>
              <a:rPr lang="en-US" sz="42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rPr>
              <a:t>Использованные библиотеки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D304B5-F27D-411E-9C47-F5DC71F875D3}"/>
              </a:ext>
            </a:extLst>
          </p:cNvPr>
          <p:cNvSpPr txBox="1"/>
          <p:nvPr/>
        </p:nvSpPr>
        <p:spPr>
          <a:xfrm>
            <a:off x="5204109" y="1645920"/>
            <a:ext cx="6269434" cy="447082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marL="342900" indent="-342900"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>
                <a:latin typeface="+mj-lt"/>
                <a:ea typeface="+mj-ea"/>
                <a:cs typeface="+mj-cs"/>
              </a:rPr>
              <a:t>Adafruit_GFX (стандартные графические примитивы)</a:t>
            </a:r>
          </a:p>
          <a:p>
            <a:pPr marL="342900" indent="-342900"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>
                <a:latin typeface="+mj-lt"/>
                <a:ea typeface="+mj-ea"/>
                <a:cs typeface="+mj-cs"/>
              </a:rPr>
              <a:t>MCUFRIEND_kbv (расширение Adafruit_GFX)</a:t>
            </a:r>
          </a:p>
          <a:p>
            <a:pPr marL="342900" indent="-342900"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>
                <a:latin typeface="+mj-lt"/>
                <a:ea typeface="+mj-ea"/>
                <a:cs typeface="+mj-cs"/>
              </a:rPr>
              <a:t>TouchScreen (работа с сенсорным дисплеем)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2C61C1-34DA-4779-93CD-E2FBCBD7D76B}"/>
              </a:ext>
            </a:extLst>
          </p:cNvPr>
          <p:cNvSpPr txBox="1"/>
          <p:nvPr/>
        </p:nvSpPr>
        <p:spPr>
          <a:xfrm>
            <a:off x="10629900" y="623637"/>
            <a:ext cx="39704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22558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6DDDAEE-9D61-48ED-BA10-3078DC788CC9}"/>
              </a:ext>
            </a:extLst>
          </p:cNvPr>
          <p:cNvSpPr txBox="1"/>
          <p:nvPr/>
        </p:nvSpPr>
        <p:spPr>
          <a:xfrm>
            <a:off x="2689058" y="1104900"/>
            <a:ext cx="672665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3600"/>
              <a:t>Программная архитектура</a:t>
            </a:r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47B520-AD40-4EF6-924D-BB7E53CE2660}"/>
              </a:ext>
            </a:extLst>
          </p:cNvPr>
          <p:cNvSpPr txBox="1"/>
          <p:nvPr/>
        </p:nvSpPr>
        <p:spPr>
          <a:xfrm>
            <a:off x="1285374" y="2227847"/>
            <a:ext cx="6382752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/>
              <a:t>GameManager   - управляет всей программой, InputManager     - отвечает за ввод данных,</a:t>
            </a:r>
          </a:p>
          <a:p>
            <a:r>
              <a:rPr lang="ru-RU"/>
              <a:t>OutputManager - за отображение на экране,</a:t>
            </a:r>
          </a:p>
          <a:p>
            <a:r>
              <a:rPr lang="ru-RU"/>
              <a:t>Game                   - за логику игры</a:t>
            </a:r>
            <a:br>
              <a:rPr lang="ru-RU"/>
            </a:br>
            <a:r>
              <a:rPr lang="ru-RU"/>
              <a:t>EnemyManager  - вспомогательный класс, управляющий врагами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57B5B7-2804-4448-BB77-0ADEB8A35943}"/>
              </a:ext>
            </a:extLst>
          </p:cNvPr>
          <p:cNvSpPr txBox="1"/>
          <p:nvPr/>
        </p:nvSpPr>
        <p:spPr>
          <a:xfrm>
            <a:off x="10629900" y="623637"/>
            <a:ext cx="39704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/>
              <a:t>6</a:t>
            </a:r>
          </a:p>
          <a:p>
            <a:pPr algn="l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1986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2" descr="Изображение выглядит как текст, карт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8187C381-64EE-4B9F-9F6C-0B8D52431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" y="943"/>
            <a:ext cx="12187989" cy="68561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2351D90-1F1D-40A1-8BDF-BD9E9EB56F5C}"/>
              </a:ext>
            </a:extLst>
          </p:cNvPr>
          <p:cNvSpPr txBox="1"/>
          <p:nvPr/>
        </p:nvSpPr>
        <p:spPr>
          <a:xfrm>
            <a:off x="11562347" y="172453"/>
            <a:ext cx="39704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>
                <a:solidFill>
                  <a:schemeClr val="bg1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716326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230A6C-9D0B-42B5-8082-87E1C3C473F0}"/>
              </a:ext>
            </a:extLst>
          </p:cNvPr>
          <p:cNvSpPr txBox="1"/>
          <p:nvPr/>
        </p:nvSpPr>
        <p:spPr>
          <a:xfrm>
            <a:off x="5282382" y="1454964"/>
            <a:ext cx="6261917" cy="330884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defTabSz="4572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Файловая архитектура проекта</a:t>
            </a:r>
          </a:p>
        </p:txBody>
      </p:sp>
      <p:pic>
        <p:nvPicPr>
          <p:cNvPr id="2" name="Рисунок 2" descr="Изображение выглядит как снимок экран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1C15D64E-325D-4226-A304-A4B094A2F69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17522" b="1"/>
          <a:stretch/>
        </p:blipFill>
        <p:spPr>
          <a:xfrm>
            <a:off x="-1" y="10"/>
            <a:ext cx="4634681" cy="68579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371A523-860C-4BD0-8D18-49B6753C26C8}"/>
              </a:ext>
            </a:extLst>
          </p:cNvPr>
          <p:cNvSpPr txBox="1"/>
          <p:nvPr/>
        </p:nvSpPr>
        <p:spPr>
          <a:xfrm>
            <a:off x="10629900" y="623637"/>
            <a:ext cx="39704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781831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Широкоэкранный</PresentationFormat>
  <Slides>11</Slides>
  <Notes>0</Notes>
  <HiddenSlides>0</HiddenSlide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Ion</vt:lpstr>
      <vt:lpstr>Arduino: pacman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revision>2</cp:revision>
  <dcterms:created xsi:type="dcterms:W3CDTF">2020-01-11T00:25:58Z</dcterms:created>
  <dcterms:modified xsi:type="dcterms:W3CDTF">2020-03-02T13:15:11Z</dcterms:modified>
</cp:coreProperties>
</file>