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handoutMasterIdLst>
    <p:handoutMasterId r:id="rId34"/>
  </p:handoutMasterIdLst>
  <p:sldIdLst>
    <p:sldId id="256" r:id="rId2"/>
    <p:sldId id="257" r:id="rId3"/>
    <p:sldId id="258" r:id="rId4"/>
    <p:sldId id="264" r:id="rId5"/>
    <p:sldId id="259" r:id="rId6"/>
    <p:sldId id="260" r:id="rId7"/>
    <p:sldId id="261" r:id="rId8"/>
    <p:sldId id="265" r:id="rId9"/>
    <p:sldId id="267" r:id="rId10"/>
    <p:sldId id="266" r:id="rId11"/>
    <p:sldId id="268" r:id="rId12"/>
    <p:sldId id="270" r:id="rId13"/>
    <p:sldId id="269" r:id="rId14"/>
    <p:sldId id="271" r:id="rId15"/>
    <p:sldId id="272" r:id="rId16"/>
    <p:sldId id="273" r:id="rId17"/>
    <p:sldId id="274" r:id="rId18"/>
    <p:sldId id="275" r:id="rId19"/>
    <p:sldId id="276" r:id="rId20"/>
    <p:sldId id="277" r:id="rId21"/>
    <p:sldId id="278" r:id="rId22"/>
    <p:sldId id="280" r:id="rId23"/>
    <p:sldId id="279" r:id="rId24"/>
    <p:sldId id="281" r:id="rId25"/>
    <p:sldId id="282" r:id="rId26"/>
    <p:sldId id="283" r:id="rId27"/>
    <p:sldId id="284" r:id="rId28"/>
    <p:sldId id="285" r:id="rId29"/>
    <p:sldId id="286" r:id="rId30"/>
    <p:sldId id="287" r:id="rId31"/>
    <p:sldId id="288" r:id="rId32"/>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7AE89-0C85-12D4-1E10-5762D9209072}" v="343" dt="2025-07-25T08:43:57.258"/>
    <p1510:client id="{15863730-2E37-A57D-74B7-6D902BC81E42}" v="1739" dt="2025-07-24T12:56:17.615"/>
    <p1510:client id="{3659EBA0-4801-25B7-7A1A-4CD95FAF2B42}" v="21" dt="2025-07-25T11:37:56.916"/>
    <p1510:client id="{F8D1AB5A-7D39-828A-7514-F62373FCC101}" v="602" dt="2025-07-24T16:41:25.54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2C860A-3865-473D-852C-B30BE60181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0607EC94-371D-4E00-95F7-D3918607F0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C91D-1C30-49A1-B6C0-B2A9BC12C44C}" type="datetimeFigureOut">
              <a:rPr lang="it-IT" smtClean="0"/>
              <a:t>08/09/2025</a:t>
            </a:fld>
            <a:endParaRPr lang="it-IT"/>
          </a:p>
        </p:txBody>
      </p:sp>
      <p:sp>
        <p:nvSpPr>
          <p:cNvPr id="4" name="Segnaposto piè di pagina 3">
            <a:extLst>
              <a:ext uri="{FF2B5EF4-FFF2-40B4-BE49-F238E27FC236}">
                <a16:creationId xmlns:a16="http://schemas.microsoft.com/office/drawing/2014/main" id="{8FCBB250-3A3F-444D-90D1-28081A728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41468F3-5B0F-41B9-8BC4-689890678C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30FA71-891F-4703-BFAD-356CCD7AFE85}" type="slidenum">
              <a:rPr lang="it-IT" smtClean="0"/>
              <a:t>‹N›</a:t>
            </a:fld>
            <a:endParaRPr lang="it-IT"/>
          </a:p>
        </p:txBody>
      </p:sp>
    </p:spTree>
    <p:extLst>
      <p:ext uri="{BB962C8B-B14F-4D97-AF65-F5344CB8AC3E}">
        <p14:creationId xmlns:p14="http://schemas.microsoft.com/office/powerpoint/2010/main" val="3684794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B70B6-FB36-47A1-936C-90CB98895F23}" type="datetimeFigureOut">
              <a:rPr lang="it-IT" noProof="0" smtClean="0"/>
              <a:t>08/09/2025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lo stile del titolo</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85E5F-4810-48A4-BB48-64D5F821BD7F}" type="slidenum">
              <a:rPr lang="it-IT" noProof="0" smtClean="0"/>
              <a:t>‹N›</a:t>
            </a:fld>
            <a:endParaRPr lang="it-IT" noProof="0"/>
          </a:p>
        </p:txBody>
      </p:sp>
    </p:spTree>
    <p:extLst>
      <p:ext uri="{BB962C8B-B14F-4D97-AF65-F5344CB8AC3E}">
        <p14:creationId xmlns:p14="http://schemas.microsoft.com/office/powerpoint/2010/main" val="5659046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Good </a:t>
            </a:r>
            <a:r>
              <a:rPr lang="it-IT" dirty="0" err="1"/>
              <a:t>morning</a:t>
            </a:r>
            <a:r>
              <a:rPr lang="it-IT" dirty="0"/>
              <a:t> </a:t>
            </a:r>
            <a:r>
              <a:rPr lang="it-IT" dirty="0" err="1"/>
              <a:t>everyone</a:t>
            </a:r>
            <a:r>
              <a:rPr lang="it-IT" dirty="0"/>
              <a:t>, </a:t>
            </a:r>
            <a:r>
              <a:rPr lang="it-IT" dirty="0" err="1"/>
              <a:t>I’m</a:t>
            </a:r>
            <a:r>
              <a:rPr lang="it-IT" dirty="0"/>
              <a:t> Denis </a:t>
            </a:r>
            <a:r>
              <a:rPr lang="it-IT" dirty="0" err="1"/>
              <a:t>Malasi</a:t>
            </a:r>
            <a:r>
              <a:rPr lang="it-IT" dirty="0"/>
              <a:t>, and </a:t>
            </a:r>
            <a:r>
              <a:rPr lang="it-IT" dirty="0" err="1"/>
              <a:t>today</a:t>
            </a:r>
            <a:r>
              <a:rPr lang="it-IT" dirty="0"/>
              <a:t> </a:t>
            </a:r>
            <a:r>
              <a:rPr lang="it-IT" dirty="0" err="1"/>
              <a:t>I’ll</a:t>
            </a:r>
            <a:r>
              <a:rPr lang="it-IT" dirty="0"/>
              <a:t> </a:t>
            </a:r>
            <a:r>
              <a:rPr lang="it-IT" dirty="0" err="1"/>
              <a:t>present</a:t>
            </a:r>
            <a:r>
              <a:rPr lang="it-IT" dirty="0"/>
              <a:t> </a:t>
            </a:r>
            <a:r>
              <a:rPr lang="it-IT" dirty="0" err="1"/>
              <a:t>my</a:t>
            </a:r>
            <a:r>
              <a:rPr lang="it-IT" dirty="0"/>
              <a:t> project </a:t>
            </a:r>
            <a:r>
              <a:rPr lang="it-IT" dirty="0" err="1"/>
              <a:t>that</a:t>
            </a:r>
            <a:r>
              <a:rPr lang="it-IT" dirty="0"/>
              <a:t> </a:t>
            </a:r>
            <a:r>
              <a:rPr lang="it-IT" dirty="0" err="1"/>
              <a:t>consists</a:t>
            </a:r>
            <a:r>
              <a:rPr lang="it-IT" dirty="0"/>
              <a:t> on </a:t>
            </a:r>
            <a:r>
              <a:rPr lang="it-IT" dirty="0" err="1"/>
              <a:t>detecting</a:t>
            </a:r>
            <a:r>
              <a:rPr lang="it-IT" dirty="0"/>
              <a:t> human versus bot tweets. </a:t>
            </a:r>
            <a:r>
              <a:rPr lang="it-IT" dirty="0" err="1"/>
              <a:t>We’ll</a:t>
            </a:r>
            <a:r>
              <a:rPr lang="it-IT" dirty="0"/>
              <a:t> start with </a:t>
            </a:r>
            <a:r>
              <a:rPr lang="it-IT" dirty="0" err="1"/>
              <a:t>classical</a:t>
            </a:r>
            <a:r>
              <a:rPr lang="it-IT" dirty="0"/>
              <a:t> machine‑learning </a:t>
            </a:r>
            <a:r>
              <a:rPr lang="it-IT" dirty="0" err="1"/>
              <a:t>using</a:t>
            </a:r>
            <a:r>
              <a:rPr lang="it-IT" dirty="0"/>
              <a:t> an SVM, </a:t>
            </a:r>
            <a:r>
              <a:rPr lang="it-IT" dirty="0" err="1"/>
              <a:t>move</a:t>
            </a:r>
            <a:r>
              <a:rPr lang="it-IT" dirty="0"/>
              <a:t> on to a </a:t>
            </a:r>
            <a:r>
              <a:rPr lang="it-IT" dirty="0" err="1"/>
              <a:t>character‑level</a:t>
            </a:r>
            <a:r>
              <a:rPr lang="it-IT" dirty="0"/>
              <a:t> CNN with </a:t>
            </a:r>
            <a:r>
              <a:rPr lang="it-IT" dirty="0" err="1"/>
              <a:t>internal</a:t>
            </a:r>
            <a:r>
              <a:rPr lang="it-IT" dirty="0"/>
              <a:t> probes, and </a:t>
            </a:r>
            <a:r>
              <a:rPr lang="it-IT" dirty="0" err="1"/>
              <a:t>finally</a:t>
            </a:r>
            <a:r>
              <a:rPr lang="it-IT" dirty="0"/>
              <a:t> </a:t>
            </a:r>
            <a:r>
              <a:rPr lang="it-IT" dirty="0" err="1"/>
              <a:t>explore</a:t>
            </a:r>
            <a:r>
              <a:rPr lang="it-IT" dirty="0"/>
              <a:t> a Transformer‑</a:t>
            </a:r>
            <a:r>
              <a:rPr lang="it-IT" dirty="0" err="1"/>
              <a:t>based</a:t>
            </a:r>
            <a:r>
              <a:rPr lang="it-IT" dirty="0"/>
              <a:t> </a:t>
            </a:r>
            <a:r>
              <a:rPr lang="it-IT" dirty="0" err="1"/>
              <a:t>approach</a:t>
            </a:r>
            <a:r>
              <a:rPr lang="it-IT" dirty="0"/>
              <a:t> with BERT. By the end, </a:t>
            </a:r>
            <a:r>
              <a:rPr lang="it-IT" dirty="0" err="1"/>
              <a:t>you’ll</a:t>
            </a:r>
            <a:r>
              <a:rPr lang="it-IT" dirty="0"/>
              <a:t> </a:t>
            </a:r>
            <a:r>
              <a:rPr lang="it-IT" dirty="0" err="1"/>
              <a:t>see</a:t>
            </a:r>
            <a:r>
              <a:rPr lang="it-IT" dirty="0"/>
              <a:t> </a:t>
            </a:r>
            <a:r>
              <a:rPr lang="it-IT" dirty="0" err="1"/>
              <a:t>how</a:t>
            </a:r>
            <a:r>
              <a:rPr lang="it-IT" dirty="0"/>
              <a:t> </a:t>
            </a:r>
            <a:r>
              <a:rPr lang="it-IT" dirty="0" err="1"/>
              <a:t>each</a:t>
            </a:r>
            <a:r>
              <a:rPr lang="it-IT" dirty="0"/>
              <a:t> model </a:t>
            </a:r>
            <a:r>
              <a:rPr lang="it-IT" dirty="0" err="1"/>
              <a:t>performs</a:t>
            </a:r>
            <a:r>
              <a:rPr lang="it-IT" dirty="0"/>
              <a:t>, </a:t>
            </a:r>
            <a:r>
              <a:rPr lang="it-IT" dirty="0" err="1"/>
              <a:t>where</a:t>
            </a:r>
            <a:r>
              <a:rPr lang="it-IT" dirty="0"/>
              <a:t> </a:t>
            </a:r>
            <a:r>
              <a:rPr lang="it-IT" dirty="0" err="1"/>
              <a:t>they</a:t>
            </a:r>
            <a:r>
              <a:rPr lang="it-IT" dirty="0"/>
              <a:t> </a:t>
            </a:r>
            <a:r>
              <a:rPr lang="it-IT" dirty="0" err="1"/>
              <a:t>excel</a:t>
            </a:r>
            <a:r>
              <a:rPr lang="it-IT" dirty="0"/>
              <a:t>, and </a:t>
            </a:r>
            <a:r>
              <a:rPr lang="it-IT" dirty="0" err="1"/>
              <a:t>what</a:t>
            </a:r>
            <a:r>
              <a:rPr lang="it-IT" dirty="0"/>
              <a:t> </a:t>
            </a:r>
            <a:r>
              <a:rPr lang="it-IT" dirty="0" err="1"/>
              <a:t>their</a:t>
            </a:r>
            <a:r>
              <a:rPr lang="it-IT" dirty="0"/>
              <a:t> </a:t>
            </a:r>
            <a:r>
              <a:rPr lang="it-IT" dirty="0" err="1"/>
              <a:t>limitations</a:t>
            </a:r>
            <a:r>
              <a:rPr lang="it-IT" dirty="0"/>
              <a:t> are in </a:t>
            </a:r>
            <a:r>
              <a:rPr lang="it-IT" dirty="0" err="1"/>
              <a:t>distinguishing</a:t>
            </a:r>
            <a:r>
              <a:rPr lang="it-IT" dirty="0"/>
              <a:t> </a:t>
            </a:r>
            <a:r>
              <a:rPr lang="it-IT" dirty="0" err="1"/>
              <a:t>real</a:t>
            </a:r>
            <a:r>
              <a:rPr lang="it-IT" dirty="0"/>
              <a:t> users from </a:t>
            </a:r>
            <a:r>
              <a:rPr lang="it-IT" dirty="0" err="1"/>
              <a:t>automated</a:t>
            </a:r>
            <a:r>
              <a:rPr lang="it-IT" dirty="0"/>
              <a:t> accounts.</a:t>
            </a:r>
          </a:p>
        </p:txBody>
      </p:sp>
      <p:sp>
        <p:nvSpPr>
          <p:cNvPr id="4" name="Segnaposto numero diapositiva 3"/>
          <p:cNvSpPr>
            <a:spLocks noGrp="1"/>
          </p:cNvSpPr>
          <p:nvPr>
            <p:ph type="sldNum" sz="quarter" idx="5"/>
          </p:nvPr>
        </p:nvSpPr>
        <p:spPr/>
        <p:txBody>
          <a:bodyPr/>
          <a:lstStyle/>
          <a:p>
            <a:fld id="{9DE85E5F-4810-48A4-BB48-64D5F821BD7F}" type="slidenum">
              <a:rPr lang="it-IT" smtClean="0"/>
              <a:t>1</a:t>
            </a:fld>
            <a:endParaRPr lang="it-IT"/>
          </a:p>
        </p:txBody>
      </p:sp>
    </p:spTree>
    <p:extLst>
      <p:ext uri="{BB962C8B-B14F-4D97-AF65-F5344CB8AC3E}">
        <p14:creationId xmlns:p14="http://schemas.microsoft.com/office/powerpoint/2010/main" val="2017616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On this slide you can see the learning curve of our SVM classifier, with the purple line showing the training score (shifted up slightly for clarity) and the gray line the 5‑fold cross‑validation score. We vary the number of training examples from 250 all the way up to 23 400—note that the TF‑IDF feature space (25 000 n‑grams) stays fixed throughout.</a:t>
            </a:r>
            <a:endParaRPr lang="it-IT" dirty="0"/>
          </a:p>
          <a:p>
            <a:r>
              <a:rPr lang="en-US" dirty="0"/>
              <a:t>At small sample sizes the training score is very high because the model can almost memorize the limited data. As we add more examples, the training performance drops to a more realistic level and stabilizes, converging toward the CV score. The fact that the gap between these two curves remains small and consistent indicates that our model is generalizing well and not overfitting.</a:t>
            </a:r>
            <a:endParaRPr lang="it-IT" dirty="0"/>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12</a:t>
            </a:fld>
            <a:endParaRPr lang="it-IT" noProof="0"/>
          </a:p>
        </p:txBody>
      </p:sp>
    </p:spTree>
    <p:extLst>
      <p:ext uri="{BB962C8B-B14F-4D97-AF65-F5344CB8AC3E}">
        <p14:creationId xmlns:p14="http://schemas.microsoft.com/office/powerpoint/2010/main" val="305495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Questa è la performance finale dello SVM sul test set: otteniamo l’83,3 % di accuracy e un macro‑F1 di circa l’83 %. Guardando più in dettaglio, per i bot raggiungiamo un recall elevato (90,4 %), quindi perdiamo pochi bot reali, ma la precisione è leggermente più bassa (79,2 %) perché qualche tweet umano viene scambiato per bot. Al contrario per gli umani abbiamo precisione alta (88,8 %) ma un recall più basso (76,2 %), quindi siamo cauti nel chiamare “human” un testo dubbio. La confusion matrix mostra graficamente questi trade‑off (in alto a sinistra e in basso a destra i valori più alti). Nel complesso il modello è ben bilanciato e generalizza sul dato mai visto</a:t>
            </a:r>
            <a:endParaRPr lang="it-IT"/>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13</a:t>
            </a:fld>
            <a:endParaRPr lang="it-IT" noProof="0"/>
          </a:p>
        </p:txBody>
      </p:sp>
    </p:spTree>
    <p:extLst>
      <p:ext uri="{BB962C8B-B14F-4D97-AF65-F5344CB8AC3E}">
        <p14:creationId xmlns:p14="http://schemas.microsoft.com/office/powerpoint/2010/main" val="970794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Let’s compare the linguistic patterns captured by our SVM in human‑written versus bot‑generated tweets.</a:t>
            </a:r>
            <a:endParaRPr lang="it-IT" dirty="0"/>
          </a:p>
          <a:p>
            <a:r>
              <a:rPr lang="en-US" b="1" dirty="0"/>
              <a:t>Human tweets</a:t>
            </a:r>
            <a:r>
              <a:rPr lang="en-US" dirty="0"/>
              <a:t> tend to feature </a:t>
            </a:r>
            <a:r>
              <a:rPr lang="en-US" b="1" dirty="0"/>
              <a:t>colloquial, personal and topical language</a:t>
            </a:r>
            <a:r>
              <a:rPr lang="en-US" dirty="0"/>
              <a:t>:</a:t>
            </a:r>
            <a:endParaRPr lang="it-IT" dirty="0"/>
          </a:p>
          <a:p>
            <a:pPr marL="285750" indent="-285750">
              <a:buFont typeface="Arial"/>
              <a:buChar char="•"/>
            </a:pPr>
            <a:r>
              <a:rPr lang="en-US" dirty="0"/>
              <a:t>Words like impeachment, </a:t>
            </a:r>
            <a:r>
              <a:rPr lang="en-US" dirty="0" err="1"/>
              <a:t>iran</a:t>
            </a:r>
            <a:r>
              <a:rPr lang="en-US" dirty="0"/>
              <a:t>, covid and covid 19 reflect genuine discussion of current events and personal experiences.</a:t>
            </a:r>
            <a:endParaRPr lang="it-IT" dirty="0"/>
          </a:p>
          <a:p>
            <a:pPr marL="285750" indent="-285750">
              <a:buFont typeface="Arial"/>
              <a:buChar char="•"/>
            </a:pPr>
            <a:r>
              <a:rPr lang="en-US" dirty="0"/>
              <a:t>Terms such as annoying, lunch, drunk or basketball point to informal, everyday life moments and emotions.</a:t>
            </a:r>
            <a:endParaRPr lang="it-IT" dirty="0"/>
          </a:p>
          <a:p>
            <a:pPr marL="285750" indent="-285750">
              <a:buFont typeface="Arial"/>
              <a:buChar char="•"/>
            </a:pPr>
            <a:r>
              <a:rPr lang="en-US" dirty="0"/>
              <a:t>Tokens like discovered or followers reveal narrative, exploratory or social‑network contexts that typical users share.</a:t>
            </a:r>
            <a:endParaRPr lang="it-IT" dirty="0"/>
          </a:p>
          <a:p>
            <a:r>
              <a:rPr lang="en-US" b="1" dirty="0"/>
              <a:t>Bot tweets</a:t>
            </a:r>
            <a:r>
              <a:rPr lang="en-US" dirty="0"/>
              <a:t>, by contrast, rely heavily on </a:t>
            </a:r>
            <a:r>
              <a:rPr lang="en-US" b="1" dirty="0"/>
              <a:t>technical, promotional and templated constructs</a:t>
            </a:r>
            <a:r>
              <a:rPr lang="en-US" dirty="0"/>
              <a:t>:</a:t>
            </a:r>
            <a:endParaRPr lang="it-IT" dirty="0"/>
          </a:p>
          <a:p>
            <a:pPr marL="285750" indent="-285750">
              <a:buFont typeface="Arial"/>
              <a:buChar char="•"/>
            </a:pPr>
            <a:r>
              <a:rPr lang="en-US" dirty="0"/>
              <a:t>Frequent use of placeholders and links—e.g. the __</a:t>
            </a:r>
            <a:r>
              <a:rPr lang="en-US" dirty="0" err="1"/>
              <a:t>url</a:t>
            </a:r>
            <a:r>
              <a:rPr lang="en-US" dirty="0"/>
              <a:t>__, __</a:t>
            </a:r>
            <a:r>
              <a:rPr lang="en-US" dirty="0" err="1"/>
              <a:t>src_tag</a:t>
            </a:r>
            <a:r>
              <a:rPr lang="en-US" dirty="0"/>
              <a:t>__, rt __</a:t>
            </a:r>
            <a:r>
              <a:rPr lang="en-US" dirty="0" err="1"/>
              <a:t>user_mention</a:t>
            </a:r>
            <a:r>
              <a:rPr lang="en-US" dirty="0"/>
              <a:t>__—indicates automated retweets and feed‑push templates.</a:t>
            </a:r>
            <a:endParaRPr lang="it-IT" dirty="0"/>
          </a:p>
          <a:p>
            <a:pPr marL="285750" indent="-285750">
              <a:buFont typeface="Arial"/>
              <a:buChar char="•"/>
            </a:pPr>
            <a:r>
              <a:rPr lang="en-US" dirty="0"/>
              <a:t>Action‑oriented words like install, files, config show bots pushing software or downloads.</a:t>
            </a:r>
            <a:endParaRPr lang="it-IT" dirty="0"/>
          </a:p>
          <a:p>
            <a:pPr marL="285750" indent="-285750">
              <a:buFont typeface="Arial"/>
              <a:buChar char="•"/>
            </a:pPr>
            <a:r>
              <a:rPr lang="en-US" dirty="0"/>
              <a:t>Sensational or persuasive phrases such as horrible, believe me, ridiculous are common in click‑bait or promo scripts.</a:t>
            </a:r>
            <a:endParaRPr lang="it-IT" dirty="0"/>
          </a:p>
          <a:p>
            <a:r>
              <a:rPr lang="en-US" b="1" dirty="0"/>
              <a:t>A final note on URLs:</a:t>
            </a:r>
            <a:endParaRPr lang="it-IT" dirty="0"/>
          </a:p>
          <a:p>
            <a:pPr marL="285750" indent="-285750">
              <a:buFont typeface="Arial"/>
              <a:buChar char="•"/>
            </a:pPr>
            <a:r>
              <a:rPr lang="en-US" dirty="0"/>
              <a:t>The standalone __</a:t>
            </a:r>
            <a:r>
              <a:rPr lang="en-US" dirty="0" err="1"/>
              <a:t>url</a:t>
            </a:r>
            <a:r>
              <a:rPr lang="en-US" dirty="0"/>
              <a:t>__ token is actually more common in human tweets (negative coefficient), because genuine users tend to paste or share links in a “clean” context.</a:t>
            </a:r>
            <a:endParaRPr lang="it-IT" dirty="0"/>
          </a:p>
          <a:p>
            <a:pPr marL="285750" indent="-285750">
              <a:buFont typeface="Arial"/>
              <a:buChar char="•"/>
            </a:pPr>
            <a:r>
              <a:rPr lang="en-US" dirty="0"/>
              <a:t>In contrast, bots often embed URLs inside templated phrases like the __</a:t>
            </a:r>
            <a:r>
              <a:rPr lang="en-US" dirty="0" err="1"/>
              <a:t>url</a:t>
            </a:r>
            <a:r>
              <a:rPr lang="en-US" dirty="0"/>
              <a:t>__, which carries a strong positive coefficient for the Bot class—signaling automatic call‑to‑action constructs rather than natural link sharing.</a:t>
            </a:r>
            <a:endParaRPr lang="it-IT" dirty="0"/>
          </a:p>
          <a:p>
            <a:r>
              <a:rPr lang="en-US" dirty="0"/>
              <a:t>In short, human tweets exhibit </a:t>
            </a:r>
            <a:r>
              <a:rPr lang="en-US" b="1" dirty="0"/>
              <a:t>organic, conversational vocabulary</a:t>
            </a:r>
            <a:r>
              <a:rPr lang="en-US" dirty="0"/>
              <a:t>, whereas bot tweets display </a:t>
            </a:r>
            <a:r>
              <a:rPr lang="en-US" b="1" dirty="0"/>
              <a:t>structured, goal‑driven terminology</a:t>
            </a:r>
            <a:r>
              <a:rPr lang="en-US" dirty="0"/>
              <a:t>—a clear distinction our model exploits to tell them apart.</a:t>
            </a:r>
            <a:endParaRPr lang="it-IT" dirty="0"/>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14</a:t>
            </a:fld>
            <a:endParaRPr lang="it-IT" noProof="0"/>
          </a:p>
        </p:txBody>
      </p:sp>
    </p:spTree>
    <p:extLst>
      <p:ext uri="{BB962C8B-B14F-4D97-AF65-F5344CB8AC3E}">
        <p14:creationId xmlns:p14="http://schemas.microsoft.com/office/powerpoint/2010/main" val="1999556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You see a negative decision score (–2.578), meaning the model is confident it’s human‑authored. The casual laughter and emoji usage (😄, 👍) plus a simple link placeholder are hallmarks of genuine tweets.</a:t>
            </a:r>
            <a:endParaRPr lang="it-IT" dirty="0"/>
          </a:p>
          <a:p>
            <a:endParaRPr lang="en-US" dirty="0">
              <a:ea typeface="Calibri"/>
              <a:cs typeface="Calibri"/>
            </a:endParaRPr>
          </a:p>
          <a:p>
            <a:r>
              <a:rPr lang="en-US" dirty="0"/>
              <a:t>Here the high positive score (+2.852) correctly flags a bot: notice the stilted phrasing, repetitive template (the people of the development …), classic signs of automated messaging.</a:t>
            </a:r>
            <a:endParaRPr lang="en-US" dirty="0">
              <a:ea typeface="Calibri"/>
              <a:cs typeface="Calibri"/>
            </a:endParaRPr>
          </a:p>
          <a:p>
            <a:endParaRPr lang="en-US" dirty="0">
              <a:ea typeface="Calibri"/>
              <a:cs typeface="Calibri"/>
            </a:endParaRPr>
          </a:p>
          <a:p>
            <a:endParaRPr lang="en-US" dirty="0">
              <a:ea typeface="Calibri"/>
              <a:cs typeface="Calibri"/>
            </a:endParaRPr>
          </a:p>
          <a:p>
            <a:pPr marL="171450" indent="-171450">
              <a:buFont typeface="Arial"/>
              <a:buChar char="•"/>
            </a:pPr>
            <a:r>
              <a:rPr lang="en-US" dirty="0"/>
              <a:t>È un tweet business-oriented, </a:t>
            </a:r>
            <a:r>
              <a:rPr lang="en-US" dirty="0" err="1"/>
              <a:t>scritto</a:t>
            </a:r>
            <a:r>
              <a:rPr lang="en-US" dirty="0"/>
              <a:t> in modo freddo e </a:t>
            </a:r>
            <a:r>
              <a:rPr lang="en-US" dirty="0" err="1"/>
              <a:t>professionale</a:t>
            </a:r>
            <a:r>
              <a:rPr lang="en-US" dirty="0"/>
              <a:t>, senza </a:t>
            </a:r>
            <a:r>
              <a:rPr lang="en-US" dirty="0" err="1"/>
              <a:t>elementi</a:t>
            </a:r>
            <a:r>
              <a:rPr lang="en-US" dirty="0"/>
              <a:t> “</a:t>
            </a:r>
            <a:r>
              <a:rPr lang="en-US" dirty="0" err="1"/>
              <a:t>umani</a:t>
            </a:r>
            <a:r>
              <a:rPr lang="en-US" dirty="0"/>
              <a:t>” </a:t>
            </a:r>
            <a:r>
              <a:rPr lang="en-US" dirty="0" err="1"/>
              <a:t>evidenti</a:t>
            </a:r>
            <a:r>
              <a:rPr lang="en-US" dirty="0"/>
              <a:t> come emoji o </a:t>
            </a:r>
            <a:r>
              <a:rPr lang="en-US" dirty="0" err="1"/>
              <a:t>opinioni</a:t>
            </a:r>
            <a:r>
              <a:rPr lang="en-US" dirty="0"/>
              <a:t>.</a:t>
            </a:r>
          </a:p>
          <a:p>
            <a:pPr marL="171450" indent="-171450">
              <a:buFont typeface="Arial"/>
              <a:buChar char="•"/>
            </a:pPr>
            <a:r>
              <a:rPr lang="en-US" dirty="0"/>
              <a:t>Il </a:t>
            </a:r>
            <a:r>
              <a:rPr lang="en-US" dirty="0" err="1"/>
              <a:t>modello</a:t>
            </a:r>
            <a:r>
              <a:rPr lang="en-US" dirty="0"/>
              <a:t> è </a:t>
            </a:r>
            <a:r>
              <a:rPr lang="en-US" dirty="0" err="1"/>
              <a:t>stato</a:t>
            </a:r>
            <a:r>
              <a:rPr lang="en-US" dirty="0"/>
              <a:t> </a:t>
            </a:r>
            <a:r>
              <a:rPr lang="en-US" dirty="0" err="1"/>
              <a:t>tratto</a:t>
            </a:r>
            <a:r>
              <a:rPr lang="en-US" dirty="0"/>
              <a:t> in </a:t>
            </a:r>
            <a:r>
              <a:rPr lang="en-US" dirty="0" err="1"/>
              <a:t>inganno</a:t>
            </a:r>
            <a:r>
              <a:rPr lang="en-US" dirty="0"/>
              <a:t> </a:t>
            </a:r>
            <a:r>
              <a:rPr lang="en-US" dirty="0" err="1"/>
              <a:t>perché</a:t>
            </a:r>
            <a:r>
              <a:rPr lang="en-US" dirty="0"/>
              <a:t> </a:t>
            </a:r>
            <a:r>
              <a:rPr lang="en-US" b="1" dirty="0" err="1"/>
              <a:t>manca</a:t>
            </a:r>
            <a:r>
              <a:rPr lang="en-US" b="1" dirty="0"/>
              <a:t> di </a:t>
            </a:r>
            <a:r>
              <a:rPr lang="en-US" b="1" dirty="0" err="1"/>
              <a:t>segnali</a:t>
            </a:r>
            <a:r>
              <a:rPr lang="en-US" b="1" dirty="0"/>
              <a:t> </a:t>
            </a:r>
            <a:r>
              <a:rPr lang="en-US" b="1" dirty="0" err="1"/>
              <a:t>umani</a:t>
            </a:r>
            <a:r>
              <a:rPr lang="en-US" b="1" dirty="0"/>
              <a:t> </a:t>
            </a:r>
            <a:r>
              <a:rPr lang="en-US" b="1" dirty="0" err="1"/>
              <a:t>forti</a:t>
            </a:r>
            <a:r>
              <a:rPr lang="en-US" dirty="0"/>
              <a:t> e il </a:t>
            </a:r>
            <a:r>
              <a:rPr lang="en-US" dirty="0" err="1"/>
              <a:t>linguaggio</a:t>
            </a:r>
            <a:r>
              <a:rPr lang="en-US" dirty="0"/>
              <a:t> </a:t>
            </a:r>
            <a:r>
              <a:rPr lang="en-US" dirty="0" err="1"/>
              <a:t>sembra</a:t>
            </a:r>
            <a:r>
              <a:rPr lang="en-US" dirty="0"/>
              <a:t> "</a:t>
            </a:r>
            <a:r>
              <a:rPr lang="en-US" dirty="0" err="1"/>
              <a:t>costruito</a:t>
            </a:r>
            <a:r>
              <a:rPr lang="en-US" dirty="0"/>
              <a:t>".</a:t>
            </a:r>
          </a:p>
          <a:p>
            <a:pPr marL="171450" indent="-171450">
              <a:buFont typeface="Arial"/>
              <a:buChar char="•"/>
            </a:pPr>
            <a:r>
              <a:rPr lang="en-US" dirty="0" err="1"/>
              <a:t>Questo</a:t>
            </a:r>
            <a:r>
              <a:rPr lang="en-US" dirty="0"/>
              <a:t> </a:t>
            </a:r>
            <a:r>
              <a:rPr lang="en-US" dirty="0" err="1"/>
              <a:t>esempio</a:t>
            </a:r>
            <a:r>
              <a:rPr lang="en-US" dirty="0"/>
              <a:t> </a:t>
            </a:r>
            <a:r>
              <a:rPr lang="en-US" dirty="0" err="1"/>
              <a:t>mostra</a:t>
            </a:r>
            <a:r>
              <a:rPr lang="en-US" dirty="0"/>
              <a:t> uno </a:t>
            </a:r>
            <a:r>
              <a:rPr lang="en-US" dirty="0" err="1"/>
              <a:t>dei</a:t>
            </a:r>
            <a:r>
              <a:rPr lang="en-US" dirty="0"/>
              <a:t> </a:t>
            </a:r>
            <a:r>
              <a:rPr lang="en-US" dirty="0" err="1"/>
              <a:t>limiti</a:t>
            </a:r>
            <a:r>
              <a:rPr lang="en-US" dirty="0"/>
              <a:t> del </a:t>
            </a:r>
            <a:r>
              <a:rPr lang="en-US" dirty="0" err="1"/>
              <a:t>modello</a:t>
            </a:r>
            <a:r>
              <a:rPr lang="en-US" dirty="0"/>
              <a:t>: </a:t>
            </a:r>
            <a:r>
              <a:rPr lang="en-US" dirty="0" err="1"/>
              <a:t>fatica</a:t>
            </a:r>
            <a:r>
              <a:rPr lang="en-US" dirty="0"/>
              <a:t> con </a:t>
            </a:r>
            <a:r>
              <a:rPr lang="en-US" dirty="0" err="1"/>
              <a:t>contenuti</a:t>
            </a:r>
            <a:r>
              <a:rPr lang="en-US" dirty="0"/>
              <a:t> </a:t>
            </a:r>
            <a:r>
              <a:rPr lang="en-US" dirty="0" err="1"/>
              <a:t>professionali</a:t>
            </a:r>
            <a:r>
              <a:rPr lang="en-US" dirty="0"/>
              <a:t> o </a:t>
            </a:r>
            <a:r>
              <a:rPr lang="en-US" dirty="0" err="1"/>
              <a:t>promozionali</a:t>
            </a:r>
            <a:r>
              <a:rPr lang="en-US" dirty="0"/>
              <a:t> </a:t>
            </a:r>
            <a:r>
              <a:rPr lang="en-US" dirty="0" err="1"/>
              <a:t>scritti</a:t>
            </a:r>
            <a:r>
              <a:rPr lang="en-US" dirty="0"/>
              <a:t> da </a:t>
            </a:r>
            <a:r>
              <a:rPr lang="en-US" dirty="0" err="1"/>
              <a:t>umani</a:t>
            </a:r>
            <a:r>
              <a:rPr lang="en-US" dirty="0"/>
              <a:t>.</a:t>
            </a:r>
          </a:p>
          <a:p>
            <a:endParaRPr lang="en-US" dirty="0">
              <a:ea typeface="Calibri"/>
              <a:cs typeface="Calibri"/>
            </a:endParaRPr>
          </a:p>
          <a:p>
            <a:endParaRPr lang="en-US" dirty="0">
              <a:ea typeface="Calibri"/>
              <a:cs typeface="Calibri"/>
            </a:endParaRPr>
          </a:p>
          <a:p>
            <a:pPr marL="171450" indent="-171450">
              <a:buFont typeface="Arial"/>
              <a:buChar char="•"/>
            </a:pPr>
            <a:r>
              <a:rPr lang="en-US" dirty="0"/>
              <a:t>__</a:t>
            </a:r>
            <a:r>
              <a:rPr lang="en-US" dirty="0" err="1"/>
              <a:t>url</a:t>
            </a:r>
            <a:r>
              <a:rPr lang="en-US" dirty="0"/>
              <a:t>__ è un forte </a:t>
            </a:r>
            <a:r>
              <a:rPr lang="en-US" dirty="0" err="1"/>
              <a:t>indicatore</a:t>
            </a:r>
            <a:r>
              <a:rPr lang="en-US" dirty="0"/>
              <a:t> </a:t>
            </a:r>
            <a:r>
              <a:rPr lang="en-US" dirty="0" err="1"/>
              <a:t>umano</a:t>
            </a:r>
            <a:r>
              <a:rPr lang="en-US" dirty="0"/>
              <a:t> (−2.681), e </a:t>
            </a:r>
            <a:r>
              <a:rPr lang="en-US" dirty="0" err="1"/>
              <a:t>probabilmente</a:t>
            </a:r>
            <a:r>
              <a:rPr lang="en-US" dirty="0"/>
              <a:t> ha </a:t>
            </a:r>
            <a:r>
              <a:rPr lang="en-US" dirty="0" err="1"/>
              <a:t>pesato</a:t>
            </a:r>
            <a:r>
              <a:rPr lang="en-US" dirty="0"/>
              <a:t> molto </a:t>
            </a:r>
            <a:r>
              <a:rPr lang="en-US" dirty="0" err="1"/>
              <a:t>nella</a:t>
            </a:r>
            <a:r>
              <a:rPr lang="en-US" dirty="0"/>
              <a:t> </a:t>
            </a:r>
            <a:r>
              <a:rPr lang="en-US" dirty="0" err="1"/>
              <a:t>decisione</a:t>
            </a:r>
            <a:r>
              <a:rPr lang="en-US" dirty="0"/>
              <a:t>.</a:t>
            </a:r>
          </a:p>
          <a:p>
            <a:pPr marL="171450" indent="-171450">
              <a:buFont typeface="Arial"/>
              <a:buChar char="•"/>
            </a:pPr>
            <a:r>
              <a:rPr lang="en-US" dirty="0" err="1"/>
              <a:t>Tuttavia</a:t>
            </a:r>
            <a:r>
              <a:rPr lang="en-US" dirty="0"/>
              <a:t>, la </a:t>
            </a:r>
            <a:r>
              <a:rPr lang="en-US" dirty="0" err="1"/>
              <a:t>struttura</a:t>
            </a:r>
            <a:r>
              <a:rPr lang="en-US" dirty="0"/>
              <a:t> è molto </a:t>
            </a:r>
            <a:r>
              <a:rPr lang="en-US" b="1" dirty="0" err="1"/>
              <a:t>generica</a:t>
            </a:r>
            <a:r>
              <a:rPr lang="en-US" dirty="0"/>
              <a:t> e </a:t>
            </a:r>
            <a:r>
              <a:rPr lang="en-US" b="1" dirty="0" err="1"/>
              <a:t>neutrale</a:t>
            </a:r>
            <a:r>
              <a:rPr lang="en-US" dirty="0"/>
              <a:t>, poco </a:t>
            </a:r>
            <a:r>
              <a:rPr lang="en-US" dirty="0" err="1"/>
              <a:t>personalizzata</a:t>
            </a:r>
            <a:r>
              <a:rPr lang="en-US" dirty="0"/>
              <a:t>.</a:t>
            </a:r>
          </a:p>
          <a:p>
            <a:pPr marL="171450" indent="-171450">
              <a:buFont typeface="Arial"/>
              <a:buChar char="•"/>
            </a:pPr>
            <a:r>
              <a:rPr lang="en-US" dirty="0" err="1"/>
              <a:t>Questo</a:t>
            </a:r>
            <a:r>
              <a:rPr lang="en-US" dirty="0"/>
              <a:t> </a:t>
            </a:r>
            <a:r>
              <a:rPr lang="en-US" dirty="0" err="1"/>
              <a:t>esempio</a:t>
            </a:r>
            <a:r>
              <a:rPr lang="en-US" dirty="0"/>
              <a:t> </a:t>
            </a:r>
            <a:r>
              <a:rPr lang="en-US" dirty="0" err="1"/>
              <a:t>mostra</a:t>
            </a:r>
            <a:r>
              <a:rPr lang="en-US" dirty="0"/>
              <a:t> </a:t>
            </a:r>
            <a:r>
              <a:rPr lang="en-US" dirty="0" err="1"/>
              <a:t>che</a:t>
            </a:r>
            <a:r>
              <a:rPr lang="en-US" dirty="0"/>
              <a:t> </a:t>
            </a:r>
            <a:r>
              <a:rPr lang="en-US" dirty="0" err="1"/>
              <a:t>i</a:t>
            </a:r>
            <a:r>
              <a:rPr lang="en-US" dirty="0"/>
              <a:t> bot </a:t>
            </a:r>
            <a:r>
              <a:rPr lang="en-US" dirty="0" err="1"/>
              <a:t>possono</a:t>
            </a:r>
            <a:r>
              <a:rPr lang="en-US" dirty="0"/>
              <a:t> </a:t>
            </a:r>
            <a:r>
              <a:rPr lang="en-US" dirty="0" err="1"/>
              <a:t>usare</a:t>
            </a:r>
            <a:r>
              <a:rPr lang="en-US" dirty="0"/>
              <a:t> </a:t>
            </a:r>
            <a:r>
              <a:rPr lang="en-US" dirty="0" err="1"/>
              <a:t>anche</a:t>
            </a:r>
            <a:r>
              <a:rPr lang="en-US" dirty="0"/>
              <a:t> </a:t>
            </a:r>
            <a:r>
              <a:rPr lang="en-US" dirty="0" err="1"/>
              <a:t>frasi</a:t>
            </a:r>
            <a:r>
              <a:rPr lang="en-US" dirty="0"/>
              <a:t> </a:t>
            </a:r>
            <a:r>
              <a:rPr lang="en-US" dirty="0" err="1"/>
              <a:t>semplici</a:t>
            </a:r>
            <a:r>
              <a:rPr lang="en-US" dirty="0"/>
              <a:t> e </a:t>
            </a:r>
            <a:r>
              <a:rPr lang="en-US" dirty="0" err="1"/>
              <a:t>ingannevoli</a:t>
            </a:r>
            <a:r>
              <a:rPr lang="en-US" dirty="0"/>
              <a:t> </a:t>
            </a:r>
            <a:r>
              <a:rPr lang="en-US" dirty="0" err="1"/>
              <a:t>che</a:t>
            </a:r>
            <a:r>
              <a:rPr lang="en-US" dirty="0"/>
              <a:t> </a:t>
            </a:r>
            <a:r>
              <a:rPr lang="en-US" dirty="0" err="1"/>
              <a:t>imitano</a:t>
            </a:r>
            <a:r>
              <a:rPr lang="en-US" dirty="0"/>
              <a:t> </a:t>
            </a:r>
            <a:r>
              <a:rPr lang="en-US" dirty="0" err="1"/>
              <a:t>l’umano</a:t>
            </a:r>
            <a:r>
              <a:rPr lang="en-US" dirty="0"/>
              <a:t>, e </a:t>
            </a:r>
            <a:r>
              <a:rPr lang="en-US" dirty="0" err="1"/>
              <a:t>quindi</a:t>
            </a:r>
            <a:r>
              <a:rPr lang="en-US" dirty="0"/>
              <a:t> </a:t>
            </a:r>
            <a:r>
              <a:rPr lang="en-US" dirty="0" err="1"/>
              <a:t>trarre</a:t>
            </a:r>
            <a:r>
              <a:rPr lang="en-US" dirty="0"/>
              <a:t> in </a:t>
            </a:r>
            <a:r>
              <a:rPr lang="en-US" dirty="0" err="1"/>
              <a:t>inganno</a:t>
            </a:r>
            <a:r>
              <a:rPr lang="en-US" dirty="0"/>
              <a:t> il </a:t>
            </a:r>
            <a:r>
              <a:rPr lang="en-US" dirty="0" err="1"/>
              <a:t>modello</a:t>
            </a:r>
            <a:r>
              <a:rPr lang="en-US" dirty="0"/>
              <a:t>.</a:t>
            </a:r>
          </a:p>
          <a:p>
            <a:endParaRPr lang="en-US" dirty="0">
              <a:ea typeface="Calibri"/>
              <a:cs typeface="Calibri"/>
            </a:endParaRPr>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15</a:t>
            </a:fld>
            <a:endParaRPr lang="it-IT" noProof="0"/>
          </a:p>
        </p:txBody>
      </p:sp>
    </p:spTree>
    <p:extLst>
      <p:ext uri="{BB962C8B-B14F-4D97-AF65-F5344CB8AC3E}">
        <p14:creationId xmlns:p14="http://schemas.microsoft.com/office/powerpoint/2010/main" val="203015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85750" indent="-285750">
              <a:buFont typeface="Arial"/>
              <a:buChar char="•"/>
            </a:pPr>
            <a:r>
              <a:rPr lang="en-US" b="1" dirty="0"/>
              <a:t>Uneven performance by bot type</a:t>
            </a:r>
            <a:br>
              <a:rPr lang="en-US" b="1" dirty="0">
                <a:cs typeface="+mn-lt"/>
              </a:rPr>
            </a:br>
            <a:r>
              <a:rPr lang="en-US" b="1" dirty="0"/>
              <a:t> We see that GPT‑2–generated tweets are the hardest to catch, with only 76 percent accuracy, whereas RNN and ‘other’ bots are detected much more reliably. This suggests our feature set is better tuned to older or simpler generation patterns, and struggles with more fluent, transformer‑based output.</a:t>
            </a:r>
            <a:endParaRPr lang="it-IT" dirty="0"/>
          </a:p>
          <a:p>
            <a:pPr marL="285750" indent="-285750">
              <a:buFont typeface="Arial"/>
              <a:buChar char="•"/>
            </a:pPr>
            <a:r>
              <a:rPr lang="en-US" b="1" dirty="0"/>
              <a:t>Ambiguous or overly formal/promotional tweets</a:t>
            </a:r>
            <a:br>
              <a:rPr lang="en-US" b="1" dirty="0">
                <a:cs typeface="+mn-lt"/>
              </a:rPr>
            </a:br>
            <a:r>
              <a:rPr lang="en-US" b="1" dirty="0"/>
              <a:t> Tweets written in a business‑style or promotional tone—despite being human—often lack the social markers like emoji or colloquial phrasing that our model uses to flag humans. As a result, these messages can be mistaken for bot output.</a:t>
            </a:r>
            <a:endParaRPr lang="it-IT" dirty="0"/>
          </a:p>
          <a:p>
            <a:pPr marL="285750" indent="-285750">
              <a:buFont typeface="Arial"/>
              <a:buChar char="•"/>
            </a:pPr>
            <a:r>
              <a:rPr lang="en-US" b="1" dirty="0"/>
              <a:t>Generic phrasing reduces discrimination in edge cases</a:t>
            </a:r>
            <a:br>
              <a:rPr lang="en-US" b="1" dirty="0">
                <a:cs typeface="+mn-lt"/>
              </a:rPr>
            </a:br>
            <a:r>
              <a:rPr lang="en-US" b="1" dirty="0"/>
              <a:t> Very short or neutral statements—such as “old pinned tweet </a:t>
            </a:r>
            <a:r>
              <a:rPr lang="en-US" b="1" dirty="0" err="1"/>
              <a:t>url</a:t>
            </a:r>
            <a:r>
              <a:rPr lang="en-US" dirty="0"/>
              <a:t>”—don’t carry enough unique linguistic signals, so the model defaults toward the stronger n‑gram indicators, leading to occasional misclassifications.</a:t>
            </a:r>
            <a:endParaRPr lang="it-IT" dirty="0"/>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16</a:t>
            </a:fld>
            <a:endParaRPr lang="it-IT" noProof="0"/>
          </a:p>
        </p:txBody>
      </p:sp>
    </p:spTree>
    <p:extLst>
      <p:ext uri="{BB962C8B-B14F-4D97-AF65-F5344CB8AC3E}">
        <p14:creationId xmlns:p14="http://schemas.microsoft.com/office/powerpoint/2010/main" val="4149264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Questa slide </a:t>
            </a:r>
            <a:r>
              <a:rPr lang="en-US" dirty="0" err="1"/>
              <a:t>mostra</a:t>
            </a:r>
            <a:r>
              <a:rPr lang="en-US" dirty="0"/>
              <a:t> il </a:t>
            </a:r>
            <a:r>
              <a:rPr lang="en-US" dirty="0" err="1"/>
              <a:t>flusso</a:t>
            </a:r>
            <a:r>
              <a:rPr lang="en-US" dirty="0"/>
              <a:t> generale </a:t>
            </a:r>
            <a:r>
              <a:rPr lang="en-US" dirty="0" err="1"/>
              <a:t>della</a:t>
            </a:r>
            <a:r>
              <a:rPr lang="en-US" dirty="0"/>
              <a:t> nostra Char‑CNN.</a:t>
            </a:r>
            <a:br>
              <a:rPr lang="en-US" dirty="0">
                <a:cs typeface="+mn-lt"/>
              </a:rPr>
            </a:br>
            <a:r>
              <a:rPr lang="en-US" dirty="0"/>
              <a:t> </a:t>
            </a:r>
            <a:r>
              <a:rPr lang="en-US" dirty="0" err="1"/>
              <a:t>Partiamo</a:t>
            </a:r>
            <a:r>
              <a:rPr lang="en-US" dirty="0"/>
              <a:t> dal tweet in input, </a:t>
            </a:r>
            <a:r>
              <a:rPr lang="en-US" dirty="0" err="1"/>
              <a:t>che</a:t>
            </a:r>
            <a:r>
              <a:rPr lang="en-US" dirty="0"/>
              <a:t> </a:t>
            </a:r>
            <a:r>
              <a:rPr lang="en-US" dirty="0" err="1"/>
              <a:t>trattiamo</a:t>
            </a:r>
            <a:r>
              <a:rPr lang="en-US" dirty="0"/>
              <a:t> come </a:t>
            </a:r>
            <a:r>
              <a:rPr lang="en-US" dirty="0" err="1"/>
              <a:t>una</a:t>
            </a:r>
            <a:r>
              <a:rPr lang="en-US" dirty="0"/>
              <a:t> semplice </a:t>
            </a:r>
            <a:r>
              <a:rPr lang="en-US" dirty="0" err="1"/>
              <a:t>sequenza</a:t>
            </a:r>
            <a:r>
              <a:rPr lang="en-US" dirty="0"/>
              <a:t> di </a:t>
            </a:r>
            <a:r>
              <a:rPr lang="en-US" dirty="0" err="1"/>
              <a:t>caratteri</a:t>
            </a:r>
            <a:r>
              <a:rPr lang="en-US" dirty="0"/>
              <a:t> — senza </a:t>
            </a:r>
            <a:r>
              <a:rPr lang="en-US" dirty="0" err="1"/>
              <a:t>tokenizzazione</a:t>
            </a:r>
            <a:r>
              <a:rPr lang="en-US" dirty="0"/>
              <a:t> a </a:t>
            </a:r>
            <a:r>
              <a:rPr lang="en-US" dirty="0" err="1"/>
              <a:t>livello</a:t>
            </a:r>
            <a:r>
              <a:rPr lang="en-US" dirty="0"/>
              <a:t> di </a:t>
            </a:r>
            <a:r>
              <a:rPr lang="en-US" dirty="0" err="1"/>
              <a:t>parola</a:t>
            </a:r>
            <a:r>
              <a:rPr lang="en-US" dirty="0"/>
              <a:t>.</a:t>
            </a:r>
            <a:br>
              <a:rPr lang="en-US" dirty="0">
                <a:cs typeface="+mn-lt"/>
              </a:rPr>
            </a:br>
            <a:r>
              <a:rPr lang="en-US" dirty="0"/>
              <a:t> Ogni carattere </a:t>
            </a:r>
            <a:r>
              <a:rPr lang="en-US" dirty="0" err="1"/>
              <a:t>viene</a:t>
            </a:r>
            <a:r>
              <a:rPr lang="en-US" dirty="0"/>
              <a:t> </a:t>
            </a:r>
            <a:r>
              <a:rPr lang="en-US" dirty="0" err="1"/>
              <a:t>trasformato</a:t>
            </a:r>
            <a:r>
              <a:rPr lang="en-US" dirty="0"/>
              <a:t> in un </a:t>
            </a:r>
            <a:r>
              <a:rPr lang="en-US" dirty="0" err="1"/>
              <a:t>vettore</a:t>
            </a:r>
            <a:r>
              <a:rPr lang="en-US" dirty="0"/>
              <a:t> </a:t>
            </a:r>
            <a:r>
              <a:rPr lang="en-US" dirty="0" err="1"/>
              <a:t>tramite</a:t>
            </a:r>
            <a:r>
              <a:rPr lang="en-US" dirty="0"/>
              <a:t> uno </a:t>
            </a:r>
            <a:r>
              <a:rPr lang="en-US" dirty="0" err="1"/>
              <a:t>strato</a:t>
            </a:r>
            <a:r>
              <a:rPr lang="en-US" dirty="0"/>
              <a:t> di embedding </a:t>
            </a:r>
            <a:r>
              <a:rPr lang="en-US" dirty="0" err="1"/>
              <a:t>addestrabile</a:t>
            </a:r>
            <a:r>
              <a:rPr lang="en-US" dirty="0"/>
              <a:t>, </a:t>
            </a:r>
            <a:r>
              <a:rPr lang="en-US" dirty="0" err="1"/>
              <a:t>che</a:t>
            </a:r>
            <a:r>
              <a:rPr lang="en-US" dirty="0"/>
              <a:t> </a:t>
            </a:r>
            <a:r>
              <a:rPr lang="en-US" dirty="0" err="1"/>
              <a:t>impara</a:t>
            </a:r>
            <a:r>
              <a:rPr lang="en-US" dirty="0"/>
              <a:t> </a:t>
            </a:r>
            <a:r>
              <a:rPr lang="en-US" dirty="0" err="1"/>
              <a:t>rappresentazioni</a:t>
            </a:r>
            <a:r>
              <a:rPr lang="en-US" dirty="0"/>
              <a:t> dense </a:t>
            </a:r>
            <a:r>
              <a:rPr lang="en-US" dirty="0" err="1"/>
              <a:t>dei</a:t>
            </a:r>
            <a:r>
              <a:rPr lang="en-US" dirty="0"/>
              <a:t> </a:t>
            </a:r>
            <a:r>
              <a:rPr lang="en-US" dirty="0" err="1"/>
              <a:t>simboli</a:t>
            </a:r>
            <a:r>
              <a:rPr lang="en-US" dirty="0"/>
              <a:t> </a:t>
            </a:r>
            <a:r>
              <a:rPr lang="en-US" dirty="0" err="1"/>
              <a:t>più</a:t>
            </a:r>
            <a:r>
              <a:rPr lang="en-US" dirty="0"/>
              <a:t> </a:t>
            </a:r>
            <a:r>
              <a:rPr lang="en-US" dirty="0" err="1"/>
              <a:t>informativi</a:t>
            </a:r>
            <a:r>
              <a:rPr lang="en-US" dirty="0"/>
              <a:t>.</a:t>
            </a:r>
            <a:br>
              <a:rPr lang="en-US" dirty="0">
                <a:cs typeface="+mn-lt"/>
              </a:rPr>
            </a:br>
            <a:r>
              <a:rPr lang="en-US" dirty="0"/>
              <a:t> Su </a:t>
            </a:r>
            <a:r>
              <a:rPr lang="en-US" dirty="0" err="1"/>
              <a:t>questi</a:t>
            </a:r>
            <a:r>
              <a:rPr lang="en-US" dirty="0"/>
              <a:t> </a:t>
            </a:r>
            <a:r>
              <a:rPr lang="en-US" dirty="0" err="1"/>
              <a:t>vettori</a:t>
            </a:r>
            <a:r>
              <a:rPr lang="en-US" dirty="0"/>
              <a:t> </a:t>
            </a:r>
            <a:r>
              <a:rPr lang="en-US" dirty="0" err="1"/>
              <a:t>applichiamo</a:t>
            </a:r>
            <a:r>
              <a:rPr lang="en-US" dirty="0"/>
              <a:t> </a:t>
            </a:r>
            <a:r>
              <a:rPr lang="en-US" dirty="0" err="1"/>
              <a:t>filtri</a:t>
            </a:r>
            <a:r>
              <a:rPr lang="en-US" dirty="0"/>
              <a:t> </a:t>
            </a:r>
            <a:r>
              <a:rPr lang="en-US" dirty="0" err="1"/>
              <a:t>convoluzionali</a:t>
            </a:r>
            <a:r>
              <a:rPr lang="en-US" dirty="0"/>
              <a:t> </a:t>
            </a:r>
            <a:r>
              <a:rPr lang="en-US" dirty="0" err="1"/>
              <a:t>unidimensionali</a:t>
            </a:r>
            <a:r>
              <a:rPr lang="en-US" dirty="0"/>
              <a:t> di diverse </a:t>
            </a:r>
            <a:r>
              <a:rPr lang="en-US" dirty="0" err="1"/>
              <a:t>lunghezze</a:t>
            </a:r>
            <a:r>
              <a:rPr lang="en-US" dirty="0"/>
              <a:t> per </a:t>
            </a:r>
            <a:r>
              <a:rPr lang="en-US" dirty="0" err="1"/>
              <a:t>catturare</a:t>
            </a:r>
            <a:r>
              <a:rPr lang="en-US" dirty="0"/>
              <a:t> pattern </a:t>
            </a:r>
            <a:r>
              <a:rPr lang="en-US" dirty="0" err="1"/>
              <a:t>locali</a:t>
            </a:r>
            <a:r>
              <a:rPr lang="en-US" dirty="0"/>
              <a:t> — ad </a:t>
            </a:r>
            <a:r>
              <a:rPr lang="en-US" dirty="0" err="1"/>
              <a:t>esempio</a:t>
            </a:r>
            <a:r>
              <a:rPr lang="en-US" dirty="0"/>
              <a:t> </a:t>
            </a:r>
            <a:r>
              <a:rPr lang="en-US" dirty="0" err="1"/>
              <a:t>prefissi</a:t>
            </a:r>
            <a:r>
              <a:rPr lang="en-US" dirty="0"/>
              <a:t>, emoticon o </a:t>
            </a:r>
            <a:r>
              <a:rPr lang="en-US" dirty="0" err="1"/>
              <a:t>sequenze</a:t>
            </a:r>
            <a:r>
              <a:rPr lang="en-US" dirty="0"/>
              <a:t> </a:t>
            </a:r>
            <a:r>
              <a:rPr lang="en-US" dirty="0" err="1"/>
              <a:t>specifiche</a:t>
            </a:r>
            <a:r>
              <a:rPr lang="en-US" dirty="0"/>
              <a:t> di </a:t>
            </a:r>
            <a:r>
              <a:rPr lang="en-US" dirty="0" err="1"/>
              <a:t>caratteri</a:t>
            </a:r>
            <a:r>
              <a:rPr lang="en-US" dirty="0"/>
              <a:t>.</a:t>
            </a:r>
            <a:br>
              <a:rPr lang="en-US" dirty="0">
                <a:cs typeface="+mn-lt"/>
              </a:rPr>
            </a:br>
            <a:r>
              <a:rPr lang="en-US" dirty="0"/>
              <a:t> Dopo ogni </a:t>
            </a:r>
            <a:r>
              <a:rPr lang="en-US" dirty="0" err="1"/>
              <a:t>convoluzione</a:t>
            </a:r>
            <a:r>
              <a:rPr lang="en-US" dirty="0"/>
              <a:t> </a:t>
            </a:r>
            <a:r>
              <a:rPr lang="en-US" dirty="0" err="1"/>
              <a:t>usiamo</a:t>
            </a:r>
            <a:r>
              <a:rPr lang="en-US" dirty="0"/>
              <a:t> </a:t>
            </a:r>
            <a:r>
              <a:rPr lang="en-US" dirty="0" err="1"/>
              <a:t>una</a:t>
            </a:r>
            <a:r>
              <a:rPr lang="en-US" dirty="0"/>
              <a:t> </a:t>
            </a:r>
            <a:r>
              <a:rPr lang="en-US" dirty="0" err="1"/>
              <a:t>funzione</a:t>
            </a:r>
            <a:r>
              <a:rPr lang="en-US" dirty="0"/>
              <a:t> di </a:t>
            </a:r>
            <a:r>
              <a:rPr lang="en-US" dirty="0" err="1"/>
              <a:t>attivazione</a:t>
            </a:r>
            <a:r>
              <a:rPr lang="en-US" dirty="0"/>
              <a:t> tanh e poi un pooling </a:t>
            </a:r>
            <a:r>
              <a:rPr lang="en-US" dirty="0" err="1"/>
              <a:t>globale</a:t>
            </a:r>
            <a:r>
              <a:rPr lang="en-US" dirty="0"/>
              <a:t> “max‑over‑time”, per </a:t>
            </a:r>
            <a:r>
              <a:rPr lang="en-US" dirty="0" err="1"/>
              <a:t>estrarre</a:t>
            </a:r>
            <a:r>
              <a:rPr lang="en-US" dirty="0"/>
              <a:t> il </a:t>
            </a:r>
            <a:r>
              <a:rPr lang="en-US" dirty="0" err="1"/>
              <a:t>segnale</a:t>
            </a:r>
            <a:r>
              <a:rPr lang="en-US" dirty="0"/>
              <a:t> </a:t>
            </a:r>
            <a:r>
              <a:rPr lang="en-US" dirty="0" err="1"/>
              <a:t>più</a:t>
            </a:r>
            <a:r>
              <a:rPr lang="en-US" dirty="0"/>
              <a:t> forte da ogni </a:t>
            </a:r>
            <a:r>
              <a:rPr lang="en-US" dirty="0" err="1"/>
              <a:t>filtro</a:t>
            </a:r>
            <a:r>
              <a:rPr lang="en-US" dirty="0"/>
              <a:t> </a:t>
            </a:r>
            <a:r>
              <a:rPr lang="en-US" dirty="0" err="1"/>
              <a:t>su</a:t>
            </a:r>
            <a:r>
              <a:rPr lang="en-US" dirty="0"/>
              <a:t> </a:t>
            </a:r>
            <a:r>
              <a:rPr lang="en-US" dirty="0" err="1"/>
              <a:t>tutto</a:t>
            </a:r>
            <a:r>
              <a:rPr lang="en-US" dirty="0"/>
              <a:t> il tweet.</a:t>
            </a:r>
            <a:br>
              <a:rPr lang="en-US" dirty="0">
                <a:cs typeface="+mn-lt"/>
              </a:rPr>
            </a:br>
            <a:r>
              <a:rPr lang="en-US" dirty="0"/>
              <a:t> </a:t>
            </a:r>
            <a:r>
              <a:rPr lang="en-US" dirty="0" err="1"/>
              <a:t>Infine</a:t>
            </a:r>
            <a:r>
              <a:rPr lang="en-US" dirty="0"/>
              <a:t>, </a:t>
            </a:r>
            <a:r>
              <a:rPr lang="en-US" dirty="0" err="1"/>
              <a:t>applichiamo</a:t>
            </a:r>
            <a:r>
              <a:rPr lang="en-US" dirty="0"/>
              <a:t> dropout per </a:t>
            </a:r>
            <a:r>
              <a:rPr lang="en-US" dirty="0" err="1"/>
              <a:t>regolarizzare</a:t>
            </a:r>
            <a:r>
              <a:rPr lang="en-US" dirty="0"/>
              <a:t> e </a:t>
            </a:r>
            <a:r>
              <a:rPr lang="en-US" dirty="0" err="1"/>
              <a:t>prevenire</a:t>
            </a:r>
            <a:r>
              <a:rPr lang="en-US" dirty="0"/>
              <a:t> </a:t>
            </a:r>
            <a:r>
              <a:rPr lang="en-US" dirty="0" err="1"/>
              <a:t>l’overfitting</a:t>
            </a:r>
            <a:r>
              <a:rPr lang="en-US" dirty="0"/>
              <a:t>, </a:t>
            </a:r>
            <a:r>
              <a:rPr lang="en-US" dirty="0" err="1"/>
              <a:t>concatenando</a:t>
            </a:r>
            <a:r>
              <a:rPr lang="en-US" dirty="0"/>
              <a:t> le </a:t>
            </a:r>
            <a:r>
              <a:rPr lang="en-US" dirty="0" err="1"/>
              <a:t>uscite</a:t>
            </a:r>
            <a:r>
              <a:rPr lang="en-US" dirty="0"/>
              <a:t> </a:t>
            </a:r>
            <a:r>
              <a:rPr lang="en-US" dirty="0" err="1"/>
              <a:t>dei</a:t>
            </a:r>
            <a:r>
              <a:rPr lang="en-US" dirty="0"/>
              <a:t> pooling e </a:t>
            </a:r>
            <a:r>
              <a:rPr lang="en-US" dirty="0" err="1"/>
              <a:t>inviandole</a:t>
            </a:r>
            <a:r>
              <a:rPr lang="en-US" dirty="0"/>
              <a:t> a uno </a:t>
            </a:r>
            <a:r>
              <a:rPr lang="en-US" dirty="0" err="1"/>
              <a:t>strato</a:t>
            </a:r>
            <a:r>
              <a:rPr lang="en-US" dirty="0"/>
              <a:t> </a:t>
            </a:r>
            <a:r>
              <a:rPr lang="en-US" dirty="0" err="1"/>
              <a:t>lineare</a:t>
            </a:r>
            <a:r>
              <a:rPr lang="en-US" dirty="0"/>
              <a:t> </a:t>
            </a:r>
            <a:r>
              <a:rPr lang="en-US" dirty="0" err="1"/>
              <a:t>che</a:t>
            </a:r>
            <a:r>
              <a:rPr lang="en-US" dirty="0"/>
              <a:t> decide se </a:t>
            </a:r>
            <a:r>
              <a:rPr lang="en-US" dirty="0" err="1"/>
              <a:t>si</a:t>
            </a:r>
            <a:r>
              <a:rPr lang="en-US" dirty="0"/>
              <a:t> </a:t>
            </a:r>
            <a:r>
              <a:rPr lang="en-US" dirty="0" err="1"/>
              <a:t>tratta</a:t>
            </a:r>
            <a:r>
              <a:rPr lang="en-US" dirty="0"/>
              <a:t> di un bot o di un </a:t>
            </a:r>
            <a:r>
              <a:rPr lang="en-US" dirty="0" err="1"/>
              <a:t>umano</a:t>
            </a:r>
            <a:r>
              <a:rPr lang="en-US" dirty="0"/>
              <a:t>.</a:t>
            </a:r>
            <a:br>
              <a:rPr lang="en-US" dirty="0">
                <a:cs typeface="+mn-lt"/>
              </a:rPr>
            </a:br>
            <a:r>
              <a:rPr lang="en-US" dirty="0"/>
              <a:t> Tutto il </a:t>
            </a:r>
            <a:r>
              <a:rPr lang="en-US" dirty="0" err="1"/>
              <a:t>modello</a:t>
            </a:r>
            <a:r>
              <a:rPr lang="en-US" dirty="0"/>
              <a:t> — embedding, </a:t>
            </a:r>
            <a:r>
              <a:rPr lang="en-US" dirty="0" err="1"/>
              <a:t>convoluzioni</a:t>
            </a:r>
            <a:r>
              <a:rPr lang="en-US" dirty="0"/>
              <a:t> e </a:t>
            </a:r>
            <a:r>
              <a:rPr lang="en-US" dirty="0" err="1"/>
              <a:t>classificatore</a:t>
            </a:r>
            <a:r>
              <a:rPr lang="en-US" dirty="0"/>
              <a:t> — </a:t>
            </a:r>
            <a:r>
              <a:rPr lang="en-US" dirty="0" err="1"/>
              <a:t>viene</a:t>
            </a:r>
            <a:r>
              <a:rPr lang="en-US" dirty="0"/>
              <a:t> </a:t>
            </a:r>
            <a:r>
              <a:rPr lang="en-US" dirty="0" err="1"/>
              <a:t>addestrato</a:t>
            </a:r>
            <a:r>
              <a:rPr lang="en-US" dirty="0"/>
              <a:t> end‑to‑end sui </a:t>
            </a:r>
            <a:r>
              <a:rPr lang="en-US" dirty="0" err="1"/>
              <a:t>dati</a:t>
            </a:r>
            <a:r>
              <a:rPr lang="en-US" dirty="0"/>
              <a:t> di tweet </a:t>
            </a:r>
            <a:r>
              <a:rPr lang="en-US" dirty="0" err="1"/>
              <a:t>etichettati</a:t>
            </a:r>
            <a:r>
              <a:rPr lang="en-US" dirty="0"/>
              <a:t>.</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18</a:t>
            </a:fld>
            <a:endParaRPr lang="it-IT" noProof="0"/>
          </a:p>
        </p:txBody>
      </p:sp>
    </p:spTree>
    <p:extLst>
      <p:ext uri="{BB962C8B-B14F-4D97-AF65-F5344CB8AC3E}">
        <p14:creationId xmlns:p14="http://schemas.microsoft.com/office/powerpoint/2010/main" val="561458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On this slide, we outline our preprocessing and tuning setup. First, we clean each tweet by lowercasing, </a:t>
            </a:r>
            <a:r>
              <a:rPr lang="en-US" dirty="0" err="1"/>
              <a:t>unescaping</a:t>
            </a:r>
            <a:r>
              <a:rPr lang="en-US" dirty="0"/>
              <a:t> HTML entities, and collapsing extra whitespace to standardize the input. Next, we list the hyperparameters we explored—embedding dimension, maximum sequence length, convolutional kernel sizes, number of filters, dropout probability, learning rate, and batch size. We ran a full grid search over these combinations using 5‑fold stratified cross‑validation on the training set—each fold preserves the bot/human ratio. Within each fold, we applied early stopping with a patience of five epochs to avoid overfitting. Finally, we chose the configuration that achieved the highest average validation accuracy across all folds.</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19</a:t>
            </a:fld>
            <a:endParaRPr lang="it-IT" noProof="0"/>
          </a:p>
        </p:txBody>
      </p:sp>
    </p:spTree>
    <p:extLst>
      <p:ext uri="{BB962C8B-B14F-4D97-AF65-F5344CB8AC3E}">
        <p14:creationId xmlns:p14="http://schemas.microsoft.com/office/powerpoint/2010/main" val="1100371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chart plots training (grey) and 5‑fold CV accuracy (purple) over 18 epochs. We see both curves rising in tandem and ultimately plateauing at roughly 89–90% for training and 84–85% for validation. The small, steady gap between them—with no widening over time—indicates that the model is </a:t>
            </a:r>
            <a:r>
              <a:rPr lang="en-US" b="1" dirty="0"/>
              <a:t>not overfitting</a:t>
            </a:r>
            <a:r>
              <a:rPr lang="en-US" dirty="0"/>
              <a:t>. Instead, it’s learning useful generalizable features: performance on unseen folds continues to improve alongside the training score.”</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21</a:t>
            </a:fld>
            <a:endParaRPr lang="it-IT" noProof="0"/>
          </a:p>
        </p:txBody>
      </p:sp>
    </p:spTree>
    <p:extLst>
      <p:ext uri="{BB962C8B-B14F-4D97-AF65-F5344CB8AC3E}">
        <p14:creationId xmlns:p14="http://schemas.microsoft.com/office/powerpoint/2010/main" val="1995309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B596F-E14A-CDE9-E025-1B10E64A57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4924AE-92D8-C2DE-31E3-3919FC4AE20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E184B49-7982-8502-8426-317BA503EAF7}"/>
              </a:ext>
            </a:extLst>
          </p:cNvPr>
          <p:cNvSpPr>
            <a:spLocks noGrp="1"/>
          </p:cNvSpPr>
          <p:nvPr>
            <p:ph type="body" idx="1"/>
          </p:nvPr>
        </p:nvSpPr>
        <p:spPr/>
        <p:txBody>
          <a:bodyPr/>
          <a:lstStyle/>
          <a:p>
            <a:r>
              <a:rPr lang="en-US">
                <a:ea typeface="Calibri"/>
                <a:cs typeface="Calibri"/>
              </a:rPr>
              <a:t>High recall on bots -&gt; + false positives</a:t>
            </a:r>
            <a:endParaRPr lang="en-US" dirty="0">
              <a:ea typeface="Calibri"/>
              <a:cs typeface="Calibri"/>
            </a:endParaRPr>
          </a:p>
        </p:txBody>
      </p:sp>
      <p:sp>
        <p:nvSpPr>
          <p:cNvPr id="4" name="Segnaposto numero diapositiva 3">
            <a:extLst>
              <a:ext uri="{FF2B5EF4-FFF2-40B4-BE49-F238E27FC236}">
                <a16:creationId xmlns:a16="http://schemas.microsoft.com/office/drawing/2014/main" id="{13DA53E9-082A-BA7E-2E84-12CA73E7582D}"/>
              </a:ext>
            </a:extLst>
          </p:cNvPr>
          <p:cNvSpPr>
            <a:spLocks noGrp="1"/>
          </p:cNvSpPr>
          <p:nvPr>
            <p:ph type="sldNum" sz="quarter" idx="5"/>
          </p:nvPr>
        </p:nvSpPr>
        <p:spPr/>
        <p:txBody>
          <a:bodyPr/>
          <a:lstStyle/>
          <a:p>
            <a:fld id="{9DE85E5F-4810-48A4-BB48-64D5F821BD7F}" type="slidenum">
              <a:rPr lang="it-IT" noProof="0" smtClean="0"/>
              <a:t>22</a:t>
            </a:fld>
            <a:endParaRPr lang="it-IT" noProof="0"/>
          </a:p>
        </p:txBody>
      </p:sp>
    </p:spTree>
    <p:extLst>
      <p:ext uri="{BB962C8B-B14F-4D97-AF65-F5344CB8AC3E}">
        <p14:creationId xmlns:p14="http://schemas.microsoft.com/office/powerpoint/2010/main" val="2265443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On this slide we explore where the Char‑CNN builds its class‑signal, using three simple probes. We hook into the network at three points—after the first conv (kernel 3), after the second conv (kernel 4), and post‑dropout—capture the activations, apply tanh and global max‑pooling, and then train a small logistic regression on each set of features. The resulting validation accuracies show that even right after Conv1 we already get over 83% accuracy, rising slightly after Conv2, and by the time we hit post‑dropout we’re almost at the full model’s 85%. This demonstrates that strong discriminative patterns are learned early, and that the network’s deeper layers simply refine an already robust signal.</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23</a:t>
            </a:fld>
            <a:endParaRPr lang="it-IT" noProof="0"/>
          </a:p>
        </p:txBody>
      </p:sp>
    </p:spTree>
    <p:extLst>
      <p:ext uri="{BB962C8B-B14F-4D97-AF65-F5344CB8AC3E}">
        <p14:creationId xmlns:p14="http://schemas.microsoft.com/office/powerpoint/2010/main" val="307045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Large language models now generate huge amounts of text online, including tweets. That raises issues for platform trust, content moderation, and spotting coordinated spam or misinformation. Our task is a binary classification: human-written vs AI-generated. However, tweets are short, informal, and full of noise—URLs, emojis, slang—so the signal for detection is weak. Moreover, models keep improving, so any detector must be robust and adaptable.</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a:t>
            </a:fld>
            <a:endParaRPr lang="it-IT" noProof="0"/>
          </a:p>
        </p:txBody>
      </p:sp>
    </p:spTree>
    <p:extLst>
      <p:ext uri="{BB962C8B-B14F-4D97-AF65-F5344CB8AC3E}">
        <p14:creationId xmlns:p14="http://schemas.microsoft.com/office/powerpoint/2010/main" val="1181949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6732E-5ECD-D393-B62D-F2FBA2F8614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5C7951B-22E7-AA49-4F5B-A0A245D51A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8B1F6A-18DB-A554-C214-4C303FBF1658}"/>
              </a:ext>
            </a:extLst>
          </p:cNvPr>
          <p:cNvSpPr>
            <a:spLocks noGrp="1"/>
          </p:cNvSpPr>
          <p:nvPr>
            <p:ph type="body" idx="1"/>
          </p:nvPr>
        </p:nvSpPr>
        <p:spPr/>
        <p:txBody>
          <a:bodyPr/>
          <a:lstStyle/>
          <a:p>
            <a:pPr marL="171450" indent="-171450">
              <a:buFont typeface="Arial"/>
              <a:buChar char="•"/>
            </a:pPr>
            <a:r>
              <a:rPr lang="en-US" b="1" dirty="0"/>
              <a:t>Bot‑biased vocabulary</a:t>
            </a:r>
            <a:endParaRPr lang="it-IT" dirty="0"/>
          </a:p>
          <a:p>
            <a:pPr marL="171450" indent="-171450">
              <a:buFont typeface="Arial"/>
              <a:buChar char="•"/>
            </a:pPr>
            <a:r>
              <a:rPr lang="en-US" b="1" dirty="0"/>
              <a:t>Formulaic / informational:</a:t>
            </a:r>
            <a:r>
              <a:rPr lang="en-US" dirty="0"/>
              <a:t> words like </a:t>
            </a:r>
            <a:r>
              <a:rPr lang="en-US" b="1" dirty="0" err="1"/>
              <a:t>programme</a:t>
            </a:r>
            <a:r>
              <a:rPr lang="en-US" dirty="0"/>
              <a:t>, </a:t>
            </a:r>
            <a:r>
              <a:rPr lang="en-US" b="1" dirty="0"/>
              <a:t>refactoring</a:t>
            </a:r>
            <a:r>
              <a:rPr lang="en-US" dirty="0"/>
              <a:t>, </a:t>
            </a:r>
            <a:r>
              <a:rPr lang="en-US" b="1" dirty="0"/>
              <a:t>committed</a:t>
            </a:r>
            <a:r>
              <a:rPr lang="en-US" dirty="0"/>
              <a:t>, </a:t>
            </a:r>
            <a:r>
              <a:rPr lang="en-US" b="1" dirty="0"/>
              <a:t>respects</a:t>
            </a:r>
            <a:r>
              <a:rPr lang="en-US" dirty="0"/>
              <a:t> and heavy </a:t>
            </a:r>
            <a:r>
              <a:rPr lang="en-US" b="1" dirty="0"/>
              <a:t>URL</a:t>
            </a:r>
            <a:r>
              <a:rPr lang="en-US" dirty="0"/>
              <a:t> presence (three of the top 15 are links) suggest bots often post automated announcements, development updates or promotional content.</a:t>
            </a:r>
          </a:p>
          <a:p>
            <a:pPr marL="171450" indent="-171450">
              <a:buFont typeface="Arial"/>
              <a:buChar char="•"/>
            </a:pPr>
            <a:r>
              <a:rPr lang="en-US" b="1" dirty="0"/>
              <a:t>Technical / domain‑specific:</a:t>
            </a:r>
            <a:r>
              <a:rPr lang="en-US" dirty="0"/>
              <a:t> terms such as </a:t>
            </a:r>
            <a:r>
              <a:rPr lang="en-US" b="1" dirty="0"/>
              <a:t>refactoring</a:t>
            </a:r>
            <a:r>
              <a:rPr lang="en-US" dirty="0"/>
              <a:t> and </a:t>
            </a:r>
            <a:r>
              <a:rPr lang="en-US" b="1" dirty="0" err="1"/>
              <a:t>programme</a:t>
            </a:r>
            <a:r>
              <a:rPr lang="en-US" dirty="0"/>
              <a:t> point to code‑related or organizational tweets—characteristic of accounts sharing software news or press releases.</a:t>
            </a:r>
          </a:p>
          <a:p>
            <a:pPr marL="171450" indent="-171450">
              <a:buFont typeface="Arial"/>
              <a:buChar char="•"/>
            </a:pPr>
            <a:r>
              <a:rPr lang="en-US" b="1" dirty="0"/>
              <a:t>Transactional tone:</a:t>
            </a:r>
            <a:r>
              <a:rPr lang="en-US" dirty="0"/>
              <a:t> verbs like </a:t>
            </a:r>
            <a:r>
              <a:rPr lang="en-US" b="1" dirty="0"/>
              <a:t>have</a:t>
            </a:r>
            <a:r>
              <a:rPr lang="en-US" dirty="0"/>
              <a:t>, </a:t>
            </a:r>
            <a:r>
              <a:rPr lang="en-US" b="1" dirty="0"/>
              <a:t>getting</a:t>
            </a:r>
            <a:r>
              <a:rPr lang="en-US" dirty="0"/>
              <a:t>, </a:t>
            </a:r>
            <a:r>
              <a:rPr lang="en-US" b="1" dirty="0"/>
              <a:t>unfollow</a:t>
            </a:r>
            <a:r>
              <a:rPr lang="en-US" dirty="0"/>
              <a:t> hint at calls‑to‑action or status‑announcements, again typical of bot behavior (e.g. subscription prompts, link-driven engagement).</a:t>
            </a:r>
          </a:p>
          <a:p>
            <a:pPr marL="171450" indent="-171450">
              <a:buFont typeface="Arial"/>
              <a:buChar char="•"/>
            </a:pPr>
            <a:r>
              <a:rPr lang="en-US" b="1" dirty="0"/>
              <a:t>Human‑biased vocabulary</a:t>
            </a:r>
            <a:endParaRPr lang="en-US"/>
          </a:p>
          <a:p>
            <a:pPr marL="171450" indent="-171450">
              <a:buFont typeface="Arial"/>
              <a:buChar char="•"/>
            </a:pPr>
            <a:r>
              <a:rPr lang="en-US" b="1" dirty="0"/>
              <a:t>Colloquial / emotional:</a:t>
            </a:r>
            <a:r>
              <a:rPr lang="en-US" dirty="0"/>
              <a:t> words such as </a:t>
            </a:r>
            <a:r>
              <a:rPr lang="en-US" b="1" dirty="0"/>
              <a:t>wonderful</a:t>
            </a:r>
            <a:r>
              <a:rPr lang="en-US" dirty="0"/>
              <a:t>, </a:t>
            </a:r>
            <a:r>
              <a:rPr lang="en-US" b="1" dirty="0"/>
              <a:t>pissed</a:t>
            </a:r>
            <a:r>
              <a:rPr lang="en-US" dirty="0"/>
              <a:t>, </a:t>
            </a:r>
            <a:r>
              <a:rPr lang="en-US" b="1" dirty="0"/>
              <a:t>popular</a:t>
            </a:r>
            <a:r>
              <a:rPr lang="en-US" dirty="0"/>
              <a:t>, and </a:t>
            </a:r>
            <a:r>
              <a:rPr lang="en-US" b="1" dirty="0"/>
              <a:t>shared</a:t>
            </a:r>
            <a:r>
              <a:rPr lang="en-US" dirty="0"/>
              <a:t> convey personal feelings or social reactions.</a:t>
            </a:r>
          </a:p>
          <a:p>
            <a:pPr marL="171450" indent="-171450">
              <a:buFont typeface="Arial"/>
              <a:buChar char="•"/>
            </a:pPr>
            <a:r>
              <a:rPr lang="en-US" b="1" dirty="0"/>
              <a:t>Everyday context:</a:t>
            </a:r>
            <a:r>
              <a:rPr lang="en-US" dirty="0"/>
              <a:t> terms like </a:t>
            </a:r>
            <a:r>
              <a:rPr lang="en-US" b="1" dirty="0"/>
              <a:t>people</a:t>
            </a:r>
            <a:r>
              <a:rPr lang="en-US" dirty="0"/>
              <a:t>, </a:t>
            </a:r>
            <a:r>
              <a:rPr lang="en-US" b="1" dirty="0"/>
              <a:t>tweets</a:t>
            </a:r>
            <a:r>
              <a:rPr lang="en-US" dirty="0"/>
              <a:t>, </a:t>
            </a:r>
            <a:r>
              <a:rPr lang="en-US" b="1" dirty="0"/>
              <a:t>tomorrow</a:t>
            </a:r>
            <a:r>
              <a:rPr lang="en-US" dirty="0"/>
              <a:t>, and </a:t>
            </a:r>
            <a:r>
              <a:rPr lang="en-US" b="1" dirty="0"/>
              <a:t>socially</a:t>
            </a:r>
            <a:r>
              <a:rPr lang="en-US" dirty="0"/>
              <a:t> reflect normal conversation—discussing events, plans or opinions.</a:t>
            </a:r>
          </a:p>
          <a:p>
            <a:pPr marL="171450" indent="-171450">
              <a:buFont typeface="Arial"/>
              <a:buChar char="•"/>
            </a:pPr>
            <a:r>
              <a:rPr lang="en-US" b="1" dirty="0"/>
              <a:t>Slang / casual interjections:</a:t>
            </a:r>
            <a:r>
              <a:rPr lang="en-US" dirty="0"/>
              <a:t> “</a:t>
            </a:r>
            <a:r>
              <a:rPr lang="en-US" b="1" dirty="0" err="1"/>
              <a:t>yee</a:t>
            </a:r>
            <a:r>
              <a:rPr lang="en-US" dirty="0"/>
              <a:t>” or “</a:t>
            </a:r>
            <a:r>
              <a:rPr lang="en-US" b="1" dirty="0"/>
              <a:t>sis</a:t>
            </a:r>
            <a:r>
              <a:rPr lang="en-US" dirty="0"/>
              <a:t>” further underline a more conversational, informal register unique to human users.</a:t>
            </a:r>
          </a:p>
          <a:p>
            <a:pPr marL="171450" indent="-171450">
              <a:buFont typeface="Arial"/>
              <a:buChar char="•"/>
            </a:pPr>
            <a:r>
              <a:rPr lang="en-US" b="1" dirty="0"/>
              <a:t>Key pattern:</a:t>
            </a:r>
            <a:endParaRPr lang="en-US" dirty="0"/>
          </a:p>
          <a:p>
            <a:pPr marL="171450" indent="-171450">
              <a:buFont typeface="Arial"/>
              <a:buChar char="•"/>
            </a:pPr>
            <a:r>
              <a:rPr lang="en-US" b="1" dirty="0"/>
              <a:t>Bots</a:t>
            </a:r>
            <a:r>
              <a:rPr lang="en-US" dirty="0"/>
              <a:t> favor </a:t>
            </a:r>
            <a:r>
              <a:rPr lang="en-US" b="1" dirty="0"/>
              <a:t>formal, topic‑driven language</a:t>
            </a:r>
            <a:r>
              <a:rPr lang="en-US" dirty="0"/>
              <a:t> with </a:t>
            </a:r>
            <a:r>
              <a:rPr lang="en-US" b="1" dirty="0"/>
              <a:t>URLs</a:t>
            </a:r>
            <a:r>
              <a:rPr lang="en-US" dirty="0"/>
              <a:t> and </a:t>
            </a:r>
            <a:r>
              <a:rPr lang="en-US" b="1" dirty="0"/>
              <a:t>domain‑specific jargon</a:t>
            </a:r>
            <a:r>
              <a:rPr lang="en-US" dirty="0"/>
              <a:t>, aiming to broadcast information or drive clicks.</a:t>
            </a:r>
          </a:p>
          <a:p>
            <a:pPr marL="171450" indent="-171450">
              <a:buFont typeface="Arial"/>
              <a:buChar char="•"/>
            </a:pPr>
            <a:r>
              <a:rPr lang="en-US" b="1" dirty="0"/>
              <a:t>Humans</a:t>
            </a:r>
            <a:r>
              <a:rPr lang="en-US" dirty="0"/>
              <a:t> use </a:t>
            </a:r>
            <a:r>
              <a:rPr lang="en-US" b="1" dirty="0"/>
              <a:t>informal, emotionally‑colored words</a:t>
            </a:r>
            <a:r>
              <a:rPr lang="en-US" dirty="0"/>
              <a:t> and </a:t>
            </a:r>
            <a:r>
              <a:rPr lang="en-US" b="1" dirty="0"/>
              <a:t>social references</a:t>
            </a:r>
            <a:r>
              <a:rPr lang="en-US" dirty="0"/>
              <a:t>, reflecting genuine conversation and personal engagement.</a:t>
            </a:r>
          </a:p>
          <a:p>
            <a:endParaRPr lang="en-US" dirty="0">
              <a:ea typeface="Calibri"/>
              <a:cs typeface="Calibri"/>
            </a:endParaRPr>
          </a:p>
        </p:txBody>
      </p:sp>
      <p:sp>
        <p:nvSpPr>
          <p:cNvPr id="4" name="Segnaposto numero diapositiva 3">
            <a:extLst>
              <a:ext uri="{FF2B5EF4-FFF2-40B4-BE49-F238E27FC236}">
                <a16:creationId xmlns:a16="http://schemas.microsoft.com/office/drawing/2014/main" id="{BAFF9016-6591-2D30-DF3E-A894B558C2CC}"/>
              </a:ext>
            </a:extLst>
          </p:cNvPr>
          <p:cNvSpPr>
            <a:spLocks noGrp="1"/>
          </p:cNvSpPr>
          <p:nvPr>
            <p:ph type="sldNum" sz="quarter" idx="5"/>
          </p:nvPr>
        </p:nvSpPr>
        <p:spPr/>
        <p:txBody>
          <a:bodyPr/>
          <a:lstStyle/>
          <a:p>
            <a:fld id="{9DE85E5F-4810-48A4-BB48-64D5F821BD7F}" type="slidenum">
              <a:rPr lang="it-IT" noProof="0" smtClean="0"/>
              <a:t>24</a:t>
            </a:fld>
            <a:endParaRPr lang="it-IT" noProof="0"/>
          </a:p>
        </p:txBody>
      </p:sp>
    </p:spTree>
    <p:extLst>
      <p:ext uri="{BB962C8B-B14F-4D97-AF65-F5344CB8AC3E}">
        <p14:creationId xmlns:p14="http://schemas.microsoft.com/office/powerpoint/2010/main" val="3921872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We leverage </a:t>
            </a:r>
            <a:r>
              <a:rPr lang="en-US" b="1" dirty="0"/>
              <a:t>BERT‑base‑uncased</a:t>
            </a:r>
            <a:r>
              <a:rPr lang="en-US" dirty="0"/>
              <a:t>, a 12‑layer Transformer with 768‑dimensional hidden states, pre‑trained on massive text corpora. Input tweets are tokenized into </a:t>
            </a:r>
            <a:r>
              <a:rPr lang="en-US" dirty="0" err="1"/>
              <a:t>WordPiece</a:t>
            </a:r>
            <a:r>
              <a:rPr lang="en-US" dirty="0"/>
              <a:t> </a:t>
            </a:r>
            <a:r>
              <a:rPr lang="en-US" dirty="0" err="1"/>
              <a:t>subwords</a:t>
            </a:r>
            <a:r>
              <a:rPr lang="en-US" dirty="0"/>
              <a:t>, framed by special [CLS] and [SEP] markers, and truncated to 128 tokens. BERT’s core encoder stack uses multi‑head self‑attention to build rich contextual embeddings for every token. We take the final [CLS] embedding—a pooled summary of the entire tweet—and feed it through a small classification head (dropout at 0.6 followed by a linear layer) to predict bot vs. human.</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27</a:t>
            </a:fld>
            <a:endParaRPr lang="it-IT" noProof="0"/>
          </a:p>
        </p:txBody>
      </p:sp>
    </p:spTree>
    <p:extLst>
      <p:ext uri="{BB962C8B-B14F-4D97-AF65-F5344CB8AC3E}">
        <p14:creationId xmlns:p14="http://schemas.microsoft.com/office/powerpoint/2010/main" val="140987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For fine‑tuning, we batch 16 tweets at a time and train for 5 epochs using the </a:t>
            </a:r>
            <a:r>
              <a:rPr lang="en-US" dirty="0" err="1"/>
              <a:t>AdamW</a:t>
            </a:r>
            <a:r>
              <a:rPr lang="en-US" dirty="0"/>
              <a:t> optimizer with a low learning rate of 2e‑5 and a weight decay of 0.05 to prevent overfitting. We apply a 0.6 dropout in the classification head to further regularize. To speed up training and retain general language understanding, we freeze most of BERT’s parameters—only the last two encoder layers, the pooler, and the classifier head are updated.</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28</a:t>
            </a:fld>
            <a:endParaRPr lang="it-IT" noProof="0"/>
          </a:p>
        </p:txBody>
      </p:sp>
    </p:spTree>
    <p:extLst>
      <p:ext uri="{BB962C8B-B14F-4D97-AF65-F5344CB8AC3E}">
        <p14:creationId xmlns:p14="http://schemas.microsoft.com/office/powerpoint/2010/main" val="3213195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85750" indent="-285750">
              <a:buFont typeface="Arial"/>
              <a:buChar char="•"/>
            </a:pPr>
            <a:r>
              <a:rPr lang="en-US" b="1" dirty="0"/>
              <a:t>Steady improvement</a:t>
            </a:r>
            <a:r>
              <a:rPr lang="en-US" dirty="0"/>
              <a:t>: training accuracy climbs from ~86% to ~93% over 5 epochs, showing the model is successfully fitting the data.</a:t>
            </a:r>
            <a:endParaRPr lang="it-IT" dirty="0"/>
          </a:p>
          <a:p>
            <a:pPr marL="285750" indent="-285750">
              <a:buFont typeface="Arial"/>
              <a:buChar char="•"/>
            </a:pPr>
            <a:r>
              <a:rPr lang="en-US" b="1" dirty="0"/>
              <a:t>Validation trend</a:t>
            </a:r>
            <a:r>
              <a:rPr lang="en-US" dirty="0"/>
              <a:t>: validation accuracy rises from ~85% to ~88%, with only a small dip at epoch 4 before recovering—indicating robust generalization.</a:t>
            </a:r>
            <a:endParaRPr lang="it-IT" dirty="0"/>
          </a:p>
          <a:p>
            <a:pPr marL="285750" indent="-285750">
              <a:buFont typeface="Arial"/>
              <a:buChar char="•"/>
            </a:pPr>
            <a:r>
              <a:rPr lang="en-US" b="1" dirty="0"/>
              <a:t>No severe overfitting</a:t>
            </a:r>
            <a:r>
              <a:rPr lang="en-US" dirty="0"/>
              <a:t>: the gap between train and </a:t>
            </a:r>
            <a:r>
              <a:rPr lang="en-US" dirty="0" err="1"/>
              <a:t>val</a:t>
            </a:r>
            <a:r>
              <a:rPr lang="en-US" dirty="0"/>
              <a:t> remains moderate (≈5 points), and </a:t>
            </a:r>
            <a:r>
              <a:rPr lang="en-US" dirty="0" err="1"/>
              <a:t>val</a:t>
            </a:r>
            <a:r>
              <a:rPr lang="en-US" dirty="0"/>
              <a:t> doesn’t collapse as train rises, so our dropout, weight decay, and layer freezing effectively regularize.</a:t>
            </a:r>
            <a:endParaRPr lang="it-IT" dirty="0"/>
          </a:p>
          <a:p>
            <a:pPr marL="285750" indent="-285750">
              <a:buFont typeface="Arial"/>
              <a:buChar char="•"/>
            </a:pPr>
            <a:r>
              <a:rPr lang="en-US" b="1" dirty="0"/>
              <a:t>Early stopping candidate</a:t>
            </a:r>
            <a:r>
              <a:rPr lang="en-US" dirty="0"/>
              <a:t>: plateauing at epoch 5 suggests that further epochs yield diminishing returns; one could stop around here to save compute.</a:t>
            </a:r>
            <a:endParaRPr lang="it-IT" dirty="0"/>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29</a:t>
            </a:fld>
            <a:endParaRPr lang="it-IT" noProof="0"/>
          </a:p>
        </p:txBody>
      </p:sp>
    </p:spTree>
    <p:extLst>
      <p:ext uri="{BB962C8B-B14F-4D97-AF65-F5344CB8AC3E}">
        <p14:creationId xmlns:p14="http://schemas.microsoft.com/office/powerpoint/2010/main" val="167943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39C97-5C5B-029E-E771-63A0182030B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61C786C-CBF6-DEEC-FCE0-F138BA1541F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D853E3-C0A8-8B08-2B9B-733EB7D850E9}"/>
              </a:ext>
            </a:extLst>
          </p:cNvPr>
          <p:cNvSpPr>
            <a:spLocks noGrp="1"/>
          </p:cNvSpPr>
          <p:nvPr>
            <p:ph type="body" idx="1"/>
          </p:nvPr>
        </p:nvSpPr>
        <p:spPr/>
        <p:txBody>
          <a:bodyPr/>
          <a:lstStyle/>
          <a:p>
            <a:endParaRPr lang="en-US" dirty="0">
              <a:ea typeface="Calibri"/>
              <a:cs typeface="Calibri"/>
            </a:endParaRPr>
          </a:p>
        </p:txBody>
      </p:sp>
      <p:sp>
        <p:nvSpPr>
          <p:cNvPr id="4" name="Segnaposto numero diapositiva 3">
            <a:extLst>
              <a:ext uri="{FF2B5EF4-FFF2-40B4-BE49-F238E27FC236}">
                <a16:creationId xmlns:a16="http://schemas.microsoft.com/office/drawing/2014/main" id="{62A42CE5-1296-ADD3-586F-452F4CA30415}"/>
              </a:ext>
            </a:extLst>
          </p:cNvPr>
          <p:cNvSpPr>
            <a:spLocks noGrp="1"/>
          </p:cNvSpPr>
          <p:nvPr>
            <p:ph type="sldNum" sz="quarter" idx="5"/>
          </p:nvPr>
        </p:nvSpPr>
        <p:spPr/>
        <p:txBody>
          <a:bodyPr/>
          <a:lstStyle/>
          <a:p>
            <a:fld id="{9DE85E5F-4810-48A4-BB48-64D5F821BD7F}" type="slidenum">
              <a:rPr lang="it-IT" noProof="0" smtClean="0"/>
              <a:t>30</a:t>
            </a:fld>
            <a:endParaRPr lang="it-IT" noProof="0"/>
          </a:p>
        </p:txBody>
      </p:sp>
    </p:spTree>
    <p:extLst>
      <p:ext uri="{BB962C8B-B14F-4D97-AF65-F5344CB8AC3E}">
        <p14:creationId xmlns:p14="http://schemas.microsoft.com/office/powerpoint/2010/main" val="356429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I work on the </a:t>
            </a:r>
            <a:r>
              <a:rPr lang="en-US" dirty="0" err="1"/>
              <a:t>TweepFake</a:t>
            </a:r>
            <a:r>
              <a:rPr lang="en-US" dirty="0"/>
              <a:t> dataset of English tweets. I compare three models: an SVM with TF‑IDF, a CNN, and a BERT-base-uncased transformer. I tune hyperparameters for all three so the comparison is fair. Since the classes are balanced, I focus on Accuracy and F1 as main metrics. For interpretability, I look at the top words/features that push the prediction towards human or bot</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3</a:t>
            </a:fld>
            <a:endParaRPr lang="it-IT" noProof="0"/>
          </a:p>
        </p:txBody>
      </p:sp>
    </p:spTree>
    <p:extLst>
      <p:ext uri="{BB962C8B-B14F-4D97-AF65-F5344CB8AC3E}">
        <p14:creationId xmlns:p14="http://schemas.microsoft.com/office/powerpoint/2010/main" val="4035201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2E0CE-9A3A-6A9E-F464-C23FBEEE3F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50B7079-4989-4571-F205-892DFC740A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EB974C-260F-C0A8-9FC1-77875AF9AB38}"/>
              </a:ext>
            </a:extLst>
          </p:cNvPr>
          <p:cNvSpPr>
            <a:spLocks noGrp="1"/>
          </p:cNvSpPr>
          <p:nvPr>
            <p:ph type="body" idx="1"/>
          </p:nvPr>
        </p:nvSpPr>
        <p:spPr/>
        <p:txBody>
          <a:bodyPr/>
          <a:lstStyle/>
          <a:p>
            <a:r>
              <a:rPr lang="en-US" dirty="0" err="1"/>
              <a:t>TweepFake</a:t>
            </a:r>
            <a:r>
              <a:rPr lang="en-US" dirty="0"/>
              <a:t> was built in a pretty specific way. First, the authors selected 17 real English‑speaking Twitter users—these are our human references. They scraped their tweets to form the human class.</a:t>
            </a:r>
            <a:br>
              <a:rPr lang="en-US" dirty="0">
                <a:cs typeface="+mn-lt"/>
              </a:rPr>
            </a:br>
            <a:r>
              <a:rPr lang="en-US" dirty="0"/>
              <a:t> Then, they trained a set of LLMs and other text models—like GPT‑2, RNNs, Markov chains, LSTMs—on each user’s tweets to mimic that person’s style.</a:t>
            </a:r>
            <a:br>
              <a:rPr lang="en-US" dirty="0">
                <a:cs typeface="+mn-lt"/>
              </a:rPr>
            </a:br>
            <a:r>
              <a:rPr lang="en-US" dirty="0"/>
              <a:t> Those models didn’t just stay offline: 23 separate bot accounts were created and actually posted the generated tweets on Twitter.</a:t>
            </a:r>
            <a:br>
              <a:rPr lang="en-US" dirty="0">
                <a:cs typeface="+mn-lt"/>
              </a:rPr>
            </a:br>
            <a:r>
              <a:rPr lang="en-US" dirty="0"/>
              <a:t> Finally, all of these tweets—human and bot—were collected into one dataset. That’s how we get a balanced corpus of real versus machine-generated tweets.</a:t>
            </a:r>
            <a:endParaRPr lang="it-IT" dirty="0"/>
          </a:p>
        </p:txBody>
      </p:sp>
      <p:sp>
        <p:nvSpPr>
          <p:cNvPr id="4" name="Segnaposto numero diapositiva 3">
            <a:extLst>
              <a:ext uri="{FF2B5EF4-FFF2-40B4-BE49-F238E27FC236}">
                <a16:creationId xmlns:a16="http://schemas.microsoft.com/office/drawing/2014/main" id="{B17EDCB7-8FAD-0950-9EED-72D7F61601FE}"/>
              </a:ext>
            </a:extLst>
          </p:cNvPr>
          <p:cNvSpPr>
            <a:spLocks noGrp="1"/>
          </p:cNvSpPr>
          <p:nvPr>
            <p:ph type="sldNum" sz="quarter" idx="5"/>
          </p:nvPr>
        </p:nvSpPr>
        <p:spPr/>
        <p:txBody>
          <a:bodyPr/>
          <a:lstStyle/>
          <a:p>
            <a:fld id="{9DE85E5F-4810-48A4-BB48-64D5F821BD7F}" type="slidenum">
              <a:rPr lang="it-IT" noProof="0" smtClean="0"/>
              <a:t>5</a:t>
            </a:fld>
            <a:endParaRPr lang="it-IT" noProof="0"/>
          </a:p>
        </p:txBody>
      </p:sp>
    </p:spTree>
    <p:extLst>
      <p:ext uri="{BB962C8B-B14F-4D97-AF65-F5344CB8AC3E}">
        <p14:creationId xmlns:p14="http://schemas.microsoft.com/office/powerpoint/2010/main" val="1523656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98177-2A2A-5566-1913-85BACEDBF17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6BF7A-BC7F-AFDC-8BAB-9FE8DA6482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C65D42-A05E-FDBD-7A01-0D42C7E2C6F6}"/>
              </a:ext>
            </a:extLst>
          </p:cNvPr>
          <p:cNvSpPr>
            <a:spLocks noGrp="1"/>
          </p:cNvSpPr>
          <p:nvPr>
            <p:ph type="body" idx="1"/>
          </p:nvPr>
        </p:nvSpPr>
        <p:spPr/>
        <p:txBody>
          <a:bodyPr/>
          <a:lstStyle/>
          <a:p>
            <a:r>
              <a:rPr lang="en-US" dirty="0"/>
              <a:t>Il dataset </a:t>
            </a:r>
            <a:r>
              <a:rPr lang="en-US" dirty="0" err="1"/>
              <a:t>conta</a:t>
            </a:r>
            <a:r>
              <a:rPr lang="en-US" dirty="0"/>
              <a:t> 25.572 tweet, </a:t>
            </a:r>
            <a:r>
              <a:rPr lang="en-US" dirty="0" err="1"/>
              <a:t>perfettamente</a:t>
            </a:r>
            <a:r>
              <a:rPr lang="en-US" dirty="0"/>
              <a:t> </a:t>
            </a:r>
            <a:r>
              <a:rPr lang="en-US" dirty="0" err="1"/>
              <a:t>bilanciati</a:t>
            </a:r>
            <a:r>
              <a:rPr lang="en-US" dirty="0"/>
              <a:t>: </a:t>
            </a:r>
            <a:r>
              <a:rPr lang="en-US" dirty="0" err="1"/>
              <a:t>metà</a:t>
            </a:r>
            <a:r>
              <a:rPr lang="en-US" dirty="0"/>
              <a:t> </a:t>
            </a:r>
            <a:r>
              <a:rPr lang="en-US" dirty="0" err="1"/>
              <a:t>umani</a:t>
            </a:r>
            <a:r>
              <a:rPr lang="en-US" dirty="0"/>
              <a:t> e </a:t>
            </a:r>
            <a:r>
              <a:rPr lang="en-US" dirty="0" err="1"/>
              <a:t>metà</a:t>
            </a:r>
            <a:r>
              <a:rPr lang="en-US" dirty="0"/>
              <a:t> bot. Ho </a:t>
            </a:r>
            <a:r>
              <a:rPr lang="en-US" dirty="0" err="1"/>
              <a:t>mantenuto</a:t>
            </a:r>
            <a:r>
              <a:rPr lang="en-US" dirty="0"/>
              <a:t> lo split </a:t>
            </a:r>
            <a:r>
              <a:rPr lang="en-US" dirty="0" err="1"/>
              <a:t>ufficiale</a:t>
            </a:r>
            <a:r>
              <a:rPr lang="en-US" dirty="0"/>
              <a:t> 81/9/10 per train, validation e test, e ogni split </a:t>
            </a:r>
            <a:r>
              <a:rPr lang="en-US" dirty="0" err="1"/>
              <a:t>rimane</a:t>
            </a:r>
            <a:r>
              <a:rPr lang="en-US" dirty="0"/>
              <a:t> </a:t>
            </a:r>
            <a:r>
              <a:rPr lang="en-US" dirty="0" err="1"/>
              <a:t>bilanciato</a:t>
            </a:r>
            <a:r>
              <a:rPr lang="en-US" dirty="0"/>
              <a:t>. In media </a:t>
            </a:r>
            <a:r>
              <a:rPr lang="en-US" dirty="0" err="1"/>
              <a:t>i</a:t>
            </a:r>
            <a:r>
              <a:rPr lang="en-US" dirty="0"/>
              <a:t> tweet </a:t>
            </a:r>
            <a:r>
              <a:rPr lang="en-US" dirty="0" err="1"/>
              <a:t>sono</a:t>
            </a:r>
            <a:r>
              <a:rPr lang="en-US" dirty="0"/>
              <a:t> molto </a:t>
            </a:r>
            <a:r>
              <a:rPr lang="en-US" dirty="0" err="1"/>
              <a:t>brevi</a:t>
            </a:r>
            <a:r>
              <a:rPr lang="en-US" dirty="0"/>
              <a:t>: circa 18 parole; </a:t>
            </a:r>
            <a:r>
              <a:rPr lang="en-US" dirty="0" err="1"/>
              <a:t>gli</a:t>
            </a:r>
            <a:r>
              <a:rPr lang="en-US" dirty="0"/>
              <a:t> </a:t>
            </a:r>
            <a:r>
              <a:rPr lang="en-US" dirty="0" err="1"/>
              <a:t>umani</a:t>
            </a:r>
            <a:r>
              <a:rPr lang="en-US" dirty="0"/>
              <a:t> </a:t>
            </a:r>
            <a:r>
              <a:rPr lang="en-US" dirty="0" err="1"/>
              <a:t>usano</a:t>
            </a:r>
            <a:r>
              <a:rPr lang="en-US" dirty="0"/>
              <a:t> </a:t>
            </a:r>
            <a:r>
              <a:rPr lang="en-US" dirty="0" err="1"/>
              <a:t>leggermente</a:t>
            </a:r>
            <a:r>
              <a:rPr lang="en-US" dirty="0"/>
              <a:t> </a:t>
            </a:r>
            <a:r>
              <a:rPr lang="en-US" dirty="0" err="1"/>
              <a:t>più</a:t>
            </a:r>
            <a:r>
              <a:rPr lang="en-US" dirty="0"/>
              <a:t> </a:t>
            </a:r>
            <a:r>
              <a:rPr lang="en-US" dirty="0" err="1"/>
              <a:t>caratteri</a:t>
            </a:r>
            <a:r>
              <a:rPr lang="en-US" dirty="0"/>
              <a:t>. Nel </a:t>
            </a:r>
            <a:r>
              <a:rPr lang="en-US" dirty="0" err="1"/>
              <a:t>grafico</a:t>
            </a:r>
            <a:r>
              <a:rPr lang="en-US" dirty="0"/>
              <a:t> </a:t>
            </a:r>
            <a:r>
              <a:rPr lang="en-US" dirty="0" err="1"/>
              <a:t>vedete</a:t>
            </a:r>
            <a:r>
              <a:rPr lang="en-US" dirty="0"/>
              <a:t> la </a:t>
            </a:r>
            <a:r>
              <a:rPr lang="en-US" dirty="0" err="1"/>
              <a:t>distribuzione</a:t>
            </a:r>
            <a:r>
              <a:rPr lang="en-US" dirty="0"/>
              <a:t> </a:t>
            </a:r>
            <a:r>
              <a:rPr lang="en-US" dirty="0" err="1"/>
              <a:t>delle</a:t>
            </a:r>
            <a:r>
              <a:rPr lang="en-US" dirty="0"/>
              <a:t> </a:t>
            </a:r>
            <a:r>
              <a:rPr lang="en-US" dirty="0" err="1"/>
              <a:t>lunghezze</a:t>
            </a:r>
            <a:r>
              <a:rPr lang="en-US" dirty="0"/>
              <a:t> (</a:t>
            </a:r>
            <a:r>
              <a:rPr lang="en-US" dirty="0" err="1"/>
              <a:t>clippata</a:t>
            </a:r>
            <a:r>
              <a:rPr lang="en-US" dirty="0"/>
              <a:t> a 60 parole): le due curve </a:t>
            </a:r>
            <a:r>
              <a:rPr lang="en-US" dirty="0" err="1"/>
              <a:t>si</a:t>
            </a:r>
            <a:r>
              <a:rPr lang="en-US" dirty="0"/>
              <a:t> </a:t>
            </a:r>
            <a:r>
              <a:rPr lang="en-US" dirty="0" err="1"/>
              <a:t>sovrappongono</a:t>
            </a:r>
            <a:r>
              <a:rPr lang="en-US" dirty="0"/>
              <a:t> </a:t>
            </a:r>
            <a:r>
              <a:rPr lang="en-US" dirty="0" err="1"/>
              <a:t>parecchio</a:t>
            </a:r>
            <a:r>
              <a:rPr lang="en-US" dirty="0"/>
              <a:t>, </a:t>
            </a:r>
            <a:r>
              <a:rPr lang="en-US" dirty="0" err="1"/>
              <a:t>segnale</a:t>
            </a:r>
            <a:r>
              <a:rPr lang="en-US" dirty="0"/>
              <a:t> </a:t>
            </a:r>
            <a:r>
              <a:rPr lang="en-US" dirty="0" err="1"/>
              <a:t>che</a:t>
            </a:r>
            <a:r>
              <a:rPr lang="en-US" dirty="0"/>
              <a:t> la sola </a:t>
            </a:r>
            <a:r>
              <a:rPr lang="en-US" dirty="0" err="1"/>
              <a:t>lunghezza</a:t>
            </a:r>
            <a:r>
              <a:rPr lang="en-US" dirty="0"/>
              <a:t> non basta a </a:t>
            </a:r>
            <a:r>
              <a:rPr lang="en-US" dirty="0" err="1"/>
              <a:t>distinguere</a:t>
            </a:r>
            <a:r>
              <a:rPr lang="en-US" dirty="0"/>
              <a:t> le </a:t>
            </a:r>
            <a:r>
              <a:rPr lang="en-US" dirty="0" err="1"/>
              <a:t>classi</a:t>
            </a:r>
            <a:r>
              <a:rPr lang="en-US" dirty="0"/>
              <a:t>. </a:t>
            </a:r>
            <a:r>
              <a:rPr lang="en-US" dirty="0" err="1"/>
              <a:t>Questo</a:t>
            </a:r>
            <a:r>
              <a:rPr lang="en-US" dirty="0"/>
              <a:t> </a:t>
            </a:r>
            <a:r>
              <a:rPr lang="en-US" dirty="0" err="1"/>
              <a:t>giustifica</a:t>
            </a:r>
            <a:r>
              <a:rPr lang="en-US" dirty="0"/>
              <a:t> </a:t>
            </a:r>
            <a:r>
              <a:rPr lang="en-US" dirty="0" err="1"/>
              <a:t>l’uso</a:t>
            </a:r>
            <a:r>
              <a:rPr lang="en-US" dirty="0"/>
              <a:t> di feature </a:t>
            </a:r>
            <a:r>
              <a:rPr lang="en-US" dirty="0" err="1"/>
              <a:t>più</a:t>
            </a:r>
            <a:r>
              <a:rPr lang="en-US" dirty="0"/>
              <a:t> </a:t>
            </a:r>
            <a:r>
              <a:rPr lang="en-US" dirty="0" err="1"/>
              <a:t>ricche</a:t>
            </a:r>
            <a:r>
              <a:rPr lang="en-US" dirty="0"/>
              <a:t> e </a:t>
            </a:r>
            <a:r>
              <a:rPr lang="en-US" dirty="0" err="1"/>
              <a:t>modelli</a:t>
            </a:r>
            <a:r>
              <a:rPr lang="en-US" dirty="0"/>
              <a:t> </a:t>
            </a:r>
            <a:r>
              <a:rPr lang="en-US" dirty="0" err="1"/>
              <a:t>diversi</a:t>
            </a:r>
            <a:r>
              <a:rPr lang="en-US" dirty="0"/>
              <a:t>. </a:t>
            </a:r>
            <a:r>
              <a:rPr lang="en-US" dirty="0" err="1"/>
              <a:t>Passiamo</a:t>
            </a:r>
            <a:r>
              <a:rPr lang="en-US" dirty="0"/>
              <a:t> </a:t>
            </a:r>
            <a:r>
              <a:rPr lang="en-US" dirty="0" err="1"/>
              <a:t>quindi</a:t>
            </a:r>
            <a:r>
              <a:rPr lang="en-US" dirty="0"/>
              <a:t> a… (preprocessing / </a:t>
            </a:r>
            <a:r>
              <a:rPr lang="en-US" dirty="0" err="1"/>
              <a:t>modelli</a:t>
            </a:r>
            <a:r>
              <a:rPr lang="en-US" dirty="0"/>
              <a:t>).</a:t>
            </a:r>
            <a:endParaRPr lang="it-IT" dirty="0"/>
          </a:p>
        </p:txBody>
      </p:sp>
      <p:sp>
        <p:nvSpPr>
          <p:cNvPr id="4" name="Segnaposto numero diapositiva 3">
            <a:extLst>
              <a:ext uri="{FF2B5EF4-FFF2-40B4-BE49-F238E27FC236}">
                <a16:creationId xmlns:a16="http://schemas.microsoft.com/office/drawing/2014/main" id="{7E06D724-4819-AB95-CE22-D9CF012F0D9D}"/>
              </a:ext>
            </a:extLst>
          </p:cNvPr>
          <p:cNvSpPr>
            <a:spLocks noGrp="1"/>
          </p:cNvSpPr>
          <p:nvPr>
            <p:ph type="sldNum" sz="quarter" idx="5"/>
          </p:nvPr>
        </p:nvSpPr>
        <p:spPr/>
        <p:txBody>
          <a:bodyPr/>
          <a:lstStyle/>
          <a:p>
            <a:fld id="{9DE85E5F-4810-48A4-BB48-64D5F821BD7F}" type="slidenum">
              <a:rPr lang="it-IT" noProof="0" smtClean="0"/>
              <a:t>6</a:t>
            </a:fld>
            <a:endParaRPr lang="it-IT" noProof="0"/>
          </a:p>
        </p:txBody>
      </p:sp>
    </p:spTree>
    <p:extLst>
      <p:ext uri="{BB962C8B-B14F-4D97-AF65-F5344CB8AC3E}">
        <p14:creationId xmlns:p14="http://schemas.microsoft.com/office/powerpoint/2010/main" val="330854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“This table compares simple structural cues in human vs bot tweets; higher values mean ‘more of that thing per tweet’. The last column is how many times more humans use it compared to bots.”</a:t>
            </a:r>
          </a:p>
          <a:p>
            <a:r>
              <a:rPr lang="en-US" dirty="0"/>
              <a:t>“Humans drop links a lot—roughly one every two tweets—while bots almost never do. Bots were auto‑posting text, not sharing URLs.”</a:t>
            </a:r>
            <a:endParaRPr lang="en-US" dirty="0">
              <a:ea typeface="Calibri"/>
              <a:cs typeface="Calibri"/>
            </a:endParaRPr>
          </a:p>
          <a:p>
            <a:r>
              <a:rPr lang="en-US" dirty="0"/>
              <a:t>“Humans talk to each other; bots don’t @-reply much. So social interaction features are strong signals.”</a:t>
            </a:r>
            <a:endParaRPr lang="en-US" dirty="0">
              <a:ea typeface="Calibri"/>
              <a:cs typeface="Calibri"/>
            </a:endParaRPr>
          </a:p>
          <a:p>
            <a:r>
              <a:rPr lang="en-US" dirty="0"/>
              <a:t>“Humans show more expressive markers—emojis, punctuation bursts—while bots stay plainer.”</a:t>
            </a:r>
            <a:endParaRPr lang="en-US" dirty="0">
              <a:ea typeface="Calibri" panose="020F0502020204030204"/>
              <a:cs typeface="Calibri" panose="020F0502020204030204"/>
            </a:endParaRPr>
          </a:p>
          <a:p>
            <a:r>
              <a:rPr lang="en-US" dirty="0"/>
              <a:t>“There’s a small bump in fully uppercase words for humans; still minor compared to links/mentions.”</a:t>
            </a:r>
            <a:endParaRPr lang="en-US" dirty="0">
              <a:ea typeface="Calibri"/>
              <a:cs typeface="Calibri"/>
            </a:endParaRPr>
          </a:p>
          <a:p>
            <a:r>
              <a:rPr lang="en-US" dirty="0"/>
              <a:t>“Humans use slightly richer vocabulary—tiny effect.”</a:t>
            </a:r>
            <a:endParaRPr lang="en-US" dirty="0">
              <a:ea typeface="Calibri"/>
              <a:cs typeface="Calibri"/>
            </a:endParaRPr>
          </a:p>
          <a:p>
            <a:r>
              <a:rPr lang="en-US" dirty="0"/>
              <a:t>“Bots repeat words more often—expected for model-generated text.”</a:t>
            </a:r>
            <a:endParaRPr lang="en-US" dirty="0">
              <a:ea typeface="Calibri"/>
              <a:cs typeface="Calibri"/>
            </a:endParaRPr>
          </a:p>
          <a:p>
            <a:r>
              <a:rPr lang="en-US" dirty="0"/>
              <a:t>“Lexical diversity is the share of unique tokens;”</a:t>
            </a:r>
            <a:endParaRPr lang="en-US" dirty="0">
              <a:ea typeface="Calibri"/>
              <a:cs typeface="Calibri"/>
            </a:endParaRPr>
          </a:p>
          <a:p>
            <a:r>
              <a:rPr lang="en-US" dirty="0"/>
              <a:t>I measure lexical diversity as the ratio of unique words to total words. When applied to the </a:t>
            </a:r>
            <a:r>
              <a:rPr lang="en-US" b="1" dirty="0"/>
              <a:t>entire dataset</a:t>
            </a:r>
            <a:r>
              <a:rPr lang="en-US" dirty="0"/>
              <a:t> </a:t>
            </a:r>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7</a:t>
            </a:fld>
            <a:endParaRPr lang="it-IT" noProof="0"/>
          </a:p>
        </p:txBody>
      </p:sp>
    </p:spTree>
    <p:extLst>
      <p:ext uri="{BB962C8B-B14F-4D97-AF65-F5344CB8AC3E}">
        <p14:creationId xmlns:p14="http://schemas.microsoft.com/office/powerpoint/2010/main" val="359012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TF‑IDF turns each tweet into a sparse vector: TF says how often a term appears in this tweet, IDF down‑weights terms that everyone uses. Multiply them and you boost distinctive words while common ones vanish.</a:t>
            </a:r>
            <a:br>
              <a:rPr lang="en-US" dirty="0"/>
            </a:br>
            <a:r>
              <a:rPr lang="en-US" dirty="0"/>
              <a:t> Then I feed those vectors to a linear SVM, which just finds the widest possible margin between the two classes, using hinge loss and a regularization term C. The nice part is that most well‑separated points drop out of the loss, so the model focuses on the hard boundary. Together, TF‑IDF + SVM is a fast, strong combo for short, noisy text and it stays interpretable.</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9</a:t>
            </a:fld>
            <a:endParaRPr lang="it-IT" noProof="0"/>
          </a:p>
        </p:txBody>
      </p:sp>
    </p:spTree>
    <p:extLst>
      <p:ext uri="{BB962C8B-B14F-4D97-AF65-F5344CB8AC3E}">
        <p14:creationId xmlns:p14="http://schemas.microsoft.com/office/powerpoint/2010/main" val="869388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Lowercase and HTML-</a:t>
            </a:r>
            <a:r>
              <a:rPr lang="en-US" dirty="0" err="1"/>
              <a:t>unescape</a:t>
            </a:r>
            <a:r>
              <a:rPr lang="en-US" dirty="0"/>
              <a:t> to avoid duplicated tokens.</a:t>
            </a:r>
            <a:br>
              <a:rPr lang="en-US" dirty="0">
                <a:cs typeface="+mn-lt"/>
              </a:rPr>
            </a:br>
            <a:r>
              <a:rPr lang="en-US" dirty="0"/>
              <a:t> I replace URLs and @mentions with special tokens — __</a:t>
            </a:r>
            <a:r>
              <a:rPr lang="en-US" dirty="0" err="1"/>
              <a:t>url</a:t>
            </a:r>
            <a:r>
              <a:rPr lang="en-US" dirty="0"/>
              <a:t>__ and __</a:t>
            </a:r>
            <a:r>
              <a:rPr lang="en-US" dirty="0" err="1"/>
              <a:t>user_mention</a:t>
            </a:r>
            <a:r>
              <a:rPr lang="en-US" dirty="0"/>
              <a:t>__ — so the model sees a stable marker instead of thousands of unique links and handles.</a:t>
            </a:r>
            <a:br>
              <a:rPr lang="en-US" dirty="0">
                <a:cs typeface="+mn-lt"/>
              </a:rPr>
            </a:br>
            <a:r>
              <a:rPr lang="en-US" dirty="0"/>
              <a:t> I remove only the ‘#’ symbol but keep the hashtag word to preserve meaning.</a:t>
            </a:r>
            <a:br>
              <a:rPr lang="en-US" dirty="0">
                <a:cs typeface="+mn-lt"/>
              </a:rPr>
            </a:br>
            <a:r>
              <a:rPr lang="en-US" dirty="0"/>
              <a:t> Finally, I compress multiple spaces.</a:t>
            </a:r>
            <a:br>
              <a:rPr lang="en-US" dirty="0">
                <a:cs typeface="+mn-lt"/>
              </a:rPr>
            </a:br>
            <a:r>
              <a:rPr lang="en-US" dirty="0"/>
              <a:t> This cleaning matches the </a:t>
            </a:r>
            <a:r>
              <a:rPr lang="en-US" dirty="0" err="1"/>
              <a:t>TweepFake</a:t>
            </a:r>
            <a:r>
              <a:rPr lang="en-US" dirty="0"/>
              <a:t> baseline preprocessing and is applied consistently to train, validation, and test.</a:t>
            </a:r>
          </a:p>
          <a:p>
            <a:endParaRPr lang="en-US" dirty="0">
              <a:ea typeface="Calibri"/>
              <a:cs typeface="Calibri"/>
            </a:endParaRPr>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10</a:t>
            </a:fld>
            <a:endParaRPr lang="it-IT" noProof="0"/>
          </a:p>
        </p:txBody>
      </p:sp>
    </p:spTree>
    <p:extLst>
      <p:ext uri="{BB962C8B-B14F-4D97-AF65-F5344CB8AC3E}">
        <p14:creationId xmlns:p14="http://schemas.microsoft.com/office/powerpoint/2010/main" val="393633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We performed a grid search over TF‑IDF and SVM hyperparameters using 5‑fold stratified CV on our combined </a:t>
            </a:r>
            <a:r>
              <a:rPr lang="en-US" dirty="0" err="1"/>
              <a:t>Train+Validation</a:t>
            </a:r>
            <a:r>
              <a:rPr lang="en-US" dirty="0"/>
              <a:t> set—keeping Test completely untouched. We tested various settings but found the biggest gain came from using 1–3 word n‑grams (top 25 k features). The optimal classifier was a linear SVM with C = 1 and hinge loss, and we kept all words (no </a:t>
            </a:r>
            <a:r>
              <a:rPr lang="en-US" dirty="0" err="1"/>
              <a:t>stopword</a:t>
            </a:r>
            <a:r>
              <a:rPr lang="en-US" dirty="0"/>
              <a:t> removal). This setup achieved an average CV accuracy of 82.5%, which we’ll now evaluate on the held‑out Test set.</a:t>
            </a:r>
            <a:endParaRPr lang="it-IT" dirty="0"/>
          </a:p>
        </p:txBody>
      </p:sp>
      <p:sp>
        <p:nvSpPr>
          <p:cNvPr id="4" name="Segnaposto numero diapositiva 3"/>
          <p:cNvSpPr>
            <a:spLocks noGrp="1"/>
          </p:cNvSpPr>
          <p:nvPr>
            <p:ph type="sldNum" sz="quarter" idx="5"/>
          </p:nvPr>
        </p:nvSpPr>
        <p:spPr/>
        <p:txBody>
          <a:bodyPr/>
          <a:lstStyle/>
          <a:p>
            <a:fld id="{9DE85E5F-4810-48A4-BB48-64D5F821BD7F}" type="slidenum">
              <a:rPr lang="it-IT" noProof="0" smtClean="0"/>
              <a:t>11</a:t>
            </a:fld>
            <a:endParaRPr lang="it-IT" noProof="0"/>
          </a:p>
        </p:txBody>
      </p:sp>
    </p:spTree>
    <p:extLst>
      <p:ext uri="{BB962C8B-B14F-4D97-AF65-F5344CB8AC3E}">
        <p14:creationId xmlns:p14="http://schemas.microsoft.com/office/powerpoint/2010/main" val="314637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noProof="0"/>
              <a:t>Fare clic per modificare lo stile del titolo dello schema</a:t>
            </a:r>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C727F2B9-8114-4B6B-85BA-76583A2D1388}" type="datetime1">
              <a:rPr lang="it-IT" noProof="0" smtClean="0"/>
              <a:t>08/09/2025</a:t>
            </a:fld>
            <a:endParaRPr lang="it-IT" noProof="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214E4D-5882-47D9-AEA7-C3A4AC446FAB}" type="datetime1">
              <a:rPr lang="it-IT" noProof="0" smtClean="0"/>
              <a:t>08/09/2025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verticale 1"/>
          <p:cNvSpPr>
            <a:spLocks noGrp="1"/>
          </p:cNvSpPr>
          <p:nvPr>
            <p:ph type="title" orient="vert"/>
          </p:nvPr>
        </p:nvSpPr>
        <p:spPr>
          <a:xfrm>
            <a:off x="8839201" y="675726"/>
            <a:ext cx="2004164" cy="5183073"/>
          </a:xfrm>
        </p:spPr>
        <p:txBody>
          <a:bodyPr vert="eaVert" rtlCol="0"/>
          <a:lstStyle/>
          <a:p>
            <a:pPr rtl="0"/>
            <a:r>
              <a:rPr lang="it-IT" noProof="0"/>
              <a:t>Fare clic per modificare lo stile del titolo</a:t>
            </a:r>
          </a:p>
        </p:txBody>
      </p:sp>
      <p:sp>
        <p:nvSpPr>
          <p:cNvPr id="3" name="Segnaposto testo verticale 2"/>
          <p:cNvSpPr>
            <a:spLocks noGrp="1"/>
          </p:cNvSpPr>
          <p:nvPr>
            <p:ph type="body" orient="vert" idx="1" hasCustomPrompt="1"/>
          </p:nvPr>
        </p:nvSpPr>
        <p:spPr>
          <a:xfrm>
            <a:off x="774923" y="675726"/>
            <a:ext cx="7896279" cy="5183073"/>
          </a:xfrm>
        </p:spPr>
        <p:txBody>
          <a:bodyPr vert="eaVert" rtlCol="0" anchor="t"/>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A1EDB13-E447-4C82-BAD2-B06C1ECEEB63}" type="datetime1">
              <a:rPr lang="it-IT" noProof="0" smtClean="0"/>
              <a:t>08/09/2025</a:t>
            </a:fld>
            <a:endParaRPr lang="it-IT" noProof="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noProof="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702156"/>
            <a:ext cx="11029616" cy="1013800"/>
          </a:xfrm>
        </p:spPr>
        <p:txBody>
          <a:bodyPr rtlCol="0"/>
          <a:lstStyle/>
          <a:p>
            <a:pPr rtl="0"/>
            <a:r>
              <a:rPr lang="it-IT" noProof="0"/>
              <a:t>Fare clic per modificare lo stile del titolo</a:t>
            </a:r>
          </a:p>
        </p:txBody>
      </p:sp>
      <p:sp>
        <p:nvSpPr>
          <p:cNvPr id="3" name="Segnaposto contenuto 2"/>
          <p:cNvSpPr>
            <a:spLocks noGrp="1"/>
          </p:cNvSpPr>
          <p:nvPr>
            <p:ph idx="1" hasCustomPrompt="1"/>
          </p:nvPr>
        </p:nvSpPr>
        <p:spPr>
          <a:xfrm>
            <a:off x="581192" y="2180496"/>
            <a:ext cx="11029615" cy="3678303"/>
          </a:xfrm>
        </p:spPr>
        <p:txBody>
          <a:bodyPr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3186E7B-14A6-4061-87D8-42DA3DBF119F}" type="datetime1">
              <a:rPr lang="it-IT" noProof="0" smtClean="0"/>
              <a:t>08/09/2025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noProof="0"/>
              <a:t>Fare clic per modificare lo stile del titolo</a:t>
            </a:r>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noProof="0"/>
              <a:t>Fare clic per modificare lo stile del titolo</a:t>
            </a:r>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5D930157-D06C-4916-B18E-C9E669ECF4DF}" type="datetime1">
              <a:rPr lang="it-IT" noProof="0" smtClean="0"/>
              <a:t>08/09/2025</a:t>
            </a:fld>
            <a:endParaRPr lang="it-IT" noProof="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contenuto 2"/>
          <p:cNvSpPr>
            <a:spLocks noGrp="1"/>
          </p:cNvSpPr>
          <p:nvPr>
            <p:ph sz="half" idx="1" hasCustomPrompt="1"/>
          </p:nvPr>
        </p:nvSpPr>
        <p:spPr>
          <a:xfrm>
            <a:off x="581193" y="2228003"/>
            <a:ext cx="5422390"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hasCustomPrompt="1"/>
          </p:nvPr>
        </p:nvSpPr>
        <p:spPr>
          <a:xfrm>
            <a:off x="6188417" y="2228003"/>
            <a:ext cx="5422392" cy="3633047"/>
          </a:xfrm>
        </p:spPr>
        <p:txBody>
          <a:bodyPr rtlCol="0">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08514CB3-5F13-43C9-9F24-9D8E3B88838F}" type="datetime1">
              <a:rPr lang="it-IT" noProof="0" smtClean="0"/>
              <a:t>08/09/2025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olo 1"/>
          <p:cNvSpPr>
            <a:spLocks noGrp="1"/>
          </p:cNvSpPr>
          <p:nvPr>
            <p:ph type="title"/>
          </p:nvPr>
        </p:nvSpPr>
        <p:spPr>
          <a:xfrm>
            <a:off x="581193" y="729658"/>
            <a:ext cx="11029616" cy="988332"/>
          </a:xfrm>
        </p:spPr>
        <p:txBody>
          <a:bodyPr rtlCol="0"/>
          <a:lstStyle/>
          <a:p>
            <a:pPr rtl="0"/>
            <a:r>
              <a:rPr lang="it-IT" noProof="0"/>
              <a:t>Fare clic per modificare lo stile del titolo</a:t>
            </a:r>
          </a:p>
        </p:txBody>
      </p:sp>
      <p:sp>
        <p:nvSpPr>
          <p:cNvPr id="3" name="Segnaposto tes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4" name="Segnaposto contenuto 3"/>
          <p:cNvSpPr>
            <a:spLocks noGrp="1"/>
          </p:cNvSpPr>
          <p:nvPr>
            <p:ph sz="half" idx="2" hasCustomPrompt="1"/>
          </p:nvPr>
        </p:nvSpPr>
        <p:spPr>
          <a:xfrm>
            <a:off x="581194"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lo stile del titolo</a:t>
            </a:r>
          </a:p>
        </p:txBody>
      </p:sp>
      <p:sp>
        <p:nvSpPr>
          <p:cNvPr id="6" name="Segnaposto contenuto 5"/>
          <p:cNvSpPr>
            <a:spLocks noGrp="1"/>
          </p:cNvSpPr>
          <p:nvPr>
            <p:ph sz="quarter" idx="4" hasCustomPrompt="1"/>
          </p:nvPr>
        </p:nvSpPr>
        <p:spPr>
          <a:xfrm>
            <a:off x="6217709" y="2926052"/>
            <a:ext cx="5393100" cy="2934999"/>
          </a:xfrm>
        </p:spPr>
        <p:txBody>
          <a:bodyPr rtlCol="0" anchor="t">
            <a:normAutofit/>
          </a:body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FB666828-F91D-4732-8770-09F7FE78E519}" type="datetime1">
              <a:rPr lang="it-IT" noProof="0" smtClean="0"/>
              <a:t>08/09/2025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olo 1"/>
          <p:cNvSpPr>
            <a:spLocks noGrp="1"/>
          </p:cNvSpPr>
          <p:nvPr>
            <p:ph type="title"/>
          </p:nvPr>
        </p:nvSpPr>
        <p:spPr>
          <a:xfrm>
            <a:off x="575894" y="729658"/>
            <a:ext cx="11029616" cy="988332"/>
          </a:xfrm>
        </p:spPr>
        <p:txBody>
          <a:bodyPr rtlCol="0"/>
          <a:lstStyle/>
          <a:p>
            <a:pPr rtl="0"/>
            <a:r>
              <a:rPr lang="it-IT" noProof="0"/>
              <a:t>Fare clic per modificare lo stile del titolo</a:t>
            </a:r>
          </a:p>
        </p:txBody>
      </p:sp>
      <p:sp>
        <p:nvSpPr>
          <p:cNvPr id="3" name="Segnaposto data 2"/>
          <p:cNvSpPr>
            <a:spLocks noGrp="1"/>
          </p:cNvSpPr>
          <p:nvPr>
            <p:ph type="dt" sz="half" idx="10"/>
          </p:nvPr>
        </p:nvSpPr>
        <p:spPr/>
        <p:txBody>
          <a:bodyPr rtlCol="0"/>
          <a:lstStyle/>
          <a:p>
            <a:pPr rtl="0"/>
            <a:fld id="{45B59AA2-9F1D-436D-B2C6-CF67C9CCAFCE}" type="datetime1">
              <a:rPr lang="it-IT" noProof="0" smtClean="0"/>
              <a:t>08/09/2025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99BE2927-8E56-4BCC-93A3-3CCAEA6BFA00}" type="datetime1">
              <a:rPr lang="it-IT" noProof="0" smtClean="0"/>
              <a:t>08/09/2025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noProof="0"/>
              <a:t>Fare clic per modificare lo stile del titolo</a:t>
            </a:r>
          </a:p>
        </p:txBody>
      </p:sp>
      <p:sp>
        <p:nvSpPr>
          <p:cNvPr id="3" name="Segnaposto contenut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55F17DF6-722C-44A4-A80B-07059552D6AC}" type="datetime1">
              <a:rPr lang="it-IT" noProof="0" smtClean="0"/>
              <a:t>08/09/2025</a:t>
            </a:fld>
            <a:endParaRPr lang="it-IT" noProof="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noProof="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noProof="0" smtClean="0"/>
              <a:pPr/>
              <a:t>‹N›</a:t>
            </a:fld>
            <a:endParaRPr lang="it-IT"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noProof="0"/>
              <a:t>Fare clic per modificare lo stile del titolo</a:t>
            </a:r>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noProof="0"/>
              <a:t>Fare clic sull'icona per inserire un'immagine</a:t>
            </a:r>
          </a:p>
        </p:txBody>
      </p:sp>
      <p:sp>
        <p:nvSpPr>
          <p:cNvPr id="4" name="Segnaposto tes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lo stile del titolo</a:t>
            </a:r>
          </a:p>
        </p:txBody>
      </p:sp>
      <p:sp>
        <p:nvSpPr>
          <p:cNvPr id="5" name="Segnaposto data 4"/>
          <p:cNvSpPr>
            <a:spLocks noGrp="1"/>
          </p:cNvSpPr>
          <p:nvPr>
            <p:ph type="dt" sz="half" idx="10"/>
          </p:nvPr>
        </p:nvSpPr>
        <p:spPr/>
        <p:txBody>
          <a:bodyPr rtlCol="0"/>
          <a:lstStyle/>
          <a:p>
            <a:pPr rtl="0"/>
            <a:fld id="{D0CB8368-7D79-4FF1-A68E-F7B534AD6D35}" type="datetime1">
              <a:rPr lang="it-IT" noProof="0" smtClean="0"/>
              <a:t>08/09/2025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noProof="0" smtClean="0"/>
              <a:pPr/>
              <a:t>‹N›</a:t>
            </a:fld>
            <a:endParaRPr lang="it-IT"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noProof="0"/>
              <a:t>Fare clic per modificare lo stile del titolo</a:t>
            </a:r>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93F353F-822D-4FCE-A68F-13AE984A7B8A}" type="datetime1">
              <a:rPr lang="it-IT" noProof="0" smtClean="0"/>
              <a:t>08/09/2025</a:t>
            </a:fld>
            <a:endParaRPr lang="it-IT" noProof="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noProof="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noProof="0" smtClean="0"/>
              <a:pPr/>
              <a:t>‹N›</a:t>
            </a:fld>
            <a:endParaRPr lang="it-IT" noProof="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co/xYz"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rtlCol="0">
            <a:normAutofit fontScale="90000"/>
          </a:bodyPr>
          <a:lstStyle/>
          <a:p>
            <a:pPr algn="ctr"/>
            <a:r>
              <a:rPr lang="it-IT" dirty="0">
                <a:latin typeface="Georgia"/>
                <a:ea typeface="+mj-lt"/>
                <a:cs typeface="+mj-lt"/>
              </a:rPr>
              <a:t>Who </a:t>
            </a:r>
            <a:r>
              <a:rPr lang="it-IT" dirty="0" err="1">
                <a:latin typeface="Georgia"/>
                <a:ea typeface="+mj-lt"/>
                <a:cs typeface="+mj-lt"/>
              </a:rPr>
              <a:t>Wrote</a:t>
            </a:r>
            <a:r>
              <a:rPr lang="it-IT" dirty="0">
                <a:latin typeface="Georgia"/>
                <a:ea typeface="+mj-lt"/>
                <a:cs typeface="+mj-lt"/>
              </a:rPr>
              <a:t> </a:t>
            </a:r>
            <a:r>
              <a:rPr lang="it-IT" dirty="0" err="1">
                <a:latin typeface="Georgia"/>
                <a:ea typeface="+mj-lt"/>
                <a:cs typeface="+mj-lt"/>
              </a:rPr>
              <a:t>This</a:t>
            </a:r>
            <a:r>
              <a:rPr lang="it-IT" dirty="0">
                <a:latin typeface="Georgia"/>
                <a:ea typeface="+mj-lt"/>
                <a:cs typeface="+mj-lt"/>
              </a:rPr>
              <a:t> Tweet? </a:t>
            </a:r>
            <a:br>
              <a:rPr lang="it-IT" dirty="0">
                <a:latin typeface="Georgia"/>
                <a:ea typeface="+mj-lt"/>
                <a:cs typeface="+mj-lt"/>
              </a:rPr>
            </a:br>
            <a:r>
              <a:rPr lang="it-IT" dirty="0" err="1">
                <a:latin typeface="Georgia"/>
                <a:ea typeface="+mj-lt"/>
                <a:cs typeface="+mj-lt"/>
              </a:rPr>
              <a:t>Detecting</a:t>
            </a:r>
            <a:r>
              <a:rPr lang="it-IT" dirty="0">
                <a:latin typeface="Georgia"/>
                <a:ea typeface="+mj-lt"/>
                <a:cs typeface="+mj-lt"/>
              </a:rPr>
              <a:t> Human vs. LLM-</a:t>
            </a:r>
            <a:r>
              <a:rPr lang="it-IT" dirty="0" err="1">
                <a:latin typeface="Georgia"/>
                <a:ea typeface="+mj-lt"/>
                <a:cs typeface="+mj-lt"/>
              </a:rPr>
              <a:t>Generated</a:t>
            </a:r>
            <a:r>
              <a:rPr lang="it-IT" dirty="0">
                <a:latin typeface="Georgia"/>
                <a:ea typeface="+mj-lt"/>
                <a:cs typeface="+mj-lt"/>
              </a:rPr>
              <a:t> Text on </a:t>
            </a:r>
            <a:r>
              <a:rPr lang="it-IT" dirty="0" err="1">
                <a:latin typeface="Georgia"/>
                <a:ea typeface="+mj-lt"/>
                <a:cs typeface="+mj-lt"/>
              </a:rPr>
              <a:t>TweepFake</a:t>
            </a:r>
            <a:endParaRPr lang="it-IT" dirty="0">
              <a:latin typeface="Georgia"/>
            </a:endParaRPr>
          </a:p>
        </p:txBody>
      </p:sp>
      <p:sp>
        <p:nvSpPr>
          <p:cNvPr id="3" name="Sottotitolo 2"/>
          <p:cNvSpPr>
            <a:spLocks noGrp="1"/>
          </p:cNvSpPr>
          <p:nvPr>
            <p:ph type="subTitle" idx="1"/>
          </p:nvPr>
        </p:nvSpPr>
        <p:spPr/>
        <p:txBody>
          <a:bodyPr vert="horz" lIns="91440" tIns="45720" rIns="91440" bIns="45720" rtlCol="0" anchor="t">
            <a:noAutofit/>
          </a:bodyPr>
          <a:lstStyle/>
          <a:p>
            <a:r>
              <a:rPr lang="it-IT" sz="2400" dirty="0">
                <a:latin typeface="Georgia"/>
              </a:rPr>
              <a:t>Denis </a:t>
            </a:r>
            <a:r>
              <a:rPr lang="it-IT" sz="2400" dirty="0" err="1">
                <a:latin typeface="Georgia"/>
              </a:rPr>
              <a:t>Malasi</a:t>
            </a:r>
            <a:r>
              <a:rPr lang="it-IT" sz="2400" dirty="0">
                <a:latin typeface="Georgia"/>
              </a:rPr>
              <a:t>                    Deep learning 24/25</a:t>
            </a: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C43A75-D2C9-6F30-191D-66B3F02C6477}"/>
              </a:ext>
            </a:extLst>
          </p:cNvPr>
          <p:cNvSpPr>
            <a:spLocks noGrp="1"/>
          </p:cNvSpPr>
          <p:nvPr>
            <p:ph type="title"/>
          </p:nvPr>
        </p:nvSpPr>
        <p:spPr/>
        <p:txBody>
          <a:bodyPr/>
          <a:lstStyle/>
          <a:p>
            <a:r>
              <a:rPr lang="it-IT" dirty="0">
                <a:latin typeface="Georgia"/>
                <a:ea typeface="+mj-lt"/>
                <a:cs typeface="+mj-lt"/>
              </a:rPr>
              <a:t>Text </a:t>
            </a:r>
            <a:r>
              <a:rPr lang="it-IT" err="1">
                <a:latin typeface="Georgia"/>
                <a:ea typeface="+mj-lt"/>
                <a:cs typeface="+mj-lt"/>
              </a:rPr>
              <a:t>Cleaning</a:t>
            </a:r>
            <a:r>
              <a:rPr lang="it-IT" dirty="0">
                <a:latin typeface="Georgia"/>
                <a:ea typeface="+mj-lt"/>
                <a:cs typeface="+mj-lt"/>
              </a:rPr>
              <a:t> &amp; </a:t>
            </a:r>
            <a:r>
              <a:rPr lang="it-IT" err="1">
                <a:latin typeface="Georgia"/>
                <a:ea typeface="+mj-lt"/>
                <a:cs typeface="+mj-lt"/>
              </a:rPr>
              <a:t>Normalization</a:t>
            </a:r>
            <a:endParaRPr lang="it-IT">
              <a:latin typeface="Georgia"/>
            </a:endParaRPr>
          </a:p>
        </p:txBody>
      </p:sp>
      <p:sp>
        <p:nvSpPr>
          <p:cNvPr id="3" name="Segnaposto contenuto 2">
            <a:extLst>
              <a:ext uri="{FF2B5EF4-FFF2-40B4-BE49-F238E27FC236}">
                <a16:creationId xmlns:a16="http://schemas.microsoft.com/office/drawing/2014/main" id="{FD8F8B39-6386-53C4-62C0-5CAC86887DB5}"/>
              </a:ext>
            </a:extLst>
          </p:cNvPr>
          <p:cNvSpPr>
            <a:spLocks noGrp="1"/>
          </p:cNvSpPr>
          <p:nvPr>
            <p:ph idx="1"/>
          </p:nvPr>
        </p:nvSpPr>
        <p:spPr/>
        <p:txBody>
          <a:bodyPr vert="horz" lIns="91440" tIns="45720" rIns="91440" bIns="45720" rtlCol="0" anchor="t">
            <a:normAutofit/>
          </a:bodyPr>
          <a:lstStyle/>
          <a:p>
            <a:pPr marL="305435" indent="-305435">
              <a:buFont typeface="Arial" panose="05020102010507070707" pitchFamily="18" charset="2"/>
              <a:buChar char="•"/>
            </a:pPr>
            <a:r>
              <a:rPr lang="it-IT" sz="2400" dirty="0" err="1">
                <a:latin typeface="Georgia"/>
                <a:ea typeface="+mn-lt"/>
                <a:cs typeface="+mn-lt"/>
              </a:rPr>
              <a:t>Lowercase</a:t>
            </a:r>
            <a:r>
              <a:rPr lang="it-IT" sz="2400" dirty="0">
                <a:latin typeface="Georgia"/>
                <a:ea typeface="+mn-lt"/>
                <a:cs typeface="+mn-lt"/>
              </a:rPr>
              <a:t> + HTML </a:t>
            </a:r>
            <a:r>
              <a:rPr lang="it-IT" sz="2400" dirty="0" err="1">
                <a:latin typeface="Georgia"/>
                <a:ea typeface="+mn-lt"/>
                <a:cs typeface="+mn-lt"/>
              </a:rPr>
              <a:t>unescape</a:t>
            </a:r>
            <a:r>
              <a:rPr lang="it-IT" sz="2400" dirty="0">
                <a:latin typeface="Georgia"/>
                <a:ea typeface="+mn-lt"/>
                <a:cs typeface="+mn-lt"/>
              </a:rPr>
              <a:t> + </a:t>
            </a:r>
            <a:r>
              <a:rPr lang="it-IT" sz="2400" dirty="0" err="1">
                <a:latin typeface="Georgia"/>
                <a:ea typeface="+mn-lt"/>
                <a:cs typeface="+mn-lt"/>
              </a:rPr>
              <a:t>Compress</a:t>
            </a:r>
            <a:r>
              <a:rPr lang="it-IT" sz="2400" dirty="0">
                <a:latin typeface="Georgia"/>
                <a:ea typeface="+mn-lt"/>
                <a:cs typeface="+mn-lt"/>
              </a:rPr>
              <a:t> multiple </a:t>
            </a:r>
            <a:r>
              <a:rPr lang="it-IT" sz="2400" dirty="0" err="1">
                <a:latin typeface="Georgia"/>
                <a:ea typeface="+mn-lt"/>
                <a:cs typeface="+mn-lt"/>
              </a:rPr>
              <a:t>spaces</a:t>
            </a:r>
            <a:endParaRPr lang="it-IT" sz="2400" dirty="0" err="1">
              <a:latin typeface="Georgia"/>
            </a:endParaRP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err="1">
                <a:latin typeface="Georgia"/>
                <a:ea typeface="+mn-lt"/>
                <a:cs typeface="+mn-lt"/>
              </a:rPr>
              <a:t>Replace</a:t>
            </a:r>
            <a:r>
              <a:rPr lang="it-IT" sz="2400" dirty="0">
                <a:latin typeface="Georgia"/>
                <a:ea typeface="+mn-lt"/>
                <a:cs typeface="+mn-lt"/>
              </a:rPr>
              <a:t> </a:t>
            </a:r>
            <a:r>
              <a:rPr lang="it-IT" sz="2400" err="1">
                <a:latin typeface="Georgia"/>
                <a:ea typeface="+mn-lt"/>
                <a:cs typeface="+mn-lt"/>
              </a:rPr>
              <a:t>URLs</a:t>
            </a:r>
            <a:r>
              <a:rPr lang="it-IT" sz="2400" dirty="0">
                <a:latin typeface="Georgia"/>
                <a:ea typeface="+mn-lt"/>
                <a:cs typeface="+mn-lt"/>
              </a:rPr>
              <a:t> → </a:t>
            </a:r>
            <a:r>
              <a:rPr lang="it-IT" sz="2400" dirty="0">
                <a:latin typeface="Georgia"/>
              </a:rPr>
              <a:t>__</a:t>
            </a:r>
            <a:r>
              <a:rPr lang="it-IT" sz="2400" err="1">
                <a:latin typeface="Georgia"/>
              </a:rPr>
              <a:t>url</a:t>
            </a:r>
            <a:r>
              <a:rPr lang="it-IT" sz="2400" dirty="0">
                <a:latin typeface="Georgia"/>
              </a:rPr>
              <a:t>__</a:t>
            </a:r>
            <a:r>
              <a:rPr lang="it-IT" sz="2400" dirty="0">
                <a:latin typeface="Georgia"/>
                <a:ea typeface="+mn-lt"/>
                <a:cs typeface="+mn-lt"/>
              </a:rPr>
              <a:t>, </a:t>
            </a:r>
            <a:r>
              <a:rPr lang="it-IT" sz="2400" err="1">
                <a:latin typeface="Georgia"/>
                <a:ea typeface="+mn-lt"/>
                <a:cs typeface="+mn-lt"/>
              </a:rPr>
              <a:t>mentions</a:t>
            </a:r>
            <a:r>
              <a:rPr lang="it-IT" sz="2400" dirty="0">
                <a:latin typeface="Georgia"/>
                <a:ea typeface="+mn-lt"/>
                <a:cs typeface="+mn-lt"/>
              </a:rPr>
              <a:t> → </a:t>
            </a:r>
            <a:r>
              <a:rPr lang="it-IT" sz="2400" dirty="0">
                <a:latin typeface="Georgia"/>
              </a:rPr>
              <a:t>__</a:t>
            </a:r>
            <a:r>
              <a:rPr lang="it-IT" sz="2400" err="1">
                <a:latin typeface="Georgia"/>
              </a:rPr>
              <a:t>user_mention</a:t>
            </a:r>
            <a:r>
              <a:rPr lang="it-IT" sz="2400" dirty="0">
                <a:latin typeface="Georgia"/>
              </a:rPr>
              <a:t>__</a:t>
            </a: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dirty="0" err="1">
                <a:latin typeface="Georgia"/>
                <a:ea typeface="+mn-lt"/>
                <a:cs typeface="+mn-lt"/>
              </a:rPr>
              <a:t>Remove</a:t>
            </a:r>
            <a:r>
              <a:rPr lang="it-IT" sz="2400" dirty="0">
                <a:latin typeface="Georgia"/>
                <a:ea typeface="+mn-lt"/>
                <a:cs typeface="+mn-lt"/>
              </a:rPr>
              <a:t> “#” </a:t>
            </a:r>
            <a:r>
              <a:rPr lang="it-IT" sz="2400" dirty="0" err="1">
                <a:latin typeface="Georgia"/>
                <a:ea typeface="+mn-lt"/>
                <a:cs typeface="+mn-lt"/>
              </a:rPr>
              <a:t>but</a:t>
            </a:r>
            <a:r>
              <a:rPr lang="it-IT" sz="2400" dirty="0">
                <a:latin typeface="Georgia"/>
                <a:ea typeface="+mn-lt"/>
                <a:cs typeface="+mn-lt"/>
              </a:rPr>
              <a:t> </a:t>
            </a:r>
            <a:r>
              <a:rPr lang="it-IT" sz="2400" dirty="0" err="1">
                <a:latin typeface="Georgia"/>
                <a:ea typeface="+mn-lt"/>
                <a:cs typeface="+mn-lt"/>
              </a:rPr>
              <a:t>keep</a:t>
            </a:r>
            <a:r>
              <a:rPr lang="it-IT" sz="2400" dirty="0">
                <a:latin typeface="Georgia"/>
                <a:ea typeface="+mn-lt"/>
                <a:cs typeface="+mn-lt"/>
              </a:rPr>
              <a:t> the hashtag word</a:t>
            </a:r>
            <a:endParaRPr lang="it-IT" sz="2400" dirty="0">
              <a:latin typeface="Georgia"/>
            </a:endParaRPr>
          </a:p>
          <a:p>
            <a:pPr marL="305435" indent="-305435">
              <a:buFont typeface="Arial" panose="05020102010507070707" pitchFamily="18" charset="2"/>
              <a:buChar char="•"/>
            </a:pPr>
            <a:endParaRPr lang="it-IT" dirty="0"/>
          </a:p>
          <a:p>
            <a:pPr marL="305435" indent="-305435">
              <a:buFont typeface="Arial" panose="05020102010507070707" pitchFamily="18" charset="2"/>
              <a:buChar char="•"/>
            </a:pPr>
            <a:endParaRPr lang="it-IT" dirty="0"/>
          </a:p>
        </p:txBody>
      </p:sp>
      <p:sp>
        <p:nvSpPr>
          <p:cNvPr id="4" name="CasellaDiTesto 3">
            <a:extLst>
              <a:ext uri="{FF2B5EF4-FFF2-40B4-BE49-F238E27FC236}">
                <a16:creationId xmlns:a16="http://schemas.microsoft.com/office/drawing/2014/main" id="{4AA2FC46-EFC6-97A1-FF45-BCFB29C1697E}"/>
              </a:ext>
            </a:extLst>
          </p:cNvPr>
          <p:cNvSpPr txBox="1"/>
          <p:nvPr/>
        </p:nvSpPr>
        <p:spPr>
          <a:xfrm>
            <a:off x="256617" y="5141183"/>
            <a:ext cx="1167584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400" b="1" dirty="0" err="1">
                <a:latin typeface="Georgia"/>
                <a:ea typeface="+mn-lt"/>
                <a:cs typeface="+mn-lt"/>
              </a:rPr>
              <a:t>Raw</a:t>
            </a:r>
            <a:r>
              <a:rPr lang="it-IT" sz="2400" b="1" dirty="0">
                <a:latin typeface="Georgia"/>
                <a:ea typeface="+mn-lt"/>
                <a:cs typeface="+mn-lt"/>
              </a:rPr>
              <a:t>:</a:t>
            </a:r>
            <a:r>
              <a:rPr lang="it-IT" sz="2400" dirty="0">
                <a:latin typeface="Georgia"/>
                <a:ea typeface="+mn-lt"/>
                <a:cs typeface="+mn-lt"/>
              </a:rPr>
              <a:t>  "OMG!!! Check </a:t>
            </a:r>
            <a:r>
              <a:rPr lang="it-IT" sz="2400" dirty="0" err="1">
                <a:latin typeface="Georgia"/>
                <a:ea typeface="+mn-lt"/>
                <a:cs typeface="+mn-lt"/>
              </a:rPr>
              <a:t>this</a:t>
            </a:r>
            <a:r>
              <a:rPr lang="it-IT" sz="2400" dirty="0">
                <a:latin typeface="Georgia"/>
                <a:ea typeface="+mn-lt"/>
                <a:cs typeface="+mn-lt"/>
              </a:rPr>
              <a:t> out: </a:t>
            </a:r>
            <a:r>
              <a:rPr lang="it-IT" sz="2400" dirty="0">
                <a:latin typeface="Georgia"/>
                <a:ea typeface="+mn-lt"/>
                <a:cs typeface="+mn-lt"/>
                <a:hlinkClick r:id="rId3"/>
              </a:rPr>
              <a:t>https://t.co/xYz</a:t>
            </a:r>
            <a:r>
              <a:rPr lang="it-IT" sz="2400" dirty="0">
                <a:latin typeface="Georgia"/>
                <a:ea typeface="+mn-lt"/>
                <a:cs typeface="+mn-lt"/>
              </a:rPr>
              <a:t> @John #AI #DeepLearning"</a:t>
            </a:r>
            <a:endParaRPr lang="it-IT" sz="2400">
              <a:latin typeface="Georgia"/>
            </a:endParaRPr>
          </a:p>
          <a:p>
            <a:endParaRPr lang="it-IT" sz="1000" dirty="0">
              <a:latin typeface="Georgia"/>
              <a:ea typeface="+mn-lt"/>
              <a:cs typeface="+mn-lt"/>
            </a:endParaRPr>
          </a:p>
          <a:p>
            <a:r>
              <a:rPr lang="it-IT" sz="2400" b="1" err="1">
                <a:latin typeface="Georgia"/>
                <a:ea typeface="+mn-lt"/>
                <a:cs typeface="+mn-lt"/>
              </a:rPr>
              <a:t>Clean</a:t>
            </a:r>
            <a:r>
              <a:rPr lang="it-IT" sz="2400" b="1" dirty="0">
                <a:latin typeface="Georgia"/>
                <a:ea typeface="+mn-lt"/>
                <a:cs typeface="+mn-lt"/>
              </a:rPr>
              <a:t>:</a:t>
            </a:r>
            <a:r>
              <a:rPr lang="it-IT" sz="2400" dirty="0">
                <a:latin typeface="Georgia"/>
                <a:ea typeface="+mn-lt"/>
                <a:cs typeface="+mn-lt"/>
              </a:rPr>
              <a:t> "</a:t>
            </a:r>
            <a:r>
              <a:rPr lang="it-IT" sz="2400" err="1">
                <a:latin typeface="Georgia"/>
                <a:ea typeface="+mn-lt"/>
                <a:cs typeface="+mn-lt"/>
              </a:rPr>
              <a:t>omg</a:t>
            </a:r>
            <a:r>
              <a:rPr lang="it-IT" sz="2400" dirty="0">
                <a:latin typeface="Georgia"/>
                <a:ea typeface="+mn-lt"/>
                <a:cs typeface="+mn-lt"/>
              </a:rPr>
              <a:t> !!! check </a:t>
            </a:r>
            <a:r>
              <a:rPr lang="it-IT" sz="2400" err="1">
                <a:latin typeface="Georgia"/>
                <a:ea typeface="+mn-lt"/>
                <a:cs typeface="+mn-lt"/>
              </a:rPr>
              <a:t>this</a:t>
            </a:r>
            <a:r>
              <a:rPr lang="it-IT" sz="2400" dirty="0">
                <a:latin typeface="Georgia"/>
                <a:ea typeface="+mn-lt"/>
                <a:cs typeface="+mn-lt"/>
              </a:rPr>
              <a:t> out __</a:t>
            </a:r>
            <a:r>
              <a:rPr lang="it-IT" sz="2400" err="1">
                <a:latin typeface="Georgia"/>
                <a:ea typeface="+mn-lt"/>
                <a:cs typeface="+mn-lt"/>
              </a:rPr>
              <a:t>url</a:t>
            </a:r>
            <a:r>
              <a:rPr lang="it-IT" sz="2400" dirty="0">
                <a:latin typeface="Georgia"/>
                <a:ea typeface="+mn-lt"/>
                <a:cs typeface="+mn-lt"/>
              </a:rPr>
              <a:t>__ __</a:t>
            </a:r>
            <a:r>
              <a:rPr lang="it-IT" sz="2400" err="1">
                <a:latin typeface="Georgia"/>
                <a:ea typeface="+mn-lt"/>
                <a:cs typeface="+mn-lt"/>
              </a:rPr>
              <a:t>user_mention</a:t>
            </a:r>
            <a:r>
              <a:rPr lang="it-IT" sz="2400" dirty="0">
                <a:latin typeface="Georgia"/>
                <a:ea typeface="+mn-lt"/>
                <a:cs typeface="+mn-lt"/>
              </a:rPr>
              <a:t>__ ai deeplearning"</a:t>
            </a:r>
            <a:endParaRPr lang="it-IT" sz="2400">
              <a:latin typeface="Georgia"/>
            </a:endParaRPr>
          </a:p>
        </p:txBody>
      </p:sp>
    </p:spTree>
    <p:extLst>
      <p:ext uri="{BB962C8B-B14F-4D97-AF65-F5344CB8AC3E}">
        <p14:creationId xmlns:p14="http://schemas.microsoft.com/office/powerpoint/2010/main" val="349955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0AFA68-32C6-0F6E-A2F7-4C6690AA21B8}"/>
              </a:ext>
            </a:extLst>
          </p:cNvPr>
          <p:cNvSpPr>
            <a:spLocks noGrp="1"/>
          </p:cNvSpPr>
          <p:nvPr>
            <p:ph type="title"/>
          </p:nvPr>
        </p:nvSpPr>
        <p:spPr/>
        <p:txBody>
          <a:bodyPr/>
          <a:lstStyle/>
          <a:p>
            <a:r>
              <a:rPr lang="it-IT" err="1">
                <a:latin typeface="Georgia"/>
              </a:rPr>
              <a:t>Hyperparameter</a:t>
            </a:r>
            <a:r>
              <a:rPr lang="it-IT" dirty="0">
                <a:latin typeface="Georgia"/>
              </a:rPr>
              <a:t> Tuning (5-fold CV)</a:t>
            </a:r>
            <a:endParaRPr lang="it-IT">
              <a:latin typeface="Georgia"/>
            </a:endParaRPr>
          </a:p>
        </p:txBody>
      </p:sp>
      <p:sp>
        <p:nvSpPr>
          <p:cNvPr id="3" name="Segnaposto contenuto 2">
            <a:extLst>
              <a:ext uri="{FF2B5EF4-FFF2-40B4-BE49-F238E27FC236}">
                <a16:creationId xmlns:a16="http://schemas.microsoft.com/office/drawing/2014/main" id="{62A85221-D544-A29A-FC77-C0F029CEB9E6}"/>
              </a:ext>
            </a:extLst>
          </p:cNvPr>
          <p:cNvSpPr>
            <a:spLocks noGrp="1"/>
          </p:cNvSpPr>
          <p:nvPr>
            <p:ph idx="1"/>
          </p:nvPr>
        </p:nvSpPr>
        <p:spPr/>
        <p:txBody>
          <a:bodyPr vert="horz" lIns="91440" tIns="45720" rIns="91440" bIns="45720" rtlCol="0" anchor="t">
            <a:normAutofit/>
          </a:bodyPr>
          <a:lstStyle/>
          <a:p>
            <a:pPr marL="305435" indent="-305435">
              <a:buFont typeface="Arial" panose="05020102010507070707" pitchFamily="18" charset="2"/>
              <a:buChar char="•"/>
            </a:pPr>
            <a:r>
              <a:rPr lang="it-IT" sz="2400" dirty="0">
                <a:ea typeface="+mn-lt"/>
                <a:cs typeface="+mn-lt"/>
              </a:rPr>
              <a:t>5-fold </a:t>
            </a:r>
            <a:r>
              <a:rPr lang="it-IT" sz="2400" err="1">
                <a:ea typeface="+mn-lt"/>
                <a:cs typeface="+mn-lt"/>
              </a:rPr>
              <a:t>stratified</a:t>
            </a:r>
            <a:r>
              <a:rPr lang="it-IT" sz="2400" dirty="0">
                <a:ea typeface="+mn-lt"/>
                <a:cs typeface="+mn-lt"/>
              </a:rPr>
              <a:t> CV on </a:t>
            </a:r>
            <a:r>
              <a:rPr lang="it-IT" sz="2400" err="1">
                <a:ea typeface="+mn-lt"/>
                <a:cs typeface="+mn-lt"/>
              </a:rPr>
              <a:t>Train+Val</a:t>
            </a:r>
            <a:r>
              <a:rPr lang="it-IT" sz="2400" dirty="0">
                <a:ea typeface="+mn-lt"/>
                <a:cs typeface="+mn-lt"/>
              </a:rPr>
              <a:t>:</a:t>
            </a:r>
            <a:endParaRPr lang="it-IT" sz="2400" dirty="0"/>
          </a:p>
          <a:p>
            <a:pPr marL="629920" lvl="1" indent="-305435">
              <a:buFont typeface="Courier New" panose="05020102010507070707" pitchFamily="18" charset="2"/>
              <a:buChar char="o"/>
            </a:pPr>
            <a:r>
              <a:rPr lang="it-IT" sz="2200" dirty="0">
                <a:ea typeface="+mn-lt"/>
                <a:cs typeface="+mn-lt"/>
              </a:rPr>
              <a:t>TF-IDF: </a:t>
            </a:r>
            <a:r>
              <a:rPr lang="it-IT" sz="2200" b="1" dirty="0">
                <a:ea typeface="+mn-lt"/>
                <a:cs typeface="+mn-lt"/>
              </a:rPr>
              <a:t>(1,3) </a:t>
            </a:r>
            <a:r>
              <a:rPr lang="it-IT" sz="2200" dirty="0">
                <a:ea typeface="+mn-lt"/>
                <a:cs typeface="+mn-lt"/>
              </a:rPr>
              <a:t>n-</a:t>
            </a:r>
            <a:r>
              <a:rPr lang="it-IT" sz="2200" err="1">
                <a:ea typeface="+mn-lt"/>
                <a:cs typeface="+mn-lt"/>
              </a:rPr>
              <a:t>grams</a:t>
            </a:r>
            <a:r>
              <a:rPr lang="it-IT" sz="2200" dirty="0">
                <a:ea typeface="+mn-lt"/>
                <a:cs typeface="+mn-lt"/>
              </a:rPr>
              <a:t> with </a:t>
            </a:r>
            <a:r>
              <a:rPr lang="it-IT" sz="2200" b="1" dirty="0">
                <a:ea typeface="+mn-lt"/>
                <a:cs typeface="+mn-lt"/>
              </a:rPr>
              <a:t>25.000 features</a:t>
            </a:r>
          </a:p>
          <a:p>
            <a:pPr marL="629920" lvl="1" indent="-305435">
              <a:buFont typeface="Courier New" panose="05020102010507070707" pitchFamily="18" charset="2"/>
              <a:buChar char="o"/>
            </a:pPr>
            <a:endParaRPr lang="it-IT" sz="1200" b="1" dirty="0">
              <a:ea typeface="+mn-lt"/>
              <a:cs typeface="+mn-lt"/>
            </a:endParaRPr>
          </a:p>
          <a:p>
            <a:pPr marL="629920" lvl="1" indent="-305435">
              <a:buFont typeface="Courier New" panose="05020102010507070707" pitchFamily="18" charset="2"/>
              <a:buChar char="o"/>
            </a:pPr>
            <a:r>
              <a:rPr lang="it-IT" sz="2200" dirty="0">
                <a:ea typeface="+mn-lt"/>
                <a:cs typeface="+mn-lt"/>
              </a:rPr>
              <a:t>Linear SVM:</a:t>
            </a:r>
            <a:r>
              <a:rPr lang="it-IT" sz="2200" b="1" dirty="0">
                <a:ea typeface="+mn-lt"/>
                <a:cs typeface="+mn-lt"/>
              </a:rPr>
              <a:t> C=1, </a:t>
            </a:r>
            <a:r>
              <a:rPr lang="it-IT" sz="2200" b="1" dirty="0" err="1">
                <a:ea typeface="+mn-lt"/>
                <a:cs typeface="+mn-lt"/>
              </a:rPr>
              <a:t>hinge</a:t>
            </a:r>
            <a:r>
              <a:rPr lang="it-IT" sz="2200" b="1" dirty="0">
                <a:ea typeface="+mn-lt"/>
                <a:cs typeface="+mn-lt"/>
              </a:rPr>
              <a:t> </a:t>
            </a:r>
            <a:r>
              <a:rPr lang="it-IT" sz="2200" dirty="0" err="1">
                <a:ea typeface="+mn-lt"/>
                <a:cs typeface="+mn-lt"/>
              </a:rPr>
              <a:t>loss</a:t>
            </a:r>
            <a:r>
              <a:rPr lang="it-IT" sz="2200" dirty="0">
                <a:ea typeface="+mn-lt"/>
                <a:cs typeface="+mn-lt"/>
              </a:rPr>
              <a:t> and no </a:t>
            </a:r>
            <a:r>
              <a:rPr lang="it-IT" sz="2200" dirty="0" err="1">
                <a:ea typeface="+mn-lt"/>
                <a:cs typeface="+mn-lt"/>
              </a:rPr>
              <a:t>stopwords</a:t>
            </a:r>
            <a:r>
              <a:rPr lang="it-IT" sz="2200" dirty="0">
                <a:ea typeface="+mn-lt"/>
                <a:cs typeface="+mn-lt"/>
              </a:rPr>
              <a:t> </a:t>
            </a:r>
            <a:r>
              <a:rPr lang="it-IT" sz="2200" dirty="0" err="1">
                <a:ea typeface="+mn-lt"/>
                <a:cs typeface="+mn-lt"/>
              </a:rPr>
              <a:t>removal</a:t>
            </a:r>
            <a:endParaRPr lang="it-IT" sz="2200" dirty="0"/>
          </a:p>
          <a:p>
            <a:pPr marL="629920" lvl="1" indent="-305435">
              <a:buFont typeface="Courier New" panose="05020102010507070707" pitchFamily="18" charset="2"/>
              <a:buChar char="o"/>
            </a:pPr>
            <a:endParaRPr lang="it-IT" sz="2200" dirty="0"/>
          </a:p>
          <a:p>
            <a:pPr marL="305435" indent="-305435">
              <a:buFont typeface="Arial" panose="05020102010507070707" pitchFamily="18" charset="2"/>
              <a:buChar char="•"/>
            </a:pPr>
            <a:r>
              <a:rPr lang="it-IT" sz="2400" dirty="0"/>
              <a:t>Mean CV </a:t>
            </a:r>
            <a:r>
              <a:rPr lang="it-IT" sz="2400" err="1"/>
              <a:t>accuracy</a:t>
            </a:r>
            <a:r>
              <a:rPr lang="it-IT" sz="2400" dirty="0"/>
              <a:t>: </a:t>
            </a:r>
            <a:r>
              <a:rPr lang="it-IT" sz="2400" b="1" dirty="0"/>
              <a:t>82.5%</a:t>
            </a:r>
            <a:endParaRPr lang="it-IT" sz="2400" dirty="0">
              <a:solidFill>
                <a:srgbClr val="000000"/>
              </a:solidFill>
            </a:endParaRPr>
          </a:p>
          <a:p>
            <a:pPr marL="305435" indent="-305435">
              <a:buFont typeface="Arial" panose="05020102010507070707" pitchFamily="18" charset="2"/>
              <a:buChar char="•"/>
            </a:pPr>
            <a:endParaRPr lang="it-IT"/>
          </a:p>
        </p:txBody>
      </p:sp>
      <p:graphicFrame>
        <p:nvGraphicFramePr>
          <p:cNvPr id="4" name="Tabella 3">
            <a:extLst>
              <a:ext uri="{FF2B5EF4-FFF2-40B4-BE49-F238E27FC236}">
                <a16:creationId xmlns:a16="http://schemas.microsoft.com/office/drawing/2014/main" id="{BAE0C557-15BA-BCBA-1786-379581BAC850}"/>
              </a:ext>
            </a:extLst>
          </p:cNvPr>
          <p:cNvGraphicFramePr>
            <a:graphicFrameLocks noGrp="1"/>
          </p:cNvGraphicFramePr>
          <p:nvPr>
            <p:extLst>
              <p:ext uri="{D42A27DB-BD31-4B8C-83A1-F6EECF244321}">
                <p14:modId xmlns:p14="http://schemas.microsoft.com/office/powerpoint/2010/main" val="1040835848"/>
              </p:ext>
            </p:extLst>
          </p:nvPr>
        </p:nvGraphicFramePr>
        <p:xfrm>
          <a:off x="7316651" y="4271119"/>
          <a:ext cx="4296228" cy="1981200"/>
        </p:xfrm>
        <a:graphic>
          <a:graphicData uri="http://schemas.openxmlformats.org/drawingml/2006/table">
            <a:tbl>
              <a:tblPr firstRow="1" bandRow="1">
                <a:tableStyleId>{5C22544A-7EE6-4342-B048-85BDC9FD1C3A}</a:tableStyleId>
              </a:tblPr>
              <a:tblGrid>
                <a:gridCol w="2264228">
                  <a:extLst>
                    <a:ext uri="{9D8B030D-6E8A-4147-A177-3AD203B41FA5}">
                      <a16:colId xmlns:a16="http://schemas.microsoft.com/office/drawing/2014/main" val="1487739334"/>
                    </a:ext>
                  </a:extLst>
                </a:gridCol>
                <a:gridCol w="2032000">
                  <a:extLst>
                    <a:ext uri="{9D8B030D-6E8A-4147-A177-3AD203B41FA5}">
                      <a16:colId xmlns:a16="http://schemas.microsoft.com/office/drawing/2014/main" val="2188473648"/>
                    </a:ext>
                  </a:extLst>
                </a:gridCol>
              </a:tblGrid>
              <a:tr h="370840">
                <a:tc>
                  <a:txBody>
                    <a:bodyPr/>
                    <a:lstStyle/>
                    <a:p>
                      <a:pPr algn="ctr"/>
                      <a:r>
                        <a:rPr lang="it-IT" sz="2000" dirty="0">
                          <a:latin typeface="Georgia"/>
                        </a:rPr>
                        <a:t>N-Gram Range</a:t>
                      </a:r>
                    </a:p>
                  </a:txBody>
                  <a:tcPr anchor="ctr"/>
                </a:tc>
                <a:tc>
                  <a:txBody>
                    <a:bodyPr/>
                    <a:lstStyle/>
                    <a:p>
                      <a:pPr algn="ctr"/>
                      <a:r>
                        <a:rPr lang="it-IT" sz="2000" dirty="0">
                          <a:latin typeface="Georgia"/>
                        </a:rPr>
                        <a:t>CV </a:t>
                      </a:r>
                      <a:r>
                        <a:rPr lang="it-IT" sz="2000" err="1">
                          <a:latin typeface="Georgia"/>
                        </a:rPr>
                        <a:t>accuracy</a:t>
                      </a:r>
                      <a:endParaRPr lang="it-IT" sz="2000" dirty="0" err="1">
                        <a:latin typeface="Georgia"/>
                      </a:endParaRPr>
                    </a:p>
                  </a:txBody>
                  <a:tcPr anchor="ctr"/>
                </a:tc>
                <a:extLst>
                  <a:ext uri="{0D108BD9-81ED-4DB2-BD59-A6C34878D82A}">
                    <a16:rowId xmlns:a16="http://schemas.microsoft.com/office/drawing/2014/main" val="1804301135"/>
                  </a:ext>
                </a:extLst>
              </a:tr>
              <a:tr h="370840">
                <a:tc>
                  <a:txBody>
                    <a:bodyPr/>
                    <a:lstStyle/>
                    <a:p>
                      <a:pPr algn="ctr"/>
                      <a:r>
                        <a:rPr lang="it-IT" sz="2000" dirty="0">
                          <a:latin typeface="Georgia"/>
                        </a:rPr>
                        <a:t>(1,1)</a:t>
                      </a:r>
                    </a:p>
                  </a:txBody>
                  <a:tcPr anchor="ctr"/>
                </a:tc>
                <a:tc>
                  <a:txBody>
                    <a:bodyPr/>
                    <a:lstStyle/>
                    <a:p>
                      <a:pPr algn="ctr"/>
                      <a:r>
                        <a:rPr lang="it-IT" sz="2000" dirty="0">
                          <a:latin typeface="Georgia"/>
                        </a:rPr>
                        <a:t>81.3%</a:t>
                      </a:r>
                    </a:p>
                  </a:txBody>
                  <a:tcPr anchor="ctr"/>
                </a:tc>
                <a:extLst>
                  <a:ext uri="{0D108BD9-81ED-4DB2-BD59-A6C34878D82A}">
                    <a16:rowId xmlns:a16="http://schemas.microsoft.com/office/drawing/2014/main" val="1693299393"/>
                  </a:ext>
                </a:extLst>
              </a:tr>
              <a:tr h="370840">
                <a:tc>
                  <a:txBody>
                    <a:bodyPr/>
                    <a:lstStyle/>
                    <a:p>
                      <a:pPr algn="ctr"/>
                      <a:r>
                        <a:rPr lang="it-IT" sz="2000" dirty="0">
                          <a:latin typeface="Georgia"/>
                        </a:rPr>
                        <a:t>(1,2)</a:t>
                      </a:r>
                    </a:p>
                  </a:txBody>
                  <a:tcPr anchor="ctr"/>
                </a:tc>
                <a:tc>
                  <a:txBody>
                    <a:bodyPr/>
                    <a:lstStyle/>
                    <a:p>
                      <a:pPr algn="ctr"/>
                      <a:r>
                        <a:rPr lang="it-IT" sz="2000" dirty="0">
                          <a:latin typeface="Georgia"/>
                        </a:rPr>
                        <a:t>81.5%</a:t>
                      </a:r>
                      <a:endParaRPr lang="it-IT" dirty="0"/>
                    </a:p>
                  </a:txBody>
                  <a:tcPr anchor="ctr"/>
                </a:tc>
                <a:extLst>
                  <a:ext uri="{0D108BD9-81ED-4DB2-BD59-A6C34878D82A}">
                    <a16:rowId xmlns:a16="http://schemas.microsoft.com/office/drawing/2014/main" val="1564207693"/>
                  </a:ext>
                </a:extLst>
              </a:tr>
              <a:tr h="370840">
                <a:tc>
                  <a:txBody>
                    <a:bodyPr/>
                    <a:lstStyle/>
                    <a:p>
                      <a:pPr algn="ctr"/>
                      <a:r>
                        <a:rPr lang="it-IT" sz="2000" dirty="0">
                          <a:latin typeface="Georgia"/>
                        </a:rPr>
                        <a:t>(1,3)</a:t>
                      </a:r>
                    </a:p>
                  </a:txBody>
                  <a:tcPr anchor="ctr"/>
                </a:tc>
                <a:tc>
                  <a:txBody>
                    <a:bodyPr/>
                    <a:lstStyle/>
                    <a:p>
                      <a:pPr algn="ctr"/>
                      <a:r>
                        <a:rPr lang="it-IT" sz="2000" dirty="0">
                          <a:latin typeface="Georgia"/>
                        </a:rPr>
                        <a:t>82.5%</a:t>
                      </a:r>
                    </a:p>
                  </a:txBody>
                  <a:tcPr anchor="ctr"/>
                </a:tc>
                <a:extLst>
                  <a:ext uri="{0D108BD9-81ED-4DB2-BD59-A6C34878D82A}">
                    <a16:rowId xmlns:a16="http://schemas.microsoft.com/office/drawing/2014/main" val="2089697692"/>
                  </a:ext>
                </a:extLst>
              </a:tr>
              <a:tr h="370839">
                <a:tc>
                  <a:txBody>
                    <a:bodyPr/>
                    <a:lstStyle/>
                    <a:p>
                      <a:pPr lvl="0" algn="ctr">
                        <a:buNone/>
                      </a:pPr>
                      <a:r>
                        <a:rPr lang="it-IT" sz="2000" dirty="0">
                          <a:latin typeface="Georgia"/>
                        </a:rPr>
                        <a:t>(1,4)</a:t>
                      </a:r>
                    </a:p>
                  </a:txBody>
                  <a:tcPr anchor="ctr"/>
                </a:tc>
                <a:tc>
                  <a:txBody>
                    <a:bodyPr/>
                    <a:lstStyle/>
                    <a:p>
                      <a:pPr lvl="0" algn="ctr">
                        <a:buNone/>
                      </a:pPr>
                      <a:r>
                        <a:rPr lang="it-IT" sz="2000" dirty="0">
                          <a:latin typeface="Georgia"/>
                        </a:rPr>
                        <a:t>82.4%</a:t>
                      </a:r>
                    </a:p>
                  </a:txBody>
                  <a:tcPr anchor="ctr"/>
                </a:tc>
                <a:extLst>
                  <a:ext uri="{0D108BD9-81ED-4DB2-BD59-A6C34878D82A}">
                    <a16:rowId xmlns:a16="http://schemas.microsoft.com/office/drawing/2014/main" val="2543857612"/>
                  </a:ext>
                </a:extLst>
              </a:tr>
            </a:tbl>
          </a:graphicData>
        </a:graphic>
      </p:graphicFrame>
    </p:spTree>
    <p:extLst>
      <p:ext uri="{BB962C8B-B14F-4D97-AF65-F5344CB8AC3E}">
        <p14:creationId xmlns:p14="http://schemas.microsoft.com/office/powerpoint/2010/main" val="370376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5321D3-AA4F-FB16-E640-748F36B600A7}"/>
              </a:ext>
            </a:extLst>
          </p:cNvPr>
          <p:cNvSpPr>
            <a:spLocks noGrp="1"/>
          </p:cNvSpPr>
          <p:nvPr>
            <p:ph type="title"/>
          </p:nvPr>
        </p:nvSpPr>
        <p:spPr>
          <a:xfrm>
            <a:off x="581192" y="702156"/>
            <a:ext cx="11558010" cy="1013800"/>
          </a:xfrm>
        </p:spPr>
        <p:txBody>
          <a:bodyPr/>
          <a:lstStyle/>
          <a:p>
            <a:r>
              <a:rPr lang="it-IT" dirty="0">
                <a:latin typeface="Georgia"/>
                <a:ea typeface="+mj-lt"/>
                <a:cs typeface="+mj-lt"/>
              </a:rPr>
              <a:t>SVM Learning Curve: Training vs. CV Score</a:t>
            </a:r>
            <a:endParaRPr lang="it-IT" dirty="0">
              <a:latin typeface="Georgia"/>
            </a:endParaRPr>
          </a:p>
        </p:txBody>
      </p:sp>
      <p:pic>
        <p:nvPicPr>
          <p:cNvPr id="13" name="Segnaposto contenuto 12" descr="Immagine che contiene testo, diagramma, linea, Diagramma&#10;&#10;Il contenuto generato dall&amp;#39;IA potrebbe non essere corretto.">
            <a:extLst>
              <a:ext uri="{FF2B5EF4-FFF2-40B4-BE49-F238E27FC236}">
                <a16:creationId xmlns:a16="http://schemas.microsoft.com/office/drawing/2014/main" id="{A4F49D81-540B-080E-46F8-386E27AF4DF3}"/>
              </a:ext>
            </a:extLst>
          </p:cNvPr>
          <p:cNvPicPr>
            <a:picLocks noGrp="1" noChangeAspect="1"/>
          </p:cNvPicPr>
          <p:nvPr>
            <p:ph idx="1"/>
          </p:nvPr>
        </p:nvPicPr>
        <p:blipFill>
          <a:blip r:embed="rId3"/>
          <a:stretch>
            <a:fillRect/>
          </a:stretch>
        </p:blipFill>
        <p:spPr>
          <a:xfrm>
            <a:off x="1748003" y="2032450"/>
            <a:ext cx="8691638" cy="4309674"/>
          </a:xfrm>
          <a:prstGeom prst="rect">
            <a:avLst/>
          </a:prstGeom>
        </p:spPr>
      </p:pic>
    </p:spTree>
    <p:extLst>
      <p:ext uri="{BB962C8B-B14F-4D97-AF65-F5344CB8AC3E}">
        <p14:creationId xmlns:p14="http://schemas.microsoft.com/office/powerpoint/2010/main" val="174134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490BA6-B57C-BD64-25D5-CABE93F0A8B7}"/>
              </a:ext>
            </a:extLst>
          </p:cNvPr>
          <p:cNvSpPr>
            <a:spLocks noGrp="1"/>
          </p:cNvSpPr>
          <p:nvPr>
            <p:ph type="title"/>
          </p:nvPr>
        </p:nvSpPr>
        <p:spPr/>
        <p:txBody>
          <a:bodyPr/>
          <a:lstStyle/>
          <a:p>
            <a:r>
              <a:rPr lang="it-IT" dirty="0" err="1">
                <a:latin typeface="Georgia"/>
                <a:ea typeface="+mj-lt"/>
                <a:cs typeface="+mj-lt"/>
              </a:rPr>
              <a:t>Final</a:t>
            </a:r>
            <a:r>
              <a:rPr lang="it-IT" dirty="0">
                <a:latin typeface="Georgia"/>
                <a:ea typeface="+mj-lt"/>
                <a:cs typeface="+mj-lt"/>
              </a:rPr>
              <a:t> Test Performance</a:t>
            </a:r>
            <a:endParaRPr lang="it-IT" dirty="0">
              <a:latin typeface="Georgia"/>
            </a:endParaRPr>
          </a:p>
        </p:txBody>
      </p:sp>
      <p:graphicFrame>
        <p:nvGraphicFramePr>
          <p:cNvPr id="5" name="Segnaposto contenuto 4">
            <a:extLst>
              <a:ext uri="{FF2B5EF4-FFF2-40B4-BE49-F238E27FC236}">
                <a16:creationId xmlns:a16="http://schemas.microsoft.com/office/drawing/2014/main" id="{2AC98A23-038E-E6FC-9C36-C8687919541B}"/>
              </a:ext>
            </a:extLst>
          </p:cNvPr>
          <p:cNvGraphicFramePr>
            <a:graphicFrameLocks noGrp="1"/>
          </p:cNvGraphicFramePr>
          <p:nvPr>
            <p:ph idx="1"/>
            <p:extLst>
              <p:ext uri="{D42A27DB-BD31-4B8C-83A1-F6EECF244321}">
                <p14:modId xmlns:p14="http://schemas.microsoft.com/office/powerpoint/2010/main" val="1565754090"/>
              </p:ext>
            </p:extLst>
          </p:nvPr>
        </p:nvGraphicFramePr>
        <p:xfrm>
          <a:off x="581024" y="2798611"/>
          <a:ext cx="5907312" cy="1584960"/>
        </p:xfrm>
        <a:graphic>
          <a:graphicData uri="http://schemas.openxmlformats.org/drawingml/2006/table">
            <a:tbl>
              <a:tblPr firstRow="1" firstCol="1" bandRow="1">
                <a:tableStyleId>{5C22544A-7EE6-4342-B048-85BDC9FD1C3A}</a:tableStyleId>
              </a:tblPr>
              <a:tblGrid>
                <a:gridCol w="2220685">
                  <a:extLst>
                    <a:ext uri="{9D8B030D-6E8A-4147-A177-3AD203B41FA5}">
                      <a16:colId xmlns:a16="http://schemas.microsoft.com/office/drawing/2014/main" val="2951188652"/>
                    </a:ext>
                  </a:extLst>
                </a:gridCol>
                <a:gridCol w="1741713">
                  <a:extLst>
                    <a:ext uri="{9D8B030D-6E8A-4147-A177-3AD203B41FA5}">
                      <a16:colId xmlns:a16="http://schemas.microsoft.com/office/drawing/2014/main" val="1481392506"/>
                    </a:ext>
                  </a:extLst>
                </a:gridCol>
                <a:gridCol w="1944914">
                  <a:extLst>
                    <a:ext uri="{9D8B030D-6E8A-4147-A177-3AD203B41FA5}">
                      <a16:colId xmlns:a16="http://schemas.microsoft.com/office/drawing/2014/main" val="3350442789"/>
                    </a:ext>
                  </a:extLst>
                </a:gridCol>
              </a:tblGrid>
              <a:tr h="377371">
                <a:tc>
                  <a:txBody>
                    <a:bodyPr/>
                    <a:lstStyle/>
                    <a:p>
                      <a:pPr algn="ctr"/>
                      <a:r>
                        <a:rPr lang="it-IT" sz="2000" err="1">
                          <a:latin typeface="Georgia"/>
                        </a:rPr>
                        <a:t>Metric</a:t>
                      </a:r>
                    </a:p>
                  </a:txBody>
                  <a:tcPr/>
                </a:tc>
                <a:tc>
                  <a:txBody>
                    <a:bodyPr/>
                    <a:lstStyle/>
                    <a:p>
                      <a:pPr algn="ctr"/>
                      <a:r>
                        <a:rPr lang="it-IT" sz="2000" dirty="0">
                          <a:latin typeface="Georgia"/>
                        </a:rPr>
                        <a:t>Bot</a:t>
                      </a:r>
                    </a:p>
                  </a:txBody>
                  <a:tcPr/>
                </a:tc>
                <a:tc>
                  <a:txBody>
                    <a:bodyPr/>
                    <a:lstStyle/>
                    <a:p>
                      <a:pPr algn="ctr"/>
                      <a:r>
                        <a:rPr lang="it-IT" sz="2000" dirty="0">
                          <a:latin typeface="Georgia"/>
                        </a:rPr>
                        <a:t>Human</a:t>
                      </a:r>
                      <a:endParaRPr lang="it-IT" sz="2000" dirty="0" err="1">
                        <a:latin typeface="Georgia"/>
                      </a:endParaRPr>
                    </a:p>
                  </a:txBody>
                  <a:tcPr/>
                </a:tc>
                <a:extLst>
                  <a:ext uri="{0D108BD9-81ED-4DB2-BD59-A6C34878D82A}">
                    <a16:rowId xmlns:a16="http://schemas.microsoft.com/office/drawing/2014/main" val="2425647604"/>
                  </a:ext>
                </a:extLst>
              </a:tr>
              <a:tr h="370840">
                <a:tc>
                  <a:txBody>
                    <a:bodyPr/>
                    <a:lstStyle/>
                    <a:p>
                      <a:pPr algn="ctr"/>
                      <a:r>
                        <a:rPr lang="it-IT" sz="2000" dirty="0">
                          <a:latin typeface="Georgia"/>
                        </a:rPr>
                        <a:t>Precision</a:t>
                      </a:r>
                    </a:p>
                  </a:txBody>
                  <a:tcPr/>
                </a:tc>
                <a:tc>
                  <a:txBody>
                    <a:bodyPr/>
                    <a:lstStyle/>
                    <a:p>
                      <a:pPr algn="ctr"/>
                      <a:r>
                        <a:rPr lang="it-IT" sz="2000" dirty="0">
                          <a:latin typeface="Georgia"/>
                        </a:rPr>
                        <a:t>79.2%</a:t>
                      </a:r>
                    </a:p>
                  </a:txBody>
                  <a:tcPr/>
                </a:tc>
                <a:tc>
                  <a:txBody>
                    <a:bodyPr/>
                    <a:lstStyle/>
                    <a:p>
                      <a:pPr lvl="0" algn="ctr">
                        <a:buNone/>
                      </a:pPr>
                      <a:r>
                        <a:rPr lang="it-IT" sz="2000" dirty="0">
                          <a:latin typeface="Georgia"/>
                        </a:rPr>
                        <a:t>88.8%</a:t>
                      </a:r>
                      <a:endParaRPr lang="it-IT"/>
                    </a:p>
                  </a:txBody>
                  <a:tcPr/>
                </a:tc>
                <a:extLst>
                  <a:ext uri="{0D108BD9-81ED-4DB2-BD59-A6C34878D82A}">
                    <a16:rowId xmlns:a16="http://schemas.microsoft.com/office/drawing/2014/main" val="905929735"/>
                  </a:ext>
                </a:extLst>
              </a:tr>
              <a:tr h="370840">
                <a:tc>
                  <a:txBody>
                    <a:bodyPr/>
                    <a:lstStyle/>
                    <a:p>
                      <a:pPr algn="ctr"/>
                      <a:r>
                        <a:rPr lang="it-IT" sz="2000" dirty="0">
                          <a:latin typeface="Georgia"/>
                        </a:rPr>
                        <a:t>Recall</a:t>
                      </a:r>
                    </a:p>
                  </a:txBody>
                  <a:tcPr/>
                </a:tc>
                <a:tc>
                  <a:txBody>
                    <a:bodyPr/>
                    <a:lstStyle/>
                    <a:p>
                      <a:pPr algn="ctr"/>
                      <a:r>
                        <a:rPr lang="it-IT" sz="2000" dirty="0">
                          <a:latin typeface="Georgia"/>
                        </a:rPr>
                        <a:t>90.4%</a:t>
                      </a:r>
                      <a:endParaRPr lang="it-IT" dirty="0"/>
                    </a:p>
                  </a:txBody>
                  <a:tcPr/>
                </a:tc>
                <a:tc>
                  <a:txBody>
                    <a:bodyPr/>
                    <a:lstStyle/>
                    <a:p>
                      <a:pPr algn="ctr"/>
                      <a:r>
                        <a:rPr lang="it-IT" sz="2000" dirty="0">
                          <a:latin typeface="Georgia"/>
                        </a:rPr>
                        <a:t>76.2%</a:t>
                      </a:r>
                    </a:p>
                  </a:txBody>
                  <a:tcPr/>
                </a:tc>
                <a:extLst>
                  <a:ext uri="{0D108BD9-81ED-4DB2-BD59-A6C34878D82A}">
                    <a16:rowId xmlns:a16="http://schemas.microsoft.com/office/drawing/2014/main" val="4031951090"/>
                  </a:ext>
                </a:extLst>
              </a:tr>
              <a:tr h="370840">
                <a:tc>
                  <a:txBody>
                    <a:bodyPr/>
                    <a:lstStyle/>
                    <a:p>
                      <a:pPr algn="ctr"/>
                      <a:r>
                        <a:rPr lang="it-IT" sz="2000" dirty="0">
                          <a:latin typeface="Georgia"/>
                        </a:rPr>
                        <a:t>F1-score</a:t>
                      </a:r>
                    </a:p>
                  </a:txBody>
                  <a:tcPr/>
                </a:tc>
                <a:tc>
                  <a:txBody>
                    <a:bodyPr/>
                    <a:lstStyle/>
                    <a:p>
                      <a:pPr algn="ctr"/>
                      <a:r>
                        <a:rPr lang="it-IT" sz="2000" dirty="0">
                          <a:latin typeface="Georgia"/>
                        </a:rPr>
                        <a:t>84.4%</a:t>
                      </a:r>
                    </a:p>
                  </a:txBody>
                  <a:tcPr/>
                </a:tc>
                <a:tc>
                  <a:txBody>
                    <a:bodyPr/>
                    <a:lstStyle/>
                    <a:p>
                      <a:pPr algn="ctr"/>
                      <a:r>
                        <a:rPr lang="it-IT" sz="2000" dirty="0">
                          <a:latin typeface="Georgia"/>
                        </a:rPr>
                        <a:t>82.0%</a:t>
                      </a:r>
                    </a:p>
                  </a:txBody>
                  <a:tcPr/>
                </a:tc>
                <a:extLst>
                  <a:ext uri="{0D108BD9-81ED-4DB2-BD59-A6C34878D82A}">
                    <a16:rowId xmlns:a16="http://schemas.microsoft.com/office/drawing/2014/main" val="2373405239"/>
                  </a:ext>
                </a:extLst>
              </a:tr>
            </a:tbl>
          </a:graphicData>
        </a:graphic>
      </p:graphicFrame>
      <p:sp>
        <p:nvSpPr>
          <p:cNvPr id="6" name="CasellaDiTesto 5">
            <a:extLst>
              <a:ext uri="{FF2B5EF4-FFF2-40B4-BE49-F238E27FC236}">
                <a16:creationId xmlns:a16="http://schemas.microsoft.com/office/drawing/2014/main" id="{D9E0EB58-D4B8-1666-FF82-B853FEF4D55D}"/>
              </a:ext>
            </a:extLst>
          </p:cNvPr>
          <p:cNvSpPr txBox="1"/>
          <p:nvPr/>
        </p:nvSpPr>
        <p:spPr>
          <a:xfrm>
            <a:off x="338067" y="4664647"/>
            <a:ext cx="7470934"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300" err="1">
                <a:latin typeface="Georgia"/>
              </a:rPr>
              <a:t>Final</a:t>
            </a:r>
            <a:r>
              <a:rPr lang="it-IT" sz="2300" dirty="0">
                <a:latin typeface="Georgia"/>
              </a:rPr>
              <a:t> </a:t>
            </a:r>
            <a:r>
              <a:rPr lang="it-IT" sz="2300" err="1">
                <a:latin typeface="Georgia"/>
              </a:rPr>
              <a:t>Accuracy</a:t>
            </a:r>
            <a:r>
              <a:rPr lang="it-IT" sz="2300" dirty="0">
                <a:latin typeface="Georgia"/>
              </a:rPr>
              <a:t> on test set: 83.3%</a:t>
            </a:r>
          </a:p>
          <a:p>
            <a:pPr marL="285750" indent="-285750">
              <a:buFont typeface="Arial"/>
              <a:buChar char="•"/>
            </a:pPr>
            <a:r>
              <a:rPr lang="it-IT" sz="2300" dirty="0">
                <a:latin typeface="Georgia"/>
                <a:ea typeface="+mn-lt"/>
                <a:cs typeface="+mn-lt"/>
              </a:rPr>
              <a:t>High bot recall (90.4%) → </a:t>
            </a:r>
            <a:r>
              <a:rPr lang="it-IT" sz="2300" b="1" dirty="0" err="1">
                <a:latin typeface="Georgia"/>
                <a:ea typeface="+mn-lt"/>
                <a:cs typeface="+mn-lt"/>
              </a:rPr>
              <a:t>few</a:t>
            </a:r>
            <a:r>
              <a:rPr lang="it-IT" sz="2300" b="1" dirty="0">
                <a:latin typeface="Georgia"/>
                <a:ea typeface="+mn-lt"/>
                <a:cs typeface="+mn-lt"/>
              </a:rPr>
              <a:t> </a:t>
            </a:r>
            <a:r>
              <a:rPr lang="it-IT" sz="2300" b="1" dirty="0" err="1">
                <a:latin typeface="Georgia"/>
                <a:ea typeface="+mn-lt"/>
                <a:cs typeface="+mn-lt"/>
              </a:rPr>
              <a:t>missed</a:t>
            </a:r>
            <a:r>
              <a:rPr lang="it-IT" sz="2300" b="1" dirty="0">
                <a:latin typeface="Georgia"/>
                <a:ea typeface="+mn-lt"/>
                <a:cs typeface="+mn-lt"/>
              </a:rPr>
              <a:t> bots</a:t>
            </a:r>
          </a:p>
          <a:p>
            <a:pPr marL="285750" indent="-285750">
              <a:buFont typeface="Arial"/>
              <a:buChar char="•"/>
            </a:pPr>
            <a:r>
              <a:rPr lang="it-IT" sz="2300" dirty="0">
                <a:latin typeface="Georgia"/>
                <a:ea typeface="+mn-lt"/>
                <a:cs typeface="+mn-lt"/>
              </a:rPr>
              <a:t>Human </a:t>
            </a:r>
            <a:r>
              <a:rPr lang="it-IT" sz="2300" dirty="0" err="1">
                <a:latin typeface="Georgia"/>
                <a:ea typeface="+mn-lt"/>
                <a:cs typeface="+mn-lt"/>
              </a:rPr>
              <a:t>precision</a:t>
            </a:r>
            <a:r>
              <a:rPr lang="it-IT" sz="2300" dirty="0">
                <a:latin typeface="Georgia"/>
                <a:ea typeface="+mn-lt"/>
                <a:cs typeface="+mn-lt"/>
              </a:rPr>
              <a:t> high (88.8%) → </a:t>
            </a:r>
            <a:r>
              <a:rPr lang="it-IT" sz="2300" b="1" dirty="0" err="1">
                <a:latin typeface="Georgia"/>
                <a:ea typeface="+mn-lt"/>
                <a:cs typeface="+mn-lt"/>
              </a:rPr>
              <a:t>few</a:t>
            </a:r>
            <a:r>
              <a:rPr lang="it-IT" sz="2300" b="1" dirty="0">
                <a:latin typeface="Georgia"/>
                <a:ea typeface="+mn-lt"/>
                <a:cs typeface="+mn-lt"/>
              </a:rPr>
              <a:t> false </a:t>
            </a:r>
            <a:r>
              <a:rPr lang="it-IT" sz="2300" b="1" dirty="0" err="1">
                <a:latin typeface="Georgia"/>
                <a:ea typeface="+mn-lt"/>
                <a:cs typeface="+mn-lt"/>
              </a:rPr>
              <a:t>alarms</a:t>
            </a:r>
            <a:endParaRPr lang="it-IT" sz="2300" b="1" dirty="0">
              <a:latin typeface="Georgia"/>
            </a:endParaRPr>
          </a:p>
        </p:txBody>
      </p:sp>
      <p:pic>
        <p:nvPicPr>
          <p:cNvPr id="8" name="Immagine 7" descr="Immagine che contiene testo, schermata, Carattere, numero&#10;&#10;Il contenuto generato dall&amp;#39;IA potrebbe non essere corretto.">
            <a:extLst>
              <a:ext uri="{FF2B5EF4-FFF2-40B4-BE49-F238E27FC236}">
                <a16:creationId xmlns:a16="http://schemas.microsoft.com/office/drawing/2014/main" id="{A09846A1-B893-BA1A-1C1A-6B2C158424B1}"/>
              </a:ext>
            </a:extLst>
          </p:cNvPr>
          <p:cNvPicPr>
            <a:picLocks noChangeAspect="1"/>
          </p:cNvPicPr>
          <p:nvPr/>
        </p:nvPicPr>
        <p:blipFill>
          <a:blip r:embed="rId3"/>
          <a:stretch>
            <a:fillRect/>
          </a:stretch>
        </p:blipFill>
        <p:spPr>
          <a:xfrm>
            <a:off x="7687139" y="2408682"/>
            <a:ext cx="4507481" cy="3410576"/>
          </a:xfrm>
          <a:prstGeom prst="rect">
            <a:avLst/>
          </a:prstGeom>
        </p:spPr>
      </p:pic>
    </p:spTree>
    <p:extLst>
      <p:ext uri="{BB962C8B-B14F-4D97-AF65-F5344CB8AC3E}">
        <p14:creationId xmlns:p14="http://schemas.microsoft.com/office/powerpoint/2010/main" val="372774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700FC8-D838-7D66-E667-30DDA70C772F}"/>
              </a:ext>
            </a:extLst>
          </p:cNvPr>
          <p:cNvSpPr>
            <a:spLocks noGrp="1"/>
          </p:cNvSpPr>
          <p:nvPr>
            <p:ph type="title"/>
          </p:nvPr>
        </p:nvSpPr>
        <p:spPr/>
        <p:txBody>
          <a:bodyPr/>
          <a:lstStyle/>
          <a:p>
            <a:r>
              <a:rPr lang="it-IT" b="1" dirty="0">
                <a:latin typeface="Georgia"/>
                <a:ea typeface="+mj-lt"/>
                <a:cs typeface="+mj-lt"/>
              </a:rPr>
              <a:t>Top 15 </a:t>
            </a:r>
            <a:r>
              <a:rPr lang="it-IT" b="1" err="1">
                <a:latin typeface="Georgia"/>
                <a:ea typeface="+mj-lt"/>
                <a:cs typeface="+mj-lt"/>
              </a:rPr>
              <a:t>Predictive</a:t>
            </a:r>
            <a:r>
              <a:rPr lang="it-IT" b="1" dirty="0">
                <a:latin typeface="Georgia"/>
                <a:ea typeface="+mj-lt"/>
                <a:cs typeface="+mj-lt"/>
              </a:rPr>
              <a:t> N‑</a:t>
            </a:r>
            <a:r>
              <a:rPr lang="it-IT" b="1" err="1">
                <a:latin typeface="Georgia"/>
                <a:ea typeface="+mj-lt"/>
                <a:cs typeface="+mj-lt"/>
              </a:rPr>
              <a:t>grams</a:t>
            </a:r>
            <a:r>
              <a:rPr lang="it-IT" b="1" dirty="0">
                <a:latin typeface="Georgia"/>
                <a:ea typeface="+mj-lt"/>
                <a:cs typeface="+mj-lt"/>
              </a:rPr>
              <a:t> for Bot vs. Human Tweets</a:t>
            </a:r>
            <a:endParaRPr lang="it-IT" dirty="0">
              <a:latin typeface="Georgia"/>
              <a:ea typeface="+mj-lt"/>
              <a:cs typeface="+mj-lt"/>
            </a:endParaRPr>
          </a:p>
        </p:txBody>
      </p:sp>
      <p:pic>
        <p:nvPicPr>
          <p:cNvPr id="21" name="Segnaposto contenuto 20" descr="Immagine che contiene testo, schermata, numero, Carattere&#10;&#10;Il contenuto generato dall&amp;#39;IA potrebbe non essere corretto.">
            <a:extLst>
              <a:ext uri="{FF2B5EF4-FFF2-40B4-BE49-F238E27FC236}">
                <a16:creationId xmlns:a16="http://schemas.microsoft.com/office/drawing/2014/main" id="{EC570738-5473-39D1-6773-2DE2E8CAE359}"/>
              </a:ext>
            </a:extLst>
          </p:cNvPr>
          <p:cNvPicPr>
            <a:picLocks noGrp="1" noChangeAspect="1"/>
          </p:cNvPicPr>
          <p:nvPr>
            <p:ph idx="1"/>
          </p:nvPr>
        </p:nvPicPr>
        <p:blipFill>
          <a:blip r:embed="rId3"/>
          <a:stretch>
            <a:fillRect/>
          </a:stretch>
        </p:blipFill>
        <p:spPr>
          <a:xfrm>
            <a:off x="1371387" y="1983851"/>
            <a:ext cx="9449226" cy="4686109"/>
          </a:xfrm>
          <a:prstGeom prst="rect">
            <a:avLst/>
          </a:prstGeom>
        </p:spPr>
      </p:pic>
    </p:spTree>
    <p:extLst>
      <p:ext uri="{BB962C8B-B14F-4D97-AF65-F5344CB8AC3E}">
        <p14:creationId xmlns:p14="http://schemas.microsoft.com/office/powerpoint/2010/main" val="315849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4C4074-9546-636A-1888-88850B09EA4D}"/>
              </a:ext>
            </a:extLst>
          </p:cNvPr>
          <p:cNvSpPr>
            <a:spLocks noGrp="1"/>
          </p:cNvSpPr>
          <p:nvPr>
            <p:ph type="title"/>
          </p:nvPr>
        </p:nvSpPr>
        <p:spPr/>
        <p:txBody>
          <a:bodyPr/>
          <a:lstStyle/>
          <a:p>
            <a:r>
              <a:rPr lang="it-IT" dirty="0" err="1">
                <a:latin typeface="Georgia"/>
                <a:ea typeface="+mj-lt"/>
                <a:cs typeface="+mj-lt"/>
              </a:rPr>
              <a:t>Example</a:t>
            </a:r>
            <a:r>
              <a:rPr lang="it-IT" dirty="0">
                <a:latin typeface="Georgia"/>
                <a:ea typeface="+mj-lt"/>
                <a:cs typeface="+mj-lt"/>
              </a:rPr>
              <a:t> Tweets &amp; </a:t>
            </a:r>
            <a:r>
              <a:rPr lang="it-IT" dirty="0" err="1">
                <a:latin typeface="Georgia"/>
                <a:ea typeface="+mj-lt"/>
                <a:cs typeface="+mj-lt"/>
              </a:rPr>
              <a:t>Prediction</a:t>
            </a:r>
            <a:r>
              <a:rPr lang="it-IT" dirty="0">
                <a:latin typeface="Georgia"/>
                <a:ea typeface="+mj-lt"/>
                <a:cs typeface="+mj-lt"/>
              </a:rPr>
              <a:t> </a:t>
            </a:r>
            <a:r>
              <a:rPr lang="it-IT" dirty="0" err="1">
                <a:latin typeface="Georgia"/>
                <a:ea typeface="+mj-lt"/>
                <a:cs typeface="+mj-lt"/>
              </a:rPr>
              <a:t>Outcomes</a:t>
            </a:r>
            <a:endParaRPr lang="it-IT" dirty="0" err="1">
              <a:latin typeface="Georgia"/>
            </a:endParaRPr>
          </a:p>
        </p:txBody>
      </p:sp>
      <p:sp>
        <p:nvSpPr>
          <p:cNvPr id="3" name="Segnaposto contenuto 2">
            <a:extLst>
              <a:ext uri="{FF2B5EF4-FFF2-40B4-BE49-F238E27FC236}">
                <a16:creationId xmlns:a16="http://schemas.microsoft.com/office/drawing/2014/main" id="{3F122103-ABEC-3D19-5135-03C6416CCF47}"/>
              </a:ext>
            </a:extLst>
          </p:cNvPr>
          <p:cNvSpPr>
            <a:spLocks noGrp="1"/>
          </p:cNvSpPr>
          <p:nvPr>
            <p:ph idx="1"/>
          </p:nvPr>
        </p:nvSpPr>
        <p:spPr>
          <a:xfrm>
            <a:off x="581192" y="2180496"/>
            <a:ext cx="11029615" cy="4299191"/>
          </a:xfrm>
        </p:spPr>
        <p:txBody>
          <a:bodyPr vert="horz" lIns="91440" tIns="45720" rIns="91440" bIns="45720" rtlCol="0" anchor="t">
            <a:normAutofit lnSpcReduction="10000"/>
          </a:bodyPr>
          <a:lstStyle/>
          <a:p>
            <a:pPr marL="305435" indent="-305435">
              <a:buFont typeface="Arial" panose="05020102010507070707" pitchFamily="18" charset="2"/>
              <a:buChar char="•"/>
            </a:pPr>
            <a:r>
              <a:rPr lang="it-IT" sz="2400" b="1" dirty="0">
                <a:latin typeface="Georgia"/>
                <a:ea typeface="+mn-lt"/>
                <a:cs typeface="+mn-lt"/>
              </a:rPr>
              <a:t>True Human:</a:t>
            </a:r>
            <a:endParaRPr lang="it-IT" sz="2400" dirty="0">
              <a:latin typeface="Georgia"/>
              <a:ea typeface="+mn-lt"/>
              <a:cs typeface="+mn-lt"/>
            </a:endParaRPr>
          </a:p>
          <a:p>
            <a:pPr marL="629920" lvl="1" indent="-305435">
              <a:buFont typeface="Courier New" panose="05020102010507070707" pitchFamily="18" charset="2"/>
              <a:buChar char="o"/>
            </a:pPr>
            <a:r>
              <a:rPr lang="it-IT" sz="2200" i="1" dirty="0">
                <a:latin typeface="Georgia"/>
                <a:ea typeface="+mn-lt"/>
                <a:cs typeface="+mn-lt"/>
              </a:rPr>
              <a:t>'</a:t>
            </a:r>
            <a:r>
              <a:rPr lang="it-IT" sz="2200" i="1" err="1">
                <a:latin typeface="Georgia"/>
                <a:ea typeface="+mn-lt"/>
                <a:cs typeface="+mn-lt"/>
              </a:rPr>
              <a:t>hahah</a:t>
            </a:r>
            <a:r>
              <a:rPr lang="it-IT" sz="2200" i="1" dirty="0">
                <a:latin typeface="Georgia"/>
                <a:ea typeface="+mn-lt"/>
                <a:cs typeface="+mn-lt"/>
              </a:rPr>
              <a:t> 😄 👍 __</a:t>
            </a:r>
            <a:r>
              <a:rPr lang="it-IT" sz="2200" i="1" err="1">
                <a:latin typeface="Georgia"/>
                <a:ea typeface="+mn-lt"/>
                <a:cs typeface="+mn-lt"/>
              </a:rPr>
              <a:t>url</a:t>
            </a:r>
            <a:r>
              <a:rPr lang="it-IT" sz="2200" i="1" dirty="0">
                <a:latin typeface="Georgia"/>
                <a:ea typeface="+mn-lt"/>
                <a:cs typeface="+mn-lt"/>
              </a:rPr>
              <a:t>__'  </a:t>
            </a:r>
            <a:r>
              <a:rPr lang="it-IT" sz="2200" dirty="0">
                <a:latin typeface="Georgia"/>
                <a:ea typeface="+mn-lt"/>
                <a:cs typeface="+mn-lt"/>
              </a:rPr>
              <a:t>→ score: -2.578  </a:t>
            </a:r>
            <a:endParaRPr lang="it-IT" sz="2200" b="1" i="1" dirty="0"/>
          </a:p>
          <a:p>
            <a:pPr marL="305435" indent="-305435">
              <a:buFont typeface="Arial" panose="05020102010507070707" pitchFamily="18" charset="2"/>
              <a:buChar char="•"/>
            </a:pPr>
            <a:r>
              <a:rPr lang="it-IT" sz="2400" b="1" dirty="0">
                <a:latin typeface="Georgia"/>
                <a:ea typeface="+mn-lt"/>
                <a:cs typeface="+mn-lt"/>
              </a:rPr>
              <a:t>True Bot</a:t>
            </a:r>
            <a:endParaRPr lang="it-IT" sz="2400">
              <a:latin typeface="Georgia"/>
            </a:endParaRPr>
          </a:p>
          <a:p>
            <a:pPr marL="629920" lvl="1" indent="-305435">
              <a:buFont typeface="Courier New" panose="05020102010507070707" pitchFamily="18" charset="2"/>
              <a:buChar char="o"/>
            </a:pPr>
            <a:r>
              <a:rPr lang="it-IT" sz="2200" dirty="0">
                <a:latin typeface="Georgia"/>
              </a:rPr>
              <a:t>'I </a:t>
            </a:r>
            <a:r>
              <a:rPr lang="it-IT" sz="2200" i="1" dirty="0">
                <a:latin typeface="Georgia"/>
              </a:rPr>
              <a:t>thank the government in the people of the </a:t>
            </a:r>
            <a:r>
              <a:rPr lang="it-IT" sz="2200" i="1" err="1">
                <a:latin typeface="Georgia"/>
              </a:rPr>
              <a:t>development</a:t>
            </a:r>
            <a:r>
              <a:rPr lang="it-IT" sz="2200" i="1" dirty="0">
                <a:latin typeface="Georgia"/>
              </a:rPr>
              <a:t> </a:t>
            </a:r>
            <a:r>
              <a:rPr lang="it-IT" sz="2200" i="1" err="1">
                <a:latin typeface="Georgia"/>
              </a:rPr>
              <a:t>is</a:t>
            </a:r>
            <a:r>
              <a:rPr lang="it-IT" sz="2200" i="1" dirty="0">
                <a:latin typeface="Georgia"/>
              </a:rPr>
              <a:t> the </a:t>
            </a:r>
            <a:r>
              <a:rPr lang="it-IT" sz="2200" i="1" err="1">
                <a:latin typeface="Georgia"/>
              </a:rPr>
              <a:t>programme</a:t>
            </a:r>
            <a:r>
              <a:rPr lang="it-IT" sz="2200" i="1" dirty="0">
                <a:latin typeface="Georgia"/>
              </a:rPr>
              <a:t> of the </a:t>
            </a:r>
            <a:r>
              <a:rPr lang="it-IT" sz="2200" i="1" err="1">
                <a:latin typeface="Georgia"/>
              </a:rPr>
              <a:t>republic</a:t>
            </a:r>
            <a:r>
              <a:rPr lang="it-IT" sz="2200" i="1" dirty="0">
                <a:latin typeface="Georgia"/>
              </a:rPr>
              <a:t> of </a:t>
            </a:r>
            <a:r>
              <a:rPr lang="it-IT" sz="2200" i="1" err="1">
                <a:latin typeface="Georgia"/>
              </a:rPr>
              <a:t>mangal</a:t>
            </a:r>
            <a:r>
              <a:rPr lang="it-IT" sz="2200" i="1" dirty="0">
                <a:latin typeface="Georgia"/>
              </a:rPr>
              <a:t> for the state</a:t>
            </a:r>
            <a:r>
              <a:rPr lang="it-IT" sz="2200" dirty="0">
                <a:latin typeface="Georgia"/>
              </a:rPr>
              <a:t>' → score: +2.852</a:t>
            </a:r>
            <a:endParaRPr lang="it-IT" sz="2200" b="1" dirty="0">
              <a:latin typeface="Georgia"/>
            </a:endParaRPr>
          </a:p>
          <a:p>
            <a:pPr marL="305435" indent="-305435">
              <a:buFont typeface="Arial" panose="05020102010507070707" pitchFamily="18" charset="2"/>
              <a:buChar char="•"/>
            </a:pPr>
            <a:r>
              <a:rPr lang="it-IT" sz="2400" b="1" dirty="0">
                <a:latin typeface="Georgia"/>
                <a:ea typeface="+mn-lt"/>
                <a:cs typeface="+mn-lt"/>
              </a:rPr>
              <a:t>False Positive </a:t>
            </a:r>
            <a:r>
              <a:rPr lang="it-IT" sz="2400" dirty="0">
                <a:latin typeface="Georgia"/>
                <a:ea typeface="+mn-lt"/>
                <a:cs typeface="+mn-lt"/>
              </a:rPr>
              <a:t>(human </a:t>
            </a:r>
            <a:r>
              <a:rPr lang="it-IT" sz="2400" dirty="0" err="1">
                <a:latin typeface="Georgia"/>
                <a:ea typeface="+mn-lt"/>
                <a:cs typeface="+mn-lt"/>
              </a:rPr>
              <a:t>predicted</a:t>
            </a:r>
            <a:r>
              <a:rPr lang="it-IT" sz="2400" dirty="0">
                <a:latin typeface="Georgia"/>
                <a:ea typeface="+mn-lt"/>
                <a:cs typeface="+mn-lt"/>
              </a:rPr>
              <a:t> </a:t>
            </a:r>
            <a:r>
              <a:rPr lang="it-IT" sz="2400" dirty="0" err="1">
                <a:latin typeface="Georgia"/>
                <a:ea typeface="+mn-lt"/>
                <a:cs typeface="+mn-lt"/>
              </a:rPr>
              <a:t>as</a:t>
            </a:r>
            <a:r>
              <a:rPr lang="it-IT" sz="2400" dirty="0">
                <a:latin typeface="Georgia"/>
                <a:ea typeface="+mn-lt"/>
                <a:cs typeface="+mn-lt"/>
              </a:rPr>
              <a:t> bot)</a:t>
            </a:r>
            <a:endParaRPr lang="it-IT" sz="2400" b="1" dirty="0">
              <a:latin typeface="Georgia"/>
              <a:ea typeface="+mn-lt"/>
              <a:cs typeface="+mn-lt"/>
            </a:endParaRPr>
          </a:p>
          <a:p>
            <a:pPr marL="629920" lvl="1" indent="-305435">
              <a:buFont typeface="Courier New" panose="05020102010507070707" pitchFamily="18" charset="2"/>
              <a:buChar char="o"/>
            </a:pPr>
            <a:r>
              <a:rPr lang="it-IT" sz="2200" i="1" dirty="0">
                <a:latin typeface="Georgia"/>
                <a:ea typeface="+mn-lt"/>
                <a:cs typeface="+mn-lt"/>
              </a:rPr>
              <a:t>'I </a:t>
            </a:r>
            <a:r>
              <a:rPr lang="it-IT" sz="2200" i="1" err="1">
                <a:latin typeface="Georgia"/>
                <a:ea typeface="+mn-lt"/>
                <a:cs typeface="+mn-lt"/>
              </a:rPr>
              <a:t>am</a:t>
            </a:r>
            <a:r>
              <a:rPr lang="it-IT" sz="2200" i="1" dirty="0">
                <a:latin typeface="Georgia"/>
                <a:ea typeface="+mn-lt"/>
                <a:cs typeface="+mn-lt"/>
              </a:rPr>
              <a:t> </a:t>
            </a:r>
            <a:r>
              <a:rPr lang="it-IT" sz="2200" i="1" err="1">
                <a:latin typeface="Georgia"/>
                <a:ea typeface="+mn-lt"/>
                <a:cs typeface="+mn-lt"/>
              </a:rPr>
              <a:t>seeking</a:t>
            </a:r>
            <a:r>
              <a:rPr lang="it-IT" sz="2200" i="1" dirty="0">
                <a:latin typeface="Georgia"/>
                <a:ea typeface="+mn-lt"/>
                <a:cs typeface="+mn-lt"/>
              </a:rPr>
              <a:t> 250k investment in </a:t>
            </a:r>
            <a:r>
              <a:rPr lang="it-IT" sz="2200" i="1" err="1">
                <a:latin typeface="Georgia"/>
                <a:ea typeface="+mn-lt"/>
                <a:cs typeface="+mn-lt"/>
              </a:rPr>
              <a:t>exchange</a:t>
            </a:r>
            <a:r>
              <a:rPr lang="it-IT" sz="2200" i="1" dirty="0">
                <a:latin typeface="Georgia"/>
                <a:ea typeface="+mn-lt"/>
                <a:cs typeface="+mn-lt"/>
              </a:rPr>
              <a:t> for 10 equity' </a:t>
            </a:r>
            <a:r>
              <a:rPr lang="it-IT" sz="2200" dirty="0">
                <a:latin typeface="Georgia"/>
                <a:ea typeface="+mn-lt"/>
                <a:cs typeface="+mn-lt"/>
              </a:rPr>
              <a:t>→ score: +0,882</a:t>
            </a:r>
            <a:endParaRPr lang="it-IT" sz="2200" b="1" i="1" dirty="0">
              <a:ea typeface="+mn-lt"/>
              <a:cs typeface="+mn-lt"/>
            </a:endParaRPr>
          </a:p>
          <a:p>
            <a:pPr marL="305435" indent="-305435">
              <a:buFont typeface="Arial" panose="05020102010507070707" pitchFamily="18" charset="2"/>
              <a:buChar char="•"/>
            </a:pPr>
            <a:r>
              <a:rPr lang="it-IT" sz="2400" b="1" dirty="0">
                <a:latin typeface="Georgia"/>
                <a:ea typeface="+mn-lt"/>
                <a:cs typeface="+mn-lt"/>
              </a:rPr>
              <a:t>False Negative </a:t>
            </a:r>
            <a:r>
              <a:rPr lang="it-IT" sz="2400" dirty="0">
                <a:latin typeface="Georgia"/>
                <a:ea typeface="+mn-lt"/>
                <a:cs typeface="+mn-lt"/>
              </a:rPr>
              <a:t>(bot </a:t>
            </a:r>
            <a:r>
              <a:rPr lang="it-IT" sz="2400" dirty="0" err="1">
                <a:latin typeface="Georgia"/>
                <a:ea typeface="+mn-lt"/>
                <a:cs typeface="+mn-lt"/>
              </a:rPr>
              <a:t>predicted</a:t>
            </a:r>
            <a:r>
              <a:rPr lang="it-IT" sz="2400" dirty="0">
                <a:latin typeface="Georgia"/>
                <a:ea typeface="+mn-lt"/>
                <a:cs typeface="+mn-lt"/>
              </a:rPr>
              <a:t> </a:t>
            </a:r>
            <a:r>
              <a:rPr lang="it-IT" sz="2400" dirty="0" err="1">
                <a:latin typeface="Georgia"/>
                <a:ea typeface="+mn-lt"/>
                <a:cs typeface="+mn-lt"/>
              </a:rPr>
              <a:t>as</a:t>
            </a:r>
            <a:r>
              <a:rPr lang="it-IT" sz="2400" dirty="0">
                <a:latin typeface="Georgia"/>
                <a:ea typeface="+mn-lt"/>
                <a:cs typeface="+mn-lt"/>
              </a:rPr>
              <a:t> human)</a:t>
            </a:r>
          </a:p>
          <a:p>
            <a:pPr marL="629920" lvl="1" indent="-305435">
              <a:buFont typeface="Courier New" panose="05020102010507070707" pitchFamily="18" charset="2"/>
              <a:buChar char="o"/>
            </a:pPr>
            <a:r>
              <a:rPr lang="it-IT" sz="2200" i="1" dirty="0">
                <a:latin typeface="Georgia"/>
                <a:ea typeface="+mn-lt"/>
                <a:cs typeface="+mn-lt"/>
              </a:rPr>
              <a:t>'</a:t>
            </a:r>
            <a:r>
              <a:rPr lang="it-IT" sz="2200" i="1" err="1">
                <a:latin typeface="Georgia"/>
                <a:ea typeface="+mn-lt"/>
                <a:cs typeface="+mn-lt"/>
              </a:rPr>
              <a:t>old</a:t>
            </a:r>
            <a:r>
              <a:rPr lang="it-IT" sz="2200" i="1" dirty="0">
                <a:latin typeface="Georgia"/>
                <a:ea typeface="+mn-lt"/>
                <a:cs typeface="+mn-lt"/>
              </a:rPr>
              <a:t> </a:t>
            </a:r>
            <a:r>
              <a:rPr lang="it-IT" sz="2200" i="1" err="1">
                <a:latin typeface="Georgia"/>
                <a:ea typeface="+mn-lt"/>
                <a:cs typeface="+mn-lt"/>
              </a:rPr>
              <a:t>pinned</a:t>
            </a:r>
            <a:r>
              <a:rPr lang="it-IT" sz="2200" i="1" dirty="0">
                <a:latin typeface="Georgia"/>
                <a:ea typeface="+mn-lt"/>
                <a:cs typeface="+mn-lt"/>
              </a:rPr>
              <a:t> tweet __</a:t>
            </a:r>
            <a:r>
              <a:rPr lang="it-IT" sz="2200" i="1" err="1">
                <a:latin typeface="Georgia"/>
                <a:ea typeface="+mn-lt"/>
                <a:cs typeface="+mn-lt"/>
              </a:rPr>
              <a:t>url</a:t>
            </a:r>
            <a:r>
              <a:rPr lang="it-IT" sz="2200" i="1" dirty="0">
                <a:latin typeface="Georgia"/>
                <a:ea typeface="+mn-lt"/>
                <a:cs typeface="+mn-lt"/>
              </a:rPr>
              <a:t>__'</a:t>
            </a:r>
            <a:r>
              <a:rPr lang="it-IT" sz="2200" dirty="0">
                <a:latin typeface="Georgia"/>
                <a:ea typeface="+mn-lt"/>
                <a:cs typeface="+mn-lt"/>
              </a:rPr>
              <a:t> </a:t>
            </a:r>
            <a:r>
              <a:rPr lang="it-IT" sz="2400" dirty="0">
                <a:latin typeface="Georgia"/>
                <a:ea typeface="+mn-lt"/>
                <a:cs typeface="+mn-lt"/>
              </a:rPr>
              <a:t>→ score: -1.558</a:t>
            </a:r>
            <a:endParaRPr lang="it-IT" sz="2200" dirty="0">
              <a:latin typeface="Georgia"/>
              <a:ea typeface="+mn-lt"/>
              <a:cs typeface="+mn-lt"/>
            </a:endParaRPr>
          </a:p>
          <a:p>
            <a:pPr marL="629920" lvl="1" indent="-305435">
              <a:buFont typeface="Courier New" panose="05020102010507070707" pitchFamily="18" charset="2"/>
              <a:buChar char="o"/>
            </a:pPr>
            <a:endParaRPr lang="it-IT" sz="2400" dirty="0">
              <a:latin typeface="Georgia"/>
            </a:endParaRPr>
          </a:p>
          <a:p>
            <a:pPr marL="629920" lvl="1" indent="-305435">
              <a:buFont typeface="Courier New" panose="05020102010507070707" pitchFamily="18" charset="2"/>
              <a:buChar char="o"/>
            </a:pPr>
            <a:endParaRPr lang="it-IT" sz="2200" dirty="0">
              <a:latin typeface="Gill Sans MT"/>
            </a:endParaRPr>
          </a:p>
          <a:p>
            <a:pPr marL="305435" indent="-305435">
              <a:buFont typeface="Arial" panose="05020102010507070707" pitchFamily="18" charset="2"/>
              <a:buChar char="•"/>
            </a:pPr>
            <a:endParaRPr lang="it-IT" sz="2400" dirty="0">
              <a:latin typeface="Consolas"/>
              <a:ea typeface="+mn-lt"/>
              <a:cs typeface="+mn-lt"/>
            </a:endParaRPr>
          </a:p>
          <a:p>
            <a:pPr marL="305435" indent="-305435">
              <a:buFont typeface="Arial" panose="05020102010507070707" pitchFamily="18" charset="2"/>
              <a:buChar char="•"/>
            </a:pPr>
            <a:endParaRPr lang="it-IT" sz="2400" dirty="0">
              <a:latin typeface="Gill Sans MT" panose="020B0502020104020203"/>
            </a:endParaRPr>
          </a:p>
          <a:p>
            <a:pPr marL="305435" indent="-305435">
              <a:buFont typeface="Arial" panose="05020102010507070707" pitchFamily="18" charset="2"/>
              <a:buChar char="•"/>
            </a:pPr>
            <a:endParaRPr lang="it-IT" sz="2400" b="1" dirty="0">
              <a:latin typeface="Georgia"/>
            </a:endParaRPr>
          </a:p>
          <a:p>
            <a:pPr marL="324485" lvl="1" indent="0">
              <a:buNone/>
            </a:pPr>
            <a:endParaRPr lang="it-IT" sz="2200" dirty="0">
              <a:latin typeface="Georgia"/>
            </a:endParaRPr>
          </a:p>
          <a:p>
            <a:pPr marL="629920" lvl="1" indent="-305435">
              <a:buFont typeface="Courier New" panose="05020102010507070707" pitchFamily="18" charset="2"/>
              <a:buChar char="o"/>
            </a:pPr>
            <a:endParaRPr lang="it-IT" dirty="0">
              <a:latin typeface="Consolas"/>
            </a:endParaRPr>
          </a:p>
          <a:p>
            <a:pPr marL="305435" indent="-305435">
              <a:buFont typeface="Arial" panose="05020102010507070707" pitchFamily="18" charset="2"/>
              <a:buChar char="•"/>
            </a:pPr>
            <a:endParaRPr lang="it-IT" dirty="0">
              <a:latin typeface="Gill Sans MT" panose="020B0502020104020203"/>
            </a:endParaRPr>
          </a:p>
        </p:txBody>
      </p:sp>
    </p:spTree>
    <p:extLst>
      <p:ext uri="{BB962C8B-B14F-4D97-AF65-F5344CB8AC3E}">
        <p14:creationId xmlns:p14="http://schemas.microsoft.com/office/powerpoint/2010/main" val="3922552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E92587-195E-4D96-A77A-9FA57B744118}"/>
              </a:ext>
            </a:extLst>
          </p:cNvPr>
          <p:cNvSpPr>
            <a:spLocks noGrp="1"/>
          </p:cNvSpPr>
          <p:nvPr>
            <p:ph type="title"/>
          </p:nvPr>
        </p:nvSpPr>
        <p:spPr/>
        <p:txBody>
          <a:bodyPr/>
          <a:lstStyle/>
          <a:p>
            <a:r>
              <a:rPr lang="it-IT" b="1" dirty="0">
                <a:ea typeface="+mj-lt"/>
                <a:cs typeface="+mj-lt"/>
              </a:rPr>
              <a:t>SVM </a:t>
            </a:r>
            <a:r>
              <a:rPr lang="it-IT" b="1" dirty="0" err="1">
                <a:ea typeface="+mj-lt"/>
                <a:cs typeface="+mj-lt"/>
              </a:rPr>
              <a:t>Classifier</a:t>
            </a:r>
            <a:r>
              <a:rPr lang="it-IT" b="1" dirty="0">
                <a:ea typeface="+mj-lt"/>
                <a:cs typeface="+mj-lt"/>
              </a:rPr>
              <a:t> – </a:t>
            </a:r>
            <a:r>
              <a:rPr lang="it-IT" b="1" dirty="0" err="1">
                <a:ea typeface="+mj-lt"/>
                <a:cs typeface="+mj-lt"/>
              </a:rPr>
              <a:t>Limitations</a:t>
            </a:r>
            <a:endParaRPr lang="it-IT" dirty="0" err="1"/>
          </a:p>
        </p:txBody>
      </p:sp>
      <p:sp>
        <p:nvSpPr>
          <p:cNvPr id="3" name="Segnaposto contenuto 2">
            <a:extLst>
              <a:ext uri="{FF2B5EF4-FFF2-40B4-BE49-F238E27FC236}">
                <a16:creationId xmlns:a16="http://schemas.microsoft.com/office/drawing/2014/main" id="{16390846-7947-18F7-D70B-0636006E011F}"/>
              </a:ext>
            </a:extLst>
          </p:cNvPr>
          <p:cNvSpPr>
            <a:spLocks noGrp="1"/>
          </p:cNvSpPr>
          <p:nvPr>
            <p:ph idx="1"/>
          </p:nvPr>
        </p:nvSpPr>
        <p:spPr>
          <a:xfrm>
            <a:off x="581192" y="2180496"/>
            <a:ext cx="11029615" cy="4089894"/>
          </a:xfrm>
        </p:spPr>
        <p:txBody>
          <a:bodyPr vert="horz" lIns="91440" tIns="45720" rIns="91440" bIns="45720" rtlCol="0" anchor="t">
            <a:normAutofit/>
          </a:bodyPr>
          <a:lstStyle/>
          <a:p>
            <a:pPr marL="305435" indent="-305435">
              <a:buFont typeface="Arial" panose="05020102010507070707" pitchFamily="18" charset="2"/>
              <a:buChar char="•"/>
            </a:pPr>
            <a:r>
              <a:rPr lang="it-IT" sz="2400" b="1" dirty="0" err="1">
                <a:latin typeface="Georgia"/>
                <a:ea typeface="+mn-lt"/>
                <a:cs typeface="+mn-lt"/>
              </a:rPr>
              <a:t>Uneven</a:t>
            </a:r>
            <a:r>
              <a:rPr lang="it-IT" sz="2400" b="1" dirty="0">
                <a:latin typeface="Georgia"/>
                <a:ea typeface="+mn-lt"/>
                <a:cs typeface="+mn-lt"/>
              </a:rPr>
              <a:t> performance by bot </a:t>
            </a:r>
            <a:r>
              <a:rPr lang="it-IT" sz="2400" b="1" dirty="0" err="1">
                <a:latin typeface="Georgia"/>
                <a:ea typeface="+mn-lt"/>
                <a:cs typeface="+mn-lt"/>
              </a:rPr>
              <a:t>type</a:t>
            </a:r>
            <a:r>
              <a:rPr lang="it-IT" sz="2400" b="1" dirty="0">
                <a:latin typeface="Georgia"/>
                <a:ea typeface="+mn-lt"/>
                <a:cs typeface="+mn-lt"/>
              </a:rPr>
              <a:t>:</a:t>
            </a:r>
            <a:endParaRPr lang="it-IT" sz="2400" dirty="0">
              <a:latin typeface="Georgia"/>
            </a:endParaRPr>
          </a:p>
          <a:p>
            <a:pPr marL="629920" lvl="1" indent="-305435">
              <a:buFont typeface="Courier New" panose="05020102010507070707" pitchFamily="18" charset="2"/>
              <a:buChar char="o"/>
            </a:pPr>
            <a:r>
              <a:rPr lang="it-IT" sz="2200" dirty="0">
                <a:latin typeface="Georgia"/>
                <a:ea typeface="+mn-lt"/>
                <a:cs typeface="+mn-lt"/>
              </a:rPr>
              <a:t>GPT‑2: 76.0% </a:t>
            </a:r>
          </a:p>
          <a:p>
            <a:pPr marL="629920" lvl="1" indent="-305435">
              <a:buFont typeface="Courier New" panose="05020102010507070707" pitchFamily="18" charset="2"/>
              <a:buChar char="o"/>
            </a:pPr>
            <a:r>
              <a:rPr lang="it-IT" sz="2200" dirty="0">
                <a:latin typeface="Georgia"/>
                <a:ea typeface="+mn-lt"/>
                <a:cs typeface="+mn-lt"/>
              </a:rPr>
              <a:t>RNN: 94.7% </a:t>
            </a:r>
          </a:p>
          <a:p>
            <a:pPr marL="629920" lvl="1" indent="-305435">
              <a:buFont typeface="Courier New" panose="05020102010507070707" pitchFamily="18" charset="2"/>
              <a:buChar char="o"/>
            </a:pPr>
            <a:r>
              <a:rPr lang="it-IT" sz="2200" dirty="0">
                <a:latin typeface="Georgia"/>
                <a:ea typeface="+mn-lt"/>
                <a:cs typeface="+mn-lt"/>
              </a:rPr>
              <a:t>Others: 95.1%</a:t>
            </a:r>
            <a:endParaRPr lang="it-IT" sz="2200" dirty="0">
              <a:latin typeface="Georgia"/>
            </a:endParaRPr>
          </a:p>
          <a:p>
            <a:pPr marL="629920" lvl="1" indent="-305435">
              <a:buFont typeface="Courier New" panose="05020102010507070707" pitchFamily="18" charset="2"/>
              <a:buChar char="o"/>
            </a:pPr>
            <a:endParaRPr lang="it-IT" sz="2200" dirty="0">
              <a:latin typeface="Georgia"/>
              <a:ea typeface="+mn-lt"/>
              <a:cs typeface="+mn-lt"/>
            </a:endParaRPr>
          </a:p>
          <a:p>
            <a:pPr marL="305435" indent="-305435">
              <a:buFont typeface="Arial" panose="05020102010507070707" pitchFamily="18" charset="2"/>
              <a:buChar char="•"/>
            </a:pPr>
            <a:r>
              <a:rPr lang="it-IT" sz="2400" b="1" dirty="0" err="1">
                <a:latin typeface="Georgia"/>
                <a:ea typeface="+mn-lt"/>
                <a:cs typeface="+mn-lt"/>
              </a:rPr>
              <a:t>Ambiguous</a:t>
            </a:r>
            <a:r>
              <a:rPr lang="it-IT" sz="2400" b="1" dirty="0">
                <a:latin typeface="Georgia"/>
                <a:ea typeface="+mn-lt"/>
                <a:cs typeface="+mn-lt"/>
              </a:rPr>
              <a:t> or </a:t>
            </a:r>
            <a:r>
              <a:rPr lang="it-IT" sz="2400" b="1" dirty="0" err="1">
                <a:latin typeface="Georgia"/>
                <a:ea typeface="+mn-lt"/>
                <a:cs typeface="+mn-lt"/>
              </a:rPr>
              <a:t>overly</a:t>
            </a:r>
            <a:r>
              <a:rPr lang="it-IT" sz="2400" b="1" dirty="0">
                <a:latin typeface="Georgia"/>
                <a:ea typeface="+mn-lt"/>
                <a:cs typeface="+mn-lt"/>
              </a:rPr>
              <a:t> </a:t>
            </a:r>
            <a:r>
              <a:rPr lang="it-IT" sz="2400" b="1" dirty="0" err="1">
                <a:latin typeface="Georgia"/>
                <a:ea typeface="+mn-lt"/>
                <a:cs typeface="+mn-lt"/>
              </a:rPr>
              <a:t>formal</a:t>
            </a:r>
            <a:r>
              <a:rPr lang="it-IT" sz="2400" b="1" dirty="0">
                <a:latin typeface="Georgia"/>
                <a:ea typeface="+mn-lt"/>
                <a:cs typeface="+mn-lt"/>
              </a:rPr>
              <a:t>/</a:t>
            </a:r>
            <a:r>
              <a:rPr lang="it-IT" sz="2400" b="1" dirty="0" err="1">
                <a:latin typeface="Georgia"/>
                <a:ea typeface="+mn-lt"/>
                <a:cs typeface="+mn-lt"/>
              </a:rPr>
              <a:t>promotional</a:t>
            </a:r>
            <a:r>
              <a:rPr lang="it-IT" sz="2400" b="1" dirty="0">
                <a:latin typeface="Georgia"/>
                <a:ea typeface="+mn-lt"/>
                <a:cs typeface="+mn-lt"/>
              </a:rPr>
              <a:t> tweets</a:t>
            </a:r>
            <a:r>
              <a:rPr lang="it-IT" sz="2400" dirty="0">
                <a:latin typeface="Georgia"/>
                <a:ea typeface="+mn-lt"/>
                <a:cs typeface="+mn-lt"/>
              </a:rPr>
              <a:t> </a:t>
            </a:r>
            <a:r>
              <a:rPr lang="it-IT" sz="2400" dirty="0" err="1">
                <a:latin typeface="Georgia"/>
                <a:ea typeface="+mn-lt"/>
                <a:cs typeface="+mn-lt"/>
              </a:rPr>
              <a:t>often</a:t>
            </a:r>
            <a:r>
              <a:rPr lang="it-IT" sz="2400" dirty="0">
                <a:latin typeface="Georgia"/>
                <a:ea typeface="+mn-lt"/>
                <a:cs typeface="+mn-lt"/>
              </a:rPr>
              <a:t> </a:t>
            </a:r>
            <a:r>
              <a:rPr lang="it-IT" sz="2400" dirty="0" err="1">
                <a:latin typeface="Georgia"/>
                <a:ea typeface="+mn-lt"/>
                <a:cs typeface="+mn-lt"/>
              </a:rPr>
              <a:t>misclassified</a:t>
            </a:r>
            <a:endParaRPr lang="it-IT" sz="2400" dirty="0">
              <a:latin typeface="Georgia"/>
            </a:endParaRP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b="1" dirty="0" err="1">
                <a:latin typeface="Georgia"/>
                <a:ea typeface="+mn-lt"/>
                <a:cs typeface="+mn-lt"/>
              </a:rPr>
              <a:t>Generic</a:t>
            </a:r>
            <a:r>
              <a:rPr lang="it-IT" sz="2400" b="1" dirty="0">
                <a:latin typeface="Georgia"/>
                <a:ea typeface="+mn-lt"/>
                <a:cs typeface="+mn-lt"/>
              </a:rPr>
              <a:t> </a:t>
            </a:r>
            <a:r>
              <a:rPr lang="it-IT" sz="2400" b="1" dirty="0" err="1">
                <a:latin typeface="Georgia"/>
                <a:ea typeface="+mn-lt"/>
                <a:cs typeface="+mn-lt"/>
              </a:rPr>
              <a:t>phrasing</a:t>
            </a:r>
            <a:r>
              <a:rPr lang="it-IT" sz="2400" dirty="0">
                <a:latin typeface="Georgia"/>
                <a:ea typeface="+mn-lt"/>
                <a:cs typeface="+mn-lt"/>
              </a:rPr>
              <a:t> </a:t>
            </a:r>
            <a:r>
              <a:rPr lang="it-IT" sz="2400" dirty="0" err="1">
                <a:latin typeface="Georgia"/>
                <a:ea typeface="+mn-lt"/>
                <a:cs typeface="+mn-lt"/>
              </a:rPr>
              <a:t>reduces</a:t>
            </a:r>
            <a:r>
              <a:rPr lang="it-IT" sz="2400" dirty="0">
                <a:latin typeface="Georgia"/>
                <a:ea typeface="+mn-lt"/>
                <a:cs typeface="+mn-lt"/>
              </a:rPr>
              <a:t> </a:t>
            </a:r>
            <a:r>
              <a:rPr lang="it-IT" sz="2400" dirty="0" err="1">
                <a:latin typeface="Georgia"/>
                <a:ea typeface="+mn-lt"/>
                <a:cs typeface="+mn-lt"/>
              </a:rPr>
              <a:t>discrimination</a:t>
            </a:r>
            <a:r>
              <a:rPr lang="it-IT" sz="2400" dirty="0">
                <a:latin typeface="Georgia"/>
                <a:ea typeface="+mn-lt"/>
                <a:cs typeface="+mn-lt"/>
              </a:rPr>
              <a:t> in </a:t>
            </a:r>
            <a:r>
              <a:rPr lang="it-IT" sz="2400" dirty="0" err="1">
                <a:latin typeface="Georgia"/>
                <a:ea typeface="+mn-lt"/>
                <a:cs typeface="+mn-lt"/>
              </a:rPr>
              <a:t>edge</a:t>
            </a:r>
            <a:r>
              <a:rPr lang="it-IT" sz="2400" dirty="0">
                <a:latin typeface="Georgia"/>
                <a:ea typeface="+mn-lt"/>
                <a:cs typeface="+mn-lt"/>
              </a:rPr>
              <a:t> </a:t>
            </a:r>
            <a:r>
              <a:rPr lang="it-IT" sz="2400" dirty="0" err="1">
                <a:latin typeface="Georgia"/>
                <a:ea typeface="+mn-lt"/>
                <a:cs typeface="+mn-lt"/>
              </a:rPr>
              <a:t>cases</a:t>
            </a:r>
            <a:endParaRPr lang="it-IT" sz="2400" dirty="0" err="1">
              <a:latin typeface="Georgia"/>
            </a:endParaRPr>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306184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C8CEF-61AF-BA15-864E-5CD5EEE174C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C897D74-70BF-FFE7-E0D8-06391C7F1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743F87C-0564-1DFE-E8BC-053091005F53}"/>
              </a:ext>
            </a:extLst>
          </p:cNvPr>
          <p:cNvSpPr>
            <a:spLocks noGrp="1"/>
          </p:cNvSpPr>
          <p:nvPr>
            <p:ph type="ctrTitle"/>
          </p:nvPr>
        </p:nvSpPr>
        <p:spPr>
          <a:xfrm>
            <a:off x="4449960" y="1507414"/>
            <a:ext cx="7295507" cy="3703320"/>
          </a:xfrm>
        </p:spPr>
        <p:txBody>
          <a:bodyPr anchor="ctr">
            <a:normAutofit/>
          </a:bodyPr>
          <a:lstStyle/>
          <a:p>
            <a:r>
              <a:rPr lang="it-IT" sz="4800" dirty="0">
                <a:latin typeface="Georgia"/>
              </a:rPr>
              <a:t>CNN</a:t>
            </a:r>
            <a:endParaRPr lang="it-IT" dirty="0"/>
          </a:p>
        </p:txBody>
      </p:sp>
      <p:sp>
        <p:nvSpPr>
          <p:cNvPr id="3" name="Sottotitolo 2">
            <a:extLst>
              <a:ext uri="{FF2B5EF4-FFF2-40B4-BE49-F238E27FC236}">
                <a16:creationId xmlns:a16="http://schemas.microsoft.com/office/drawing/2014/main" id="{FE96ED15-2B72-6CAD-0AD4-51B8A1C43D0F}"/>
              </a:ext>
            </a:extLst>
          </p:cNvPr>
          <p:cNvSpPr>
            <a:spLocks noGrp="1"/>
          </p:cNvSpPr>
          <p:nvPr>
            <p:ph type="subTitle" idx="1"/>
          </p:nvPr>
        </p:nvSpPr>
        <p:spPr>
          <a:xfrm>
            <a:off x="444342" y="1507414"/>
            <a:ext cx="3330781" cy="3703320"/>
          </a:xfrm>
          <a:ln w="57150">
            <a:noFill/>
          </a:ln>
        </p:spPr>
        <p:txBody>
          <a:bodyPr anchor="ctr">
            <a:normAutofit/>
          </a:bodyPr>
          <a:lstStyle/>
          <a:p>
            <a:pPr algn="r"/>
            <a:endParaRPr lang="it-IT" sz="2000"/>
          </a:p>
        </p:txBody>
      </p:sp>
      <p:sp>
        <p:nvSpPr>
          <p:cNvPr id="10" name="Rectangle 9">
            <a:extLst>
              <a:ext uri="{FF2B5EF4-FFF2-40B4-BE49-F238E27FC236}">
                <a16:creationId xmlns:a16="http://schemas.microsoft.com/office/drawing/2014/main" id="{BFF175DE-53C4-7E7E-D7FF-5AE455E47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647D051-01B0-970A-CFD4-1BB6E48F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DAEC685-4DA3-050C-5D68-8C3F1413A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46314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E780B4-37FF-F591-B8C9-4AE3F76A0330}"/>
              </a:ext>
            </a:extLst>
          </p:cNvPr>
          <p:cNvSpPr>
            <a:spLocks noGrp="1"/>
          </p:cNvSpPr>
          <p:nvPr>
            <p:ph type="title"/>
          </p:nvPr>
        </p:nvSpPr>
        <p:spPr/>
        <p:txBody>
          <a:bodyPr/>
          <a:lstStyle/>
          <a:p>
            <a:r>
              <a:rPr lang="it-IT" dirty="0">
                <a:latin typeface="Georgia"/>
                <a:ea typeface="+mj-lt"/>
                <a:cs typeface="+mj-lt"/>
              </a:rPr>
              <a:t>Char‑CNN </a:t>
            </a:r>
            <a:r>
              <a:rPr lang="it-IT" err="1">
                <a:latin typeface="Georgia"/>
                <a:ea typeface="+mj-lt"/>
                <a:cs typeface="+mj-lt"/>
              </a:rPr>
              <a:t>Overview</a:t>
            </a:r>
            <a:endParaRPr lang="it-IT" err="1">
              <a:latin typeface="Georgia"/>
            </a:endParaRPr>
          </a:p>
        </p:txBody>
      </p:sp>
      <p:sp>
        <p:nvSpPr>
          <p:cNvPr id="3" name="Segnaposto contenuto 2">
            <a:extLst>
              <a:ext uri="{FF2B5EF4-FFF2-40B4-BE49-F238E27FC236}">
                <a16:creationId xmlns:a16="http://schemas.microsoft.com/office/drawing/2014/main" id="{DF4B37E0-6C27-300F-7516-46E7C5CE057C}"/>
              </a:ext>
            </a:extLst>
          </p:cNvPr>
          <p:cNvSpPr>
            <a:spLocks noGrp="1"/>
          </p:cNvSpPr>
          <p:nvPr>
            <p:ph idx="1"/>
          </p:nvPr>
        </p:nvSpPr>
        <p:spPr/>
        <p:txBody>
          <a:bodyPr vert="horz" lIns="91440" tIns="45720" rIns="91440" bIns="45720" rtlCol="0" anchor="t">
            <a:normAutofit/>
          </a:bodyPr>
          <a:lstStyle/>
          <a:p>
            <a:pPr marL="305435" indent="-305435"/>
            <a:r>
              <a:rPr lang="it-IT" sz="2400" b="1" dirty="0">
                <a:latin typeface="Georgia"/>
                <a:ea typeface="+mn-lt"/>
                <a:cs typeface="+mn-lt"/>
              </a:rPr>
              <a:t>Input:</a:t>
            </a:r>
            <a:r>
              <a:rPr lang="it-IT" sz="2400" dirty="0">
                <a:latin typeface="Georgia"/>
                <a:ea typeface="+mn-lt"/>
                <a:cs typeface="+mn-lt"/>
              </a:rPr>
              <a:t> </a:t>
            </a:r>
            <a:r>
              <a:rPr lang="it-IT" sz="2400" err="1">
                <a:latin typeface="Georgia"/>
                <a:ea typeface="+mn-lt"/>
                <a:cs typeface="+mn-lt"/>
              </a:rPr>
              <a:t>raw</a:t>
            </a:r>
            <a:r>
              <a:rPr lang="it-IT" sz="2400" dirty="0">
                <a:latin typeface="Georgia"/>
                <a:ea typeface="+mn-lt"/>
                <a:cs typeface="+mn-lt"/>
              </a:rPr>
              <a:t> tweet </a:t>
            </a:r>
            <a:r>
              <a:rPr lang="it-IT" sz="2400" err="1">
                <a:latin typeface="Georgia"/>
                <a:ea typeface="+mn-lt"/>
                <a:cs typeface="+mn-lt"/>
              </a:rPr>
              <a:t>as</a:t>
            </a:r>
            <a:r>
              <a:rPr lang="it-IT" sz="2400" dirty="0">
                <a:latin typeface="Georgia"/>
                <a:ea typeface="+mn-lt"/>
                <a:cs typeface="+mn-lt"/>
              </a:rPr>
              <a:t> a </a:t>
            </a:r>
            <a:r>
              <a:rPr lang="it-IT" sz="2400" err="1">
                <a:latin typeface="Georgia"/>
                <a:ea typeface="+mn-lt"/>
                <a:cs typeface="+mn-lt"/>
              </a:rPr>
              <a:t>sequence</a:t>
            </a:r>
            <a:r>
              <a:rPr lang="it-IT" sz="2400" dirty="0">
                <a:latin typeface="Georgia"/>
                <a:ea typeface="+mn-lt"/>
                <a:cs typeface="+mn-lt"/>
              </a:rPr>
              <a:t> of </a:t>
            </a:r>
            <a:r>
              <a:rPr lang="it-IT" sz="2400" err="1">
                <a:latin typeface="Georgia"/>
                <a:ea typeface="+mn-lt"/>
                <a:cs typeface="+mn-lt"/>
              </a:rPr>
              <a:t>characters</a:t>
            </a:r>
            <a:endParaRPr lang="it-IT" sz="2400">
              <a:latin typeface="Georgia"/>
            </a:endParaRPr>
          </a:p>
          <a:p>
            <a:pPr marL="305435" indent="-305435"/>
            <a:r>
              <a:rPr lang="it-IT" sz="2400" b="1" dirty="0" err="1">
                <a:latin typeface="Georgia"/>
                <a:ea typeface="+mn-lt"/>
                <a:cs typeface="+mn-lt"/>
              </a:rPr>
              <a:t>Embedding</a:t>
            </a:r>
            <a:r>
              <a:rPr lang="it-IT" sz="2400" b="1" dirty="0">
                <a:latin typeface="Georgia"/>
                <a:ea typeface="+mn-lt"/>
                <a:cs typeface="+mn-lt"/>
              </a:rPr>
              <a:t>:</a:t>
            </a:r>
            <a:r>
              <a:rPr lang="it-IT" sz="2400" dirty="0">
                <a:latin typeface="Georgia"/>
                <a:ea typeface="+mn-lt"/>
                <a:cs typeface="+mn-lt"/>
              </a:rPr>
              <a:t> </a:t>
            </a:r>
            <a:r>
              <a:rPr lang="it-IT" sz="2400" dirty="0" err="1">
                <a:latin typeface="Georgia"/>
                <a:ea typeface="+mn-lt"/>
                <a:cs typeface="+mn-lt"/>
              </a:rPr>
              <a:t>character</a:t>
            </a:r>
            <a:r>
              <a:rPr lang="it-IT" sz="2400" dirty="0">
                <a:latin typeface="Georgia"/>
                <a:ea typeface="+mn-lt"/>
                <a:cs typeface="+mn-lt"/>
              </a:rPr>
              <a:t> </a:t>
            </a:r>
            <a:r>
              <a:rPr lang="it-IT" sz="2400" dirty="0" err="1">
                <a:latin typeface="Georgia"/>
                <a:ea typeface="+mn-lt"/>
                <a:cs typeface="+mn-lt"/>
              </a:rPr>
              <a:t>embedding</a:t>
            </a:r>
            <a:r>
              <a:rPr lang="it-IT" sz="2400" dirty="0">
                <a:latin typeface="Georgia"/>
                <a:ea typeface="+mn-lt"/>
                <a:cs typeface="+mn-lt"/>
              </a:rPr>
              <a:t> </a:t>
            </a:r>
            <a:r>
              <a:rPr lang="it-IT" sz="2400" dirty="0" err="1">
                <a:latin typeface="Georgia"/>
                <a:ea typeface="+mn-lt"/>
                <a:cs typeface="+mn-lt"/>
              </a:rPr>
              <a:t>layer</a:t>
            </a:r>
            <a:endParaRPr lang="it-IT" sz="2400" dirty="0">
              <a:latin typeface="Georgia"/>
            </a:endParaRPr>
          </a:p>
          <a:p>
            <a:pPr marL="305435" indent="-305435"/>
            <a:r>
              <a:rPr lang="it-IT" sz="2400" b="1" err="1">
                <a:latin typeface="Georgia"/>
                <a:ea typeface="+mn-lt"/>
                <a:cs typeface="+mn-lt"/>
              </a:rPr>
              <a:t>Convolutions</a:t>
            </a:r>
            <a:r>
              <a:rPr lang="it-IT" sz="2400" b="1" dirty="0">
                <a:latin typeface="Georgia"/>
                <a:ea typeface="+mn-lt"/>
                <a:cs typeface="+mn-lt"/>
              </a:rPr>
              <a:t>:</a:t>
            </a:r>
            <a:r>
              <a:rPr lang="it-IT" sz="2400" dirty="0">
                <a:latin typeface="Georgia"/>
                <a:ea typeface="+mn-lt"/>
                <a:cs typeface="+mn-lt"/>
              </a:rPr>
              <a:t> multiple 1D filters to </a:t>
            </a:r>
            <a:r>
              <a:rPr lang="it-IT" sz="2400" err="1">
                <a:latin typeface="Georgia"/>
                <a:ea typeface="+mn-lt"/>
                <a:cs typeface="+mn-lt"/>
              </a:rPr>
              <a:t>capture</a:t>
            </a:r>
            <a:r>
              <a:rPr lang="it-IT" sz="2400" dirty="0">
                <a:latin typeface="Georgia"/>
                <a:ea typeface="+mn-lt"/>
                <a:cs typeface="+mn-lt"/>
              </a:rPr>
              <a:t> </a:t>
            </a:r>
            <a:r>
              <a:rPr lang="it-IT" sz="2400" err="1">
                <a:latin typeface="Georgia"/>
                <a:ea typeface="+mn-lt"/>
                <a:cs typeface="+mn-lt"/>
              </a:rPr>
              <a:t>local</a:t>
            </a:r>
            <a:r>
              <a:rPr lang="it-IT" sz="2400" dirty="0">
                <a:latin typeface="Georgia"/>
                <a:ea typeface="+mn-lt"/>
                <a:cs typeface="+mn-lt"/>
              </a:rPr>
              <a:t> </a:t>
            </a:r>
            <a:r>
              <a:rPr lang="it-IT" sz="2400" err="1">
                <a:latin typeface="Georgia"/>
                <a:ea typeface="+mn-lt"/>
                <a:cs typeface="+mn-lt"/>
              </a:rPr>
              <a:t>character</a:t>
            </a:r>
            <a:r>
              <a:rPr lang="it-IT" sz="2400" dirty="0">
                <a:latin typeface="Georgia"/>
                <a:ea typeface="+mn-lt"/>
                <a:cs typeface="+mn-lt"/>
              </a:rPr>
              <a:t> patterns</a:t>
            </a:r>
            <a:endParaRPr lang="it-IT" sz="2400">
              <a:latin typeface="Georgia"/>
            </a:endParaRPr>
          </a:p>
          <a:p>
            <a:pPr marL="305435" indent="-305435"/>
            <a:r>
              <a:rPr lang="it-IT" sz="2400" b="1" err="1">
                <a:latin typeface="Georgia"/>
                <a:ea typeface="+mn-lt"/>
                <a:cs typeface="+mn-lt"/>
              </a:rPr>
              <a:t>Activation</a:t>
            </a:r>
            <a:r>
              <a:rPr lang="it-IT" sz="2400" b="1" dirty="0">
                <a:latin typeface="Georgia"/>
                <a:ea typeface="+mn-lt"/>
                <a:cs typeface="+mn-lt"/>
              </a:rPr>
              <a:t>:</a:t>
            </a:r>
            <a:r>
              <a:rPr lang="it-IT" sz="2400" dirty="0">
                <a:latin typeface="Georgia"/>
                <a:ea typeface="+mn-lt"/>
                <a:cs typeface="+mn-lt"/>
              </a:rPr>
              <a:t> </a:t>
            </a:r>
            <a:r>
              <a:rPr lang="it-IT" sz="2400" err="1">
                <a:latin typeface="Georgia"/>
                <a:ea typeface="+mn-lt"/>
                <a:cs typeface="+mn-lt"/>
              </a:rPr>
              <a:t>tanh</a:t>
            </a:r>
            <a:r>
              <a:rPr lang="it-IT" sz="2400" dirty="0">
                <a:latin typeface="Georgia"/>
                <a:ea typeface="+mn-lt"/>
                <a:cs typeface="+mn-lt"/>
              </a:rPr>
              <a:t> </a:t>
            </a:r>
            <a:r>
              <a:rPr lang="it-IT" sz="2400" err="1">
                <a:latin typeface="Georgia"/>
                <a:ea typeface="+mn-lt"/>
                <a:cs typeface="+mn-lt"/>
              </a:rPr>
              <a:t>applied</a:t>
            </a:r>
            <a:r>
              <a:rPr lang="it-IT" sz="2400" dirty="0">
                <a:latin typeface="Georgia"/>
                <a:ea typeface="+mn-lt"/>
                <a:cs typeface="+mn-lt"/>
              </a:rPr>
              <a:t> after </a:t>
            </a:r>
            <a:r>
              <a:rPr lang="it-IT" sz="2400" err="1">
                <a:latin typeface="Georgia"/>
                <a:ea typeface="+mn-lt"/>
                <a:cs typeface="+mn-lt"/>
              </a:rPr>
              <a:t>each</a:t>
            </a:r>
            <a:r>
              <a:rPr lang="it-IT" sz="2400" dirty="0">
                <a:latin typeface="Georgia"/>
                <a:ea typeface="+mn-lt"/>
                <a:cs typeface="+mn-lt"/>
              </a:rPr>
              <a:t> </a:t>
            </a:r>
            <a:r>
              <a:rPr lang="it-IT" sz="2400" err="1">
                <a:latin typeface="Georgia"/>
                <a:ea typeface="+mn-lt"/>
                <a:cs typeface="+mn-lt"/>
              </a:rPr>
              <a:t>convolution</a:t>
            </a:r>
            <a:endParaRPr lang="it-IT" sz="2400">
              <a:latin typeface="Georgia"/>
            </a:endParaRPr>
          </a:p>
          <a:p>
            <a:pPr marL="305435" indent="-305435"/>
            <a:r>
              <a:rPr lang="it-IT" sz="2400" b="1" dirty="0">
                <a:latin typeface="Georgia"/>
                <a:ea typeface="+mn-lt"/>
                <a:cs typeface="+mn-lt"/>
              </a:rPr>
              <a:t>Pooling:</a:t>
            </a:r>
            <a:r>
              <a:rPr lang="it-IT" sz="2400" dirty="0">
                <a:latin typeface="Georgia"/>
                <a:ea typeface="+mn-lt"/>
                <a:cs typeface="+mn-lt"/>
              </a:rPr>
              <a:t> global max‑over‑time to </a:t>
            </a:r>
            <a:r>
              <a:rPr lang="it-IT" sz="2400" err="1">
                <a:latin typeface="Georgia"/>
                <a:ea typeface="+mn-lt"/>
                <a:cs typeface="+mn-lt"/>
              </a:rPr>
              <a:t>extract</a:t>
            </a:r>
            <a:r>
              <a:rPr lang="it-IT" sz="2400" dirty="0">
                <a:latin typeface="Georgia"/>
                <a:ea typeface="+mn-lt"/>
                <a:cs typeface="+mn-lt"/>
              </a:rPr>
              <a:t> the </a:t>
            </a:r>
            <a:r>
              <a:rPr lang="it-IT" sz="2400" err="1">
                <a:latin typeface="Georgia"/>
                <a:ea typeface="+mn-lt"/>
                <a:cs typeface="+mn-lt"/>
              </a:rPr>
              <a:t>strongest</a:t>
            </a:r>
            <a:r>
              <a:rPr lang="it-IT" sz="2400" dirty="0">
                <a:latin typeface="Georgia"/>
                <a:ea typeface="+mn-lt"/>
                <a:cs typeface="+mn-lt"/>
              </a:rPr>
              <a:t> feature per filter</a:t>
            </a:r>
            <a:endParaRPr lang="it-IT" sz="2400">
              <a:latin typeface="Georgia"/>
            </a:endParaRPr>
          </a:p>
          <a:p>
            <a:pPr marL="305435" indent="-305435"/>
            <a:r>
              <a:rPr lang="it-IT" sz="2400" b="1" dirty="0">
                <a:latin typeface="Georgia"/>
                <a:ea typeface="+mn-lt"/>
                <a:cs typeface="+mn-lt"/>
              </a:rPr>
              <a:t>Dropout:</a:t>
            </a:r>
            <a:r>
              <a:rPr lang="it-IT" sz="2400" dirty="0">
                <a:latin typeface="Georgia"/>
                <a:ea typeface="+mn-lt"/>
                <a:cs typeface="+mn-lt"/>
              </a:rPr>
              <a:t> </a:t>
            </a:r>
            <a:r>
              <a:rPr lang="it-IT" sz="2400" err="1">
                <a:latin typeface="Georgia"/>
                <a:ea typeface="+mn-lt"/>
                <a:cs typeface="+mn-lt"/>
              </a:rPr>
              <a:t>regularization</a:t>
            </a:r>
            <a:r>
              <a:rPr lang="it-IT" sz="2400" dirty="0">
                <a:latin typeface="Georgia"/>
                <a:ea typeface="+mn-lt"/>
                <a:cs typeface="+mn-lt"/>
              </a:rPr>
              <a:t> to </a:t>
            </a:r>
            <a:r>
              <a:rPr lang="it-IT" sz="2400" err="1">
                <a:latin typeface="Georgia"/>
                <a:ea typeface="+mn-lt"/>
                <a:cs typeface="+mn-lt"/>
              </a:rPr>
              <a:t>prevent</a:t>
            </a:r>
            <a:r>
              <a:rPr lang="it-IT" sz="2400" dirty="0">
                <a:latin typeface="Georgia"/>
                <a:ea typeface="+mn-lt"/>
                <a:cs typeface="+mn-lt"/>
              </a:rPr>
              <a:t> </a:t>
            </a:r>
            <a:r>
              <a:rPr lang="it-IT" sz="2400" err="1">
                <a:latin typeface="Georgia"/>
                <a:ea typeface="+mn-lt"/>
                <a:cs typeface="+mn-lt"/>
              </a:rPr>
              <a:t>overfitting</a:t>
            </a:r>
            <a:endParaRPr lang="it-IT" sz="2400">
              <a:latin typeface="Georgia"/>
            </a:endParaRPr>
          </a:p>
          <a:p>
            <a:pPr marL="305435" indent="-305435"/>
            <a:r>
              <a:rPr lang="it-IT" sz="2400" b="1" err="1">
                <a:latin typeface="Georgia"/>
                <a:ea typeface="+mn-lt"/>
                <a:cs typeface="+mn-lt"/>
              </a:rPr>
              <a:t>Classification</a:t>
            </a:r>
            <a:r>
              <a:rPr lang="it-IT" sz="2400" b="1" dirty="0">
                <a:latin typeface="Georgia"/>
                <a:ea typeface="+mn-lt"/>
                <a:cs typeface="+mn-lt"/>
              </a:rPr>
              <a:t>:</a:t>
            </a:r>
            <a:r>
              <a:rPr lang="it-IT" sz="2400" dirty="0">
                <a:latin typeface="Georgia"/>
                <a:ea typeface="+mn-lt"/>
                <a:cs typeface="+mn-lt"/>
              </a:rPr>
              <a:t> bot vs. human </a:t>
            </a:r>
            <a:r>
              <a:rPr lang="it-IT" sz="2400" err="1">
                <a:latin typeface="Georgia"/>
                <a:ea typeface="+mn-lt"/>
                <a:cs typeface="+mn-lt"/>
              </a:rPr>
              <a:t>prediction</a:t>
            </a:r>
            <a:endParaRPr lang="it-IT" sz="2400" err="1">
              <a:latin typeface="Georgia"/>
            </a:endParaRPr>
          </a:p>
          <a:p>
            <a:pPr marL="305435" indent="-305435"/>
            <a:endParaRPr lang="it-IT" dirty="0"/>
          </a:p>
        </p:txBody>
      </p:sp>
    </p:spTree>
    <p:extLst>
      <p:ext uri="{BB962C8B-B14F-4D97-AF65-F5344CB8AC3E}">
        <p14:creationId xmlns:p14="http://schemas.microsoft.com/office/powerpoint/2010/main" val="103663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B5C8A7-593A-D6DD-E55E-22F94F7F35A9}"/>
              </a:ext>
            </a:extLst>
          </p:cNvPr>
          <p:cNvSpPr>
            <a:spLocks noGrp="1"/>
          </p:cNvSpPr>
          <p:nvPr>
            <p:ph type="title"/>
          </p:nvPr>
        </p:nvSpPr>
        <p:spPr/>
        <p:txBody>
          <a:bodyPr/>
          <a:lstStyle/>
          <a:p>
            <a:r>
              <a:rPr lang="it-IT" err="1">
                <a:latin typeface="Georgia"/>
                <a:ea typeface="+mj-lt"/>
                <a:cs typeface="+mj-lt"/>
              </a:rPr>
              <a:t>Preprocessing</a:t>
            </a:r>
            <a:r>
              <a:rPr lang="it-IT" dirty="0">
                <a:latin typeface="Georgia"/>
                <a:ea typeface="+mj-lt"/>
                <a:cs typeface="+mj-lt"/>
              </a:rPr>
              <a:t> &amp; </a:t>
            </a:r>
            <a:r>
              <a:rPr lang="it-IT" err="1">
                <a:latin typeface="Georgia"/>
                <a:ea typeface="+mj-lt"/>
                <a:cs typeface="+mj-lt"/>
              </a:rPr>
              <a:t>Hyperparameter</a:t>
            </a:r>
            <a:r>
              <a:rPr lang="it-IT" dirty="0">
                <a:latin typeface="Georgia"/>
                <a:ea typeface="+mj-lt"/>
                <a:cs typeface="+mj-lt"/>
              </a:rPr>
              <a:t> Tuning</a:t>
            </a:r>
            <a:endParaRPr lang="it-IT" dirty="0">
              <a:latin typeface="Georgia"/>
            </a:endParaRPr>
          </a:p>
        </p:txBody>
      </p:sp>
      <p:sp>
        <p:nvSpPr>
          <p:cNvPr id="3" name="Segnaposto contenuto 2">
            <a:extLst>
              <a:ext uri="{FF2B5EF4-FFF2-40B4-BE49-F238E27FC236}">
                <a16:creationId xmlns:a16="http://schemas.microsoft.com/office/drawing/2014/main" id="{1A3B6DC1-A2D1-3CA1-0496-902322C3608D}"/>
              </a:ext>
            </a:extLst>
          </p:cNvPr>
          <p:cNvSpPr>
            <a:spLocks noGrp="1"/>
          </p:cNvSpPr>
          <p:nvPr>
            <p:ph idx="1"/>
          </p:nvPr>
        </p:nvSpPr>
        <p:spPr>
          <a:xfrm>
            <a:off x="581192" y="2180496"/>
            <a:ext cx="11029615" cy="3961967"/>
          </a:xfrm>
        </p:spPr>
        <p:txBody>
          <a:bodyPr vert="horz" lIns="91440" tIns="45720" rIns="91440" bIns="45720" rtlCol="0" anchor="t">
            <a:noAutofit/>
          </a:bodyPr>
          <a:lstStyle/>
          <a:p>
            <a:pPr marL="305435" indent="-305435">
              <a:buFont typeface="Arial" panose="05020102010507070707" pitchFamily="18" charset="2"/>
              <a:buChar char="•"/>
            </a:pPr>
            <a:r>
              <a:rPr lang="it-IT" sz="2400" b="1" dirty="0">
                <a:latin typeface="Georgia"/>
                <a:ea typeface="+mn-lt"/>
                <a:cs typeface="+mn-lt"/>
              </a:rPr>
              <a:t>Text </a:t>
            </a:r>
            <a:r>
              <a:rPr lang="it-IT" sz="2400" b="1" dirty="0" err="1">
                <a:latin typeface="Georgia"/>
                <a:ea typeface="+mn-lt"/>
                <a:cs typeface="+mn-lt"/>
              </a:rPr>
              <a:t>cleaning</a:t>
            </a:r>
            <a:r>
              <a:rPr lang="it-IT" sz="2400" b="1" dirty="0">
                <a:latin typeface="Georgia"/>
                <a:ea typeface="+mn-lt"/>
                <a:cs typeface="+mn-lt"/>
              </a:rPr>
              <a:t>:</a:t>
            </a:r>
            <a:endParaRPr lang="it-IT" sz="2400">
              <a:latin typeface="Georgia"/>
            </a:endParaRPr>
          </a:p>
          <a:p>
            <a:pPr marL="629920" lvl="1" indent="-305435">
              <a:buFont typeface="Courier New"/>
              <a:buChar char="o"/>
            </a:pPr>
            <a:r>
              <a:rPr lang="it-IT" sz="2200" err="1">
                <a:latin typeface="Georgia"/>
                <a:ea typeface="+mn-lt"/>
                <a:cs typeface="+mn-lt"/>
              </a:rPr>
              <a:t>Lowercase</a:t>
            </a:r>
            <a:r>
              <a:rPr lang="it-IT" sz="2200" dirty="0">
                <a:latin typeface="Georgia"/>
                <a:ea typeface="+mn-lt"/>
                <a:cs typeface="+mn-lt"/>
              </a:rPr>
              <a:t>, HTML </a:t>
            </a:r>
            <a:r>
              <a:rPr lang="it-IT" sz="2200" err="1">
                <a:latin typeface="Georgia"/>
                <a:ea typeface="+mn-lt"/>
                <a:cs typeface="+mn-lt"/>
              </a:rPr>
              <a:t>unescape</a:t>
            </a:r>
            <a:r>
              <a:rPr lang="it-IT" sz="2200" dirty="0">
                <a:latin typeface="Georgia"/>
                <a:ea typeface="+mn-lt"/>
                <a:cs typeface="+mn-lt"/>
              </a:rPr>
              <a:t>, </a:t>
            </a:r>
            <a:r>
              <a:rPr lang="it-IT" sz="2200" err="1">
                <a:latin typeface="Georgia"/>
                <a:ea typeface="+mn-lt"/>
                <a:cs typeface="+mn-lt"/>
              </a:rPr>
              <a:t>compress</a:t>
            </a:r>
            <a:r>
              <a:rPr lang="it-IT" sz="2200" dirty="0">
                <a:latin typeface="Georgia"/>
                <a:ea typeface="+mn-lt"/>
                <a:cs typeface="+mn-lt"/>
              </a:rPr>
              <a:t> multiple </a:t>
            </a:r>
            <a:r>
              <a:rPr lang="it-IT" sz="2200" err="1">
                <a:latin typeface="Georgia"/>
                <a:ea typeface="+mn-lt"/>
                <a:cs typeface="+mn-lt"/>
              </a:rPr>
              <a:t>spaces</a:t>
            </a:r>
            <a:endParaRPr lang="it-IT" sz="2200">
              <a:solidFill>
                <a:srgbClr val="000000"/>
              </a:solidFill>
              <a:latin typeface="Georgia"/>
              <a:ea typeface="+mn-lt"/>
              <a:cs typeface="+mn-lt"/>
            </a:endParaRPr>
          </a:p>
          <a:p>
            <a:pPr marL="305435" indent="-305435">
              <a:buFont typeface="Arial" panose="05020102010507070707" pitchFamily="18" charset="2"/>
              <a:buChar char="•"/>
            </a:pPr>
            <a:r>
              <a:rPr lang="it-IT" sz="2400" b="1" dirty="0" err="1">
                <a:latin typeface="Georgia"/>
                <a:ea typeface="+mn-lt"/>
                <a:cs typeface="+mn-lt"/>
              </a:rPr>
              <a:t>Parameters</a:t>
            </a:r>
            <a:r>
              <a:rPr lang="it-IT" sz="2400" b="1" dirty="0">
                <a:latin typeface="Georgia"/>
                <a:ea typeface="+mn-lt"/>
                <a:cs typeface="+mn-lt"/>
              </a:rPr>
              <a:t> </a:t>
            </a:r>
            <a:r>
              <a:rPr lang="it-IT" sz="2400" b="1" dirty="0" err="1">
                <a:latin typeface="Georgia"/>
                <a:ea typeface="+mn-lt"/>
                <a:cs typeface="+mn-lt"/>
              </a:rPr>
              <a:t>explored</a:t>
            </a:r>
            <a:r>
              <a:rPr lang="it-IT" sz="2400" b="1" dirty="0">
                <a:latin typeface="Georgia"/>
                <a:ea typeface="+mn-lt"/>
                <a:cs typeface="+mn-lt"/>
              </a:rPr>
              <a:t>:</a:t>
            </a:r>
            <a:endParaRPr lang="it-IT" sz="2400" dirty="0">
              <a:latin typeface="Georgia"/>
            </a:endParaRPr>
          </a:p>
          <a:p>
            <a:pPr marL="629920" lvl="1" indent="-305435">
              <a:buFont typeface="Courier New" panose="05020102010507070707" pitchFamily="18" charset="2"/>
              <a:buChar char="o"/>
            </a:pPr>
            <a:r>
              <a:rPr lang="it-IT" sz="2200" err="1">
                <a:latin typeface="Georgia"/>
                <a:ea typeface="+mn-lt"/>
                <a:cs typeface="+mn-lt"/>
              </a:rPr>
              <a:t>Embedding</a:t>
            </a:r>
            <a:r>
              <a:rPr lang="it-IT" sz="2200" dirty="0">
                <a:latin typeface="Georgia"/>
                <a:ea typeface="+mn-lt"/>
                <a:cs typeface="+mn-lt"/>
              </a:rPr>
              <a:t> </a:t>
            </a:r>
            <a:r>
              <a:rPr lang="it-IT" sz="2200" err="1">
                <a:latin typeface="Georgia"/>
                <a:ea typeface="+mn-lt"/>
                <a:cs typeface="+mn-lt"/>
              </a:rPr>
              <a:t>dimension</a:t>
            </a:r>
            <a:r>
              <a:rPr lang="it-IT" sz="2200" dirty="0">
                <a:latin typeface="Georgia"/>
                <a:ea typeface="+mn-lt"/>
                <a:cs typeface="+mn-lt"/>
              </a:rPr>
              <a:t>, max </a:t>
            </a:r>
            <a:r>
              <a:rPr lang="it-IT" sz="2200" err="1">
                <a:latin typeface="Georgia"/>
                <a:ea typeface="+mn-lt"/>
                <a:cs typeface="+mn-lt"/>
              </a:rPr>
              <a:t>lenght</a:t>
            </a:r>
            <a:r>
              <a:rPr lang="it-IT" sz="2200" dirty="0">
                <a:latin typeface="Georgia"/>
                <a:ea typeface="+mn-lt"/>
                <a:cs typeface="+mn-lt"/>
              </a:rPr>
              <a:t>, </a:t>
            </a:r>
            <a:r>
              <a:rPr lang="it-IT" sz="2200" err="1">
                <a:latin typeface="Georgia"/>
                <a:ea typeface="+mn-lt"/>
                <a:cs typeface="+mn-lt"/>
              </a:rPr>
              <a:t>convolution</a:t>
            </a:r>
            <a:r>
              <a:rPr lang="it-IT" sz="2200" dirty="0">
                <a:latin typeface="Georgia"/>
                <a:ea typeface="+mn-lt"/>
                <a:cs typeface="+mn-lt"/>
              </a:rPr>
              <a:t> kernel sizes, </a:t>
            </a:r>
            <a:r>
              <a:rPr lang="it-IT" sz="2200" err="1">
                <a:latin typeface="Georgia"/>
                <a:ea typeface="+mn-lt"/>
                <a:cs typeface="+mn-lt"/>
              </a:rPr>
              <a:t>number</a:t>
            </a:r>
            <a:r>
              <a:rPr lang="it-IT" sz="2200" dirty="0">
                <a:latin typeface="Georgia"/>
                <a:ea typeface="+mn-lt"/>
                <a:cs typeface="+mn-lt"/>
              </a:rPr>
              <a:t> of filters, dropout </a:t>
            </a:r>
            <a:r>
              <a:rPr lang="it-IT" sz="2200" err="1">
                <a:latin typeface="Georgia"/>
                <a:ea typeface="+mn-lt"/>
                <a:cs typeface="+mn-lt"/>
              </a:rPr>
              <a:t>probability</a:t>
            </a:r>
            <a:r>
              <a:rPr lang="it-IT" sz="2200" dirty="0">
                <a:latin typeface="Georgia"/>
                <a:ea typeface="+mn-lt"/>
                <a:cs typeface="+mn-lt"/>
              </a:rPr>
              <a:t>, learning rate, batch size</a:t>
            </a:r>
            <a:endParaRPr lang="it-IT" sz="2200" dirty="0">
              <a:latin typeface="Georgia"/>
            </a:endParaRPr>
          </a:p>
          <a:p>
            <a:pPr marL="305435" indent="-305435">
              <a:buFont typeface="Arial" panose="05020102010507070707" pitchFamily="18" charset="2"/>
              <a:buChar char="•"/>
            </a:pPr>
            <a:r>
              <a:rPr lang="it-IT" sz="2400" b="1" dirty="0">
                <a:latin typeface="Georgia"/>
                <a:ea typeface="+mn-lt"/>
                <a:cs typeface="+mn-lt"/>
              </a:rPr>
              <a:t>Tuning strategy:</a:t>
            </a:r>
            <a:endParaRPr lang="it-IT" sz="2400" dirty="0">
              <a:latin typeface="Georgia"/>
            </a:endParaRPr>
          </a:p>
          <a:p>
            <a:pPr marL="629920" lvl="1" indent="-305435">
              <a:buFont typeface="Courier New" panose="05020102010507070707" pitchFamily="18" charset="2"/>
              <a:buChar char="o"/>
            </a:pPr>
            <a:r>
              <a:rPr lang="it-IT" sz="2400" err="1">
                <a:latin typeface="Georgia"/>
                <a:ea typeface="+mn-lt"/>
                <a:cs typeface="+mn-lt"/>
              </a:rPr>
              <a:t>Grid</a:t>
            </a:r>
            <a:r>
              <a:rPr lang="it-IT" sz="2400" dirty="0">
                <a:latin typeface="Georgia"/>
                <a:ea typeface="+mn-lt"/>
                <a:cs typeface="+mn-lt"/>
              </a:rPr>
              <a:t> </a:t>
            </a:r>
            <a:r>
              <a:rPr lang="it-IT" sz="2400" err="1">
                <a:latin typeface="Georgia"/>
                <a:ea typeface="+mn-lt"/>
                <a:cs typeface="+mn-lt"/>
              </a:rPr>
              <a:t>search</a:t>
            </a:r>
            <a:r>
              <a:rPr lang="it-IT" sz="2400" dirty="0">
                <a:latin typeface="Georgia"/>
                <a:ea typeface="+mn-lt"/>
                <a:cs typeface="+mn-lt"/>
              </a:rPr>
              <a:t> with </a:t>
            </a:r>
            <a:r>
              <a:rPr lang="it-IT" sz="2400" b="1" dirty="0">
                <a:latin typeface="Georgia"/>
                <a:ea typeface="+mn-lt"/>
                <a:cs typeface="+mn-lt"/>
              </a:rPr>
              <a:t>5‑fold </a:t>
            </a:r>
            <a:r>
              <a:rPr lang="it-IT" sz="2400" b="1" err="1">
                <a:latin typeface="Georgia"/>
                <a:ea typeface="+mn-lt"/>
                <a:cs typeface="+mn-lt"/>
              </a:rPr>
              <a:t>stratified</a:t>
            </a:r>
            <a:r>
              <a:rPr lang="it-IT" sz="2400" b="1" dirty="0">
                <a:latin typeface="Georgia"/>
                <a:ea typeface="+mn-lt"/>
                <a:cs typeface="+mn-lt"/>
              </a:rPr>
              <a:t> cross‑</a:t>
            </a:r>
            <a:r>
              <a:rPr lang="it-IT" sz="2400" b="1" err="1">
                <a:latin typeface="Georgia"/>
                <a:ea typeface="+mn-lt"/>
                <a:cs typeface="+mn-lt"/>
              </a:rPr>
              <a:t>validation</a:t>
            </a:r>
            <a:r>
              <a:rPr lang="it-IT" sz="2400" dirty="0">
                <a:latin typeface="Georgia"/>
                <a:ea typeface="+mn-lt"/>
                <a:cs typeface="+mn-lt"/>
              </a:rPr>
              <a:t> on </a:t>
            </a:r>
            <a:r>
              <a:rPr lang="it-IT" sz="2400" err="1">
                <a:latin typeface="Georgia"/>
                <a:ea typeface="+mn-lt"/>
                <a:cs typeface="+mn-lt"/>
              </a:rPr>
              <a:t>train+val</a:t>
            </a:r>
            <a:endParaRPr lang="it-IT" sz="2400" err="1">
              <a:latin typeface="Georgia"/>
            </a:endParaRPr>
          </a:p>
          <a:p>
            <a:pPr marL="629920" lvl="1" indent="-305435">
              <a:buFont typeface="Courier New" panose="05020102010507070707" pitchFamily="18" charset="2"/>
              <a:buChar char="o"/>
            </a:pPr>
            <a:r>
              <a:rPr lang="it-IT" sz="2400" err="1">
                <a:latin typeface="Georgia"/>
                <a:ea typeface="+mn-lt"/>
                <a:cs typeface="+mn-lt"/>
              </a:rPr>
              <a:t>Early</a:t>
            </a:r>
            <a:r>
              <a:rPr lang="it-IT" sz="2400" dirty="0">
                <a:latin typeface="Georgia"/>
                <a:ea typeface="+mn-lt"/>
                <a:cs typeface="+mn-lt"/>
              </a:rPr>
              <a:t> </a:t>
            </a:r>
            <a:r>
              <a:rPr lang="it-IT" sz="2400" err="1">
                <a:latin typeface="Georgia"/>
                <a:ea typeface="+mn-lt"/>
                <a:cs typeface="+mn-lt"/>
              </a:rPr>
              <a:t>stopping</a:t>
            </a:r>
            <a:r>
              <a:rPr lang="it-IT" sz="2400" dirty="0">
                <a:latin typeface="Georgia"/>
                <a:ea typeface="+mn-lt"/>
                <a:cs typeface="+mn-lt"/>
              </a:rPr>
              <a:t> (</a:t>
            </a:r>
            <a:r>
              <a:rPr lang="it-IT" sz="2400" err="1">
                <a:latin typeface="Georgia"/>
                <a:ea typeface="+mn-lt"/>
                <a:cs typeface="+mn-lt"/>
              </a:rPr>
              <a:t>patience</a:t>
            </a:r>
            <a:r>
              <a:rPr lang="it-IT" sz="2400" dirty="0">
                <a:latin typeface="Georgia"/>
                <a:ea typeface="+mn-lt"/>
                <a:cs typeface="+mn-lt"/>
              </a:rPr>
              <a:t> = 5 </a:t>
            </a:r>
            <a:r>
              <a:rPr lang="it-IT" sz="2400" err="1">
                <a:latin typeface="Georgia"/>
                <a:ea typeface="+mn-lt"/>
                <a:cs typeface="+mn-lt"/>
              </a:rPr>
              <a:t>epochs</a:t>
            </a:r>
            <a:r>
              <a:rPr lang="it-IT" sz="2400" dirty="0">
                <a:latin typeface="Georgia"/>
                <a:ea typeface="+mn-lt"/>
                <a:cs typeface="+mn-lt"/>
              </a:rPr>
              <a:t>) </a:t>
            </a:r>
            <a:r>
              <a:rPr lang="it-IT" sz="2400" err="1">
                <a:latin typeface="Georgia"/>
                <a:ea typeface="+mn-lt"/>
                <a:cs typeface="+mn-lt"/>
              </a:rPr>
              <a:t>within</a:t>
            </a:r>
            <a:r>
              <a:rPr lang="it-IT" sz="2400" dirty="0">
                <a:latin typeface="Georgia"/>
                <a:ea typeface="+mn-lt"/>
                <a:cs typeface="+mn-lt"/>
              </a:rPr>
              <a:t> </a:t>
            </a:r>
            <a:r>
              <a:rPr lang="it-IT" sz="2400" err="1">
                <a:latin typeface="Georgia"/>
                <a:ea typeface="+mn-lt"/>
                <a:cs typeface="+mn-lt"/>
              </a:rPr>
              <a:t>each</a:t>
            </a:r>
            <a:r>
              <a:rPr lang="it-IT" sz="2400" dirty="0">
                <a:latin typeface="Georgia"/>
                <a:ea typeface="+mn-lt"/>
                <a:cs typeface="+mn-lt"/>
              </a:rPr>
              <a:t> </a:t>
            </a:r>
            <a:r>
              <a:rPr lang="it-IT" sz="2400" err="1">
                <a:latin typeface="Georgia"/>
                <a:ea typeface="+mn-lt"/>
                <a:cs typeface="+mn-lt"/>
              </a:rPr>
              <a:t>fold</a:t>
            </a:r>
            <a:endParaRPr lang="it-IT" sz="2400" err="1">
              <a:latin typeface="Georgia"/>
            </a:endParaRPr>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352368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36E7E-554C-0C36-5560-5715E0633D71}"/>
              </a:ext>
            </a:extLst>
          </p:cNvPr>
          <p:cNvSpPr>
            <a:spLocks noGrp="1"/>
          </p:cNvSpPr>
          <p:nvPr>
            <p:ph type="title"/>
          </p:nvPr>
        </p:nvSpPr>
        <p:spPr/>
        <p:txBody>
          <a:bodyPr/>
          <a:lstStyle/>
          <a:p>
            <a:r>
              <a:rPr lang="it-IT" err="1">
                <a:latin typeface="Georgia"/>
                <a:ea typeface="+mj-lt"/>
                <a:cs typeface="+mj-lt"/>
              </a:rPr>
              <a:t>Motivation</a:t>
            </a:r>
            <a:r>
              <a:rPr lang="it-IT" dirty="0">
                <a:latin typeface="Georgia"/>
                <a:ea typeface="+mj-lt"/>
                <a:cs typeface="+mj-lt"/>
              </a:rPr>
              <a:t> &amp; </a:t>
            </a:r>
            <a:r>
              <a:rPr lang="it-IT" err="1">
                <a:latin typeface="Georgia"/>
                <a:ea typeface="+mj-lt"/>
                <a:cs typeface="+mj-lt"/>
              </a:rPr>
              <a:t>Problem</a:t>
            </a:r>
            <a:endParaRPr lang="it-IT">
              <a:latin typeface="Georgia"/>
            </a:endParaRPr>
          </a:p>
        </p:txBody>
      </p:sp>
      <p:sp>
        <p:nvSpPr>
          <p:cNvPr id="3" name="Segnaposto contenuto 2">
            <a:extLst>
              <a:ext uri="{FF2B5EF4-FFF2-40B4-BE49-F238E27FC236}">
                <a16:creationId xmlns:a16="http://schemas.microsoft.com/office/drawing/2014/main" id="{6EAF6831-A569-9C34-C93A-A499C591334F}"/>
              </a:ext>
            </a:extLst>
          </p:cNvPr>
          <p:cNvSpPr>
            <a:spLocks noGrp="1"/>
          </p:cNvSpPr>
          <p:nvPr>
            <p:ph idx="1"/>
          </p:nvPr>
        </p:nvSpPr>
        <p:spPr/>
        <p:txBody>
          <a:bodyPr vert="horz" lIns="91440" tIns="45720" rIns="91440" bIns="45720" rtlCol="0" anchor="t">
            <a:normAutofit/>
          </a:bodyPr>
          <a:lstStyle/>
          <a:p>
            <a:pPr marL="305435" indent="-305435">
              <a:buFont typeface="Arial,Sans-Serif" panose="05020102010507070707" pitchFamily="18" charset="2"/>
              <a:buChar char="•"/>
            </a:pPr>
            <a:r>
              <a:rPr lang="it-IT" sz="2400" dirty="0">
                <a:latin typeface="Georgia"/>
              </a:rPr>
              <a:t>LLM text </a:t>
            </a:r>
            <a:r>
              <a:rPr lang="it-IT" sz="2400" err="1">
                <a:latin typeface="Georgia"/>
              </a:rPr>
              <a:t>is</a:t>
            </a:r>
            <a:r>
              <a:rPr lang="it-IT" sz="2400" dirty="0">
                <a:latin typeface="Georgia"/>
              </a:rPr>
              <a:t> </a:t>
            </a:r>
            <a:r>
              <a:rPr lang="it-IT" sz="2400" err="1">
                <a:latin typeface="Georgia"/>
              </a:rPr>
              <a:t>everywhere</a:t>
            </a:r>
            <a:r>
              <a:rPr lang="it-IT" sz="2400" dirty="0">
                <a:latin typeface="Georgia"/>
              </a:rPr>
              <a:t> on social media</a:t>
            </a:r>
            <a:endParaRPr lang="it-IT" sz="2400">
              <a:solidFill>
                <a:srgbClr val="000000"/>
              </a:solidFill>
              <a:latin typeface="Georgia"/>
            </a:endParaRPr>
          </a:p>
          <a:p>
            <a:pPr marL="305435" indent="-305435">
              <a:buFont typeface="Arial,Sans-Serif" panose="05020102010507070707" pitchFamily="18" charset="2"/>
              <a:buChar char="•"/>
            </a:pPr>
            <a:endParaRPr lang="it-IT" sz="2400" dirty="0">
              <a:solidFill>
                <a:srgbClr val="000000"/>
              </a:solidFill>
              <a:latin typeface="Georgia"/>
            </a:endParaRPr>
          </a:p>
          <a:p>
            <a:pPr marL="305435" indent="-305435">
              <a:buFont typeface="Arial,Sans-Serif" panose="05020102010507070707" pitchFamily="18" charset="2"/>
              <a:buChar char="•"/>
            </a:pPr>
            <a:r>
              <a:rPr lang="it-IT" sz="2400" dirty="0">
                <a:latin typeface="Georgia"/>
              </a:rPr>
              <a:t>Trust, </a:t>
            </a:r>
            <a:r>
              <a:rPr lang="it-IT" sz="2400" dirty="0" err="1">
                <a:latin typeface="Georgia"/>
              </a:rPr>
              <a:t>moderation</a:t>
            </a:r>
            <a:r>
              <a:rPr lang="it-IT" sz="2400" dirty="0">
                <a:latin typeface="Georgia"/>
              </a:rPr>
              <a:t>, and spam are </a:t>
            </a:r>
            <a:r>
              <a:rPr lang="it-IT" sz="2400" dirty="0" err="1">
                <a:latin typeface="Georgia"/>
              </a:rPr>
              <a:t>at</a:t>
            </a:r>
            <a:r>
              <a:rPr lang="it-IT" sz="2400" dirty="0">
                <a:latin typeface="Georgia"/>
              </a:rPr>
              <a:t> risk</a:t>
            </a:r>
            <a:endParaRPr lang="it-IT" sz="2400" dirty="0">
              <a:solidFill>
                <a:srgbClr val="000000"/>
              </a:solidFill>
              <a:latin typeface="Georgia"/>
            </a:endParaRPr>
          </a:p>
          <a:p>
            <a:pPr marL="305435" indent="-305435">
              <a:buFont typeface="Arial,Sans-Serif" panose="05020102010507070707" pitchFamily="18" charset="2"/>
              <a:buChar char="•"/>
            </a:pPr>
            <a:endParaRPr lang="it-IT" sz="2400" dirty="0">
              <a:solidFill>
                <a:srgbClr val="000000"/>
              </a:solidFill>
              <a:latin typeface="Georgia"/>
            </a:endParaRPr>
          </a:p>
          <a:p>
            <a:pPr marL="305435" indent="-305435">
              <a:buFont typeface="Arial,Sans-Serif" panose="05020102010507070707" pitchFamily="18" charset="2"/>
              <a:buChar char="•"/>
            </a:pPr>
            <a:r>
              <a:rPr lang="it-IT" sz="2400" dirty="0" err="1">
                <a:latin typeface="Georgia"/>
              </a:rPr>
              <a:t>Need</a:t>
            </a:r>
            <a:r>
              <a:rPr lang="it-IT" sz="2400" dirty="0">
                <a:latin typeface="Georgia"/>
              </a:rPr>
              <a:t> to tell </a:t>
            </a:r>
            <a:r>
              <a:rPr lang="it-IT" sz="2400" b="1" dirty="0">
                <a:latin typeface="Georgia"/>
              </a:rPr>
              <a:t>human vs AI</a:t>
            </a:r>
            <a:r>
              <a:rPr lang="it-IT" sz="2400" dirty="0">
                <a:latin typeface="Georgia"/>
              </a:rPr>
              <a:t> </a:t>
            </a:r>
            <a:r>
              <a:rPr lang="it-IT" sz="2400" dirty="0" err="1">
                <a:latin typeface="Georgia"/>
              </a:rPr>
              <a:t>reliably</a:t>
            </a:r>
            <a:endParaRPr lang="it-IT" sz="2400" dirty="0" err="1">
              <a:solidFill>
                <a:srgbClr val="000000"/>
              </a:solidFill>
              <a:latin typeface="Georgia"/>
            </a:endParaRPr>
          </a:p>
          <a:p>
            <a:pPr marL="305435" indent="-305435">
              <a:buFont typeface="Arial,Sans-Serif" panose="05020102010507070707" pitchFamily="18" charset="2"/>
              <a:buChar char="•"/>
            </a:pPr>
            <a:endParaRPr lang="it-IT" sz="2400" dirty="0">
              <a:solidFill>
                <a:srgbClr val="000000"/>
              </a:solidFill>
              <a:latin typeface="Georgia"/>
            </a:endParaRPr>
          </a:p>
          <a:p>
            <a:pPr marL="305435" indent="-305435">
              <a:buFont typeface="Arial,Sans-Serif" panose="05020102010507070707" pitchFamily="18" charset="2"/>
              <a:buChar char="•"/>
            </a:pPr>
            <a:r>
              <a:rPr lang="it-IT" sz="2400" dirty="0">
                <a:latin typeface="Georgia"/>
              </a:rPr>
              <a:t>Tweets are short, </a:t>
            </a:r>
            <a:r>
              <a:rPr lang="it-IT" sz="2400" dirty="0" err="1">
                <a:latin typeface="Georgia"/>
              </a:rPr>
              <a:t>noisy</a:t>
            </a:r>
            <a:r>
              <a:rPr lang="it-IT" sz="2400" dirty="0">
                <a:latin typeface="Georgia"/>
              </a:rPr>
              <a:t> → </a:t>
            </a:r>
            <a:r>
              <a:rPr lang="it-IT" sz="2400" dirty="0" err="1">
                <a:latin typeface="Georgia"/>
              </a:rPr>
              <a:t>weak</a:t>
            </a:r>
            <a:r>
              <a:rPr lang="it-IT" sz="2400" dirty="0">
                <a:latin typeface="Georgia"/>
              </a:rPr>
              <a:t> </a:t>
            </a:r>
            <a:r>
              <a:rPr lang="it-IT" sz="2400" dirty="0" err="1">
                <a:latin typeface="Georgia"/>
              </a:rPr>
              <a:t>signals</a:t>
            </a:r>
            <a:endParaRPr lang="it-IT" dirty="0" err="1"/>
          </a:p>
          <a:p>
            <a:pPr marL="305435" indent="-305435">
              <a:buFont typeface="Arial" panose="05020102010507070707" pitchFamily="18" charset="2"/>
              <a:buChar char="•"/>
            </a:pPr>
            <a:endParaRPr lang="it-IT" dirty="0"/>
          </a:p>
        </p:txBody>
      </p:sp>
      <p:pic>
        <p:nvPicPr>
          <p:cNvPr id="4" name="Immagine 3" descr="Immagine che contiene testo, schermata, Carattere&#10;&#10;Il contenuto generato dall&amp;#39;IA potrebbe non essere corretto.">
            <a:extLst>
              <a:ext uri="{FF2B5EF4-FFF2-40B4-BE49-F238E27FC236}">
                <a16:creationId xmlns:a16="http://schemas.microsoft.com/office/drawing/2014/main" id="{AE501B3D-1F24-BEB3-279A-9E593A029D29}"/>
              </a:ext>
            </a:extLst>
          </p:cNvPr>
          <p:cNvPicPr>
            <a:picLocks noChangeAspect="1"/>
          </p:cNvPicPr>
          <p:nvPr/>
        </p:nvPicPr>
        <p:blipFill>
          <a:blip r:embed="rId3"/>
          <a:stretch>
            <a:fillRect/>
          </a:stretch>
        </p:blipFill>
        <p:spPr>
          <a:xfrm>
            <a:off x="6892763" y="2241502"/>
            <a:ext cx="5297847" cy="3554148"/>
          </a:xfrm>
          <a:prstGeom prst="rect">
            <a:avLst/>
          </a:prstGeom>
        </p:spPr>
      </p:pic>
    </p:spTree>
    <p:extLst>
      <p:ext uri="{BB962C8B-B14F-4D97-AF65-F5344CB8AC3E}">
        <p14:creationId xmlns:p14="http://schemas.microsoft.com/office/powerpoint/2010/main" val="121335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D27153-58A0-BFC6-D025-BBEE24A04C64}"/>
              </a:ext>
            </a:extLst>
          </p:cNvPr>
          <p:cNvSpPr>
            <a:spLocks noGrp="1"/>
          </p:cNvSpPr>
          <p:nvPr>
            <p:ph type="title"/>
          </p:nvPr>
        </p:nvSpPr>
        <p:spPr/>
        <p:txBody>
          <a:bodyPr/>
          <a:lstStyle/>
          <a:p>
            <a:r>
              <a:rPr lang="it-IT" b="1" dirty="0">
                <a:latin typeface="Georgia"/>
                <a:ea typeface="+mj-lt"/>
                <a:cs typeface="+mj-lt"/>
              </a:rPr>
              <a:t>Char‑CNN </a:t>
            </a:r>
            <a:r>
              <a:rPr lang="it-IT" b="1" err="1">
                <a:latin typeface="Georgia"/>
                <a:ea typeface="+mj-lt"/>
                <a:cs typeface="+mj-lt"/>
              </a:rPr>
              <a:t>Final</a:t>
            </a:r>
            <a:r>
              <a:rPr lang="it-IT" b="1" dirty="0">
                <a:latin typeface="Georgia"/>
                <a:ea typeface="+mj-lt"/>
                <a:cs typeface="+mj-lt"/>
              </a:rPr>
              <a:t> Setup</a:t>
            </a:r>
            <a:endParaRPr lang="it-IT" dirty="0">
              <a:latin typeface="Georgia"/>
            </a:endParaRPr>
          </a:p>
        </p:txBody>
      </p:sp>
      <p:graphicFrame>
        <p:nvGraphicFramePr>
          <p:cNvPr id="4" name="Segnaposto contenuto 3">
            <a:extLst>
              <a:ext uri="{FF2B5EF4-FFF2-40B4-BE49-F238E27FC236}">
                <a16:creationId xmlns:a16="http://schemas.microsoft.com/office/drawing/2014/main" id="{ADA665BE-30B5-1F35-4669-A393236C1398}"/>
              </a:ext>
            </a:extLst>
          </p:cNvPr>
          <p:cNvGraphicFramePr>
            <a:graphicFrameLocks noGrp="1"/>
          </p:cNvGraphicFramePr>
          <p:nvPr>
            <p:ph idx="1"/>
            <p:extLst>
              <p:ext uri="{D42A27DB-BD31-4B8C-83A1-F6EECF244321}">
                <p14:modId xmlns:p14="http://schemas.microsoft.com/office/powerpoint/2010/main" val="3449726876"/>
              </p:ext>
            </p:extLst>
          </p:nvPr>
        </p:nvGraphicFramePr>
        <p:xfrm>
          <a:off x="581025" y="2247970"/>
          <a:ext cx="5261427" cy="3962400"/>
        </p:xfrm>
        <a:graphic>
          <a:graphicData uri="http://schemas.openxmlformats.org/drawingml/2006/table">
            <a:tbl>
              <a:tblPr firstRow="1" bandRow="1">
                <a:tableStyleId>{5C22544A-7EE6-4342-B048-85BDC9FD1C3A}</a:tableStyleId>
              </a:tblPr>
              <a:tblGrid>
                <a:gridCol w="3374570">
                  <a:extLst>
                    <a:ext uri="{9D8B030D-6E8A-4147-A177-3AD203B41FA5}">
                      <a16:colId xmlns:a16="http://schemas.microsoft.com/office/drawing/2014/main" val="940522529"/>
                    </a:ext>
                  </a:extLst>
                </a:gridCol>
                <a:gridCol w="1886857">
                  <a:extLst>
                    <a:ext uri="{9D8B030D-6E8A-4147-A177-3AD203B41FA5}">
                      <a16:colId xmlns:a16="http://schemas.microsoft.com/office/drawing/2014/main" val="3317901113"/>
                    </a:ext>
                  </a:extLst>
                </a:gridCol>
              </a:tblGrid>
              <a:tr h="370840">
                <a:tc>
                  <a:txBody>
                    <a:bodyPr/>
                    <a:lstStyle/>
                    <a:p>
                      <a:pPr algn="ctr"/>
                      <a:r>
                        <a:rPr lang="it-IT" sz="2000" err="1">
                          <a:latin typeface="Georgia"/>
                        </a:rPr>
                        <a:t>Parameter</a:t>
                      </a:r>
                      <a:endParaRPr lang="it-IT" sz="2000">
                        <a:latin typeface="Georgia"/>
                      </a:endParaRPr>
                    </a:p>
                  </a:txBody>
                  <a:tcPr/>
                </a:tc>
                <a:tc>
                  <a:txBody>
                    <a:bodyPr/>
                    <a:lstStyle/>
                    <a:p>
                      <a:pPr algn="ctr"/>
                      <a:r>
                        <a:rPr lang="it-IT" sz="2000" dirty="0">
                          <a:latin typeface="Georgia"/>
                        </a:rPr>
                        <a:t>Value</a:t>
                      </a:r>
                    </a:p>
                  </a:txBody>
                  <a:tcPr/>
                </a:tc>
                <a:extLst>
                  <a:ext uri="{0D108BD9-81ED-4DB2-BD59-A6C34878D82A}">
                    <a16:rowId xmlns:a16="http://schemas.microsoft.com/office/drawing/2014/main" val="2815443213"/>
                  </a:ext>
                </a:extLst>
              </a:tr>
              <a:tr h="370840">
                <a:tc>
                  <a:txBody>
                    <a:bodyPr/>
                    <a:lstStyle/>
                    <a:p>
                      <a:pPr lvl="0" algn="ctr">
                        <a:buNone/>
                      </a:pPr>
                      <a:r>
                        <a:rPr lang="it-IT" sz="2000" b="0" i="0" u="none" strike="noStrike" noProof="0" err="1">
                          <a:solidFill>
                            <a:srgbClr val="3D3D3D"/>
                          </a:solidFill>
                          <a:latin typeface="Georgia"/>
                        </a:rPr>
                        <a:t>Embedding</a:t>
                      </a:r>
                      <a:r>
                        <a:rPr lang="it-IT" sz="2000" b="0" i="0" u="none" strike="noStrike" noProof="0" dirty="0">
                          <a:solidFill>
                            <a:srgbClr val="3D3D3D"/>
                          </a:solidFill>
                          <a:latin typeface="Georgia"/>
                        </a:rPr>
                        <a:t> </a:t>
                      </a:r>
                      <a:r>
                        <a:rPr lang="it-IT" sz="2000" b="0" i="0" u="none" strike="noStrike" noProof="0" err="1">
                          <a:solidFill>
                            <a:srgbClr val="3D3D3D"/>
                          </a:solidFill>
                          <a:latin typeface="Georgia"/>
                        </a:rPr>
                        <a:t>dimension</a:t>
                      </a:r>
                      <a:endParaRPr lang="it-IT" sz="2000">
                        <a:latin typeface="Georgia"/>
                      </a:endParaRPr>
                    </a:p>
                  </a:txBody>
                  <a:tcPr/>
                </a:tc>
                <a:tc>
                  <a:txBody>
                    <a:bodyPr/>
                    <a:lstStyle/>
                    <a:p>
                      <a:pPr algn="ctr"/>
                      <a:r>
                        <a:rPr lang="it-IT" sz="2000" dirty="0">
                          <a:latin typeface="Georgia"/>
                        </a:rPr>
                        <a:t>64</a:t>
                      </a:r>
                    </a:p>
                  </a:txBody>
                  <a:tcPr/>
                </a:tc>
                <a:extLst>
                  <a:ext uri="{0D108BD9-81ED-4DB2-BD59-A6C34878D82A}">
                    <a16:rowId xmlns:a16="http://schemas.microsoft.com/office/drawing/2014/main" val="1987501706"/>
                  </a:ext>
                </a:extLst>
              </a:tr>
              <a:tr h="370840">
                <a:tc>
                  <a:txBody>
                    <a:bodyPr/>
                    <a:lstStyle/>
                    <a:p>
                      <a:pPr lvl="0" algn="ctr">
                        <a:buNone/>
                      </a:pPr>
                      <a:r>
                        <a:rPr lang="it-IT" sz="2000" b="0" i="0" u="none" strike="noStrike" noProof="0" dirty="0">
                          <a:solidFill>
                            <a:srgbClr val="3D3D3D"/>
                          </a:solidFill>
                          <a:latin typeface="Georgia"/>
                        </a:rPr>
                        <a:t>Max </a:t>
                      </a:r>
                      <a:r>
                        <a:rPr lang="it-IT" sz="2000" b="0" i="0" u="none" strike="noStrike" noProof="0" err="1">
                          <a:solidFill>
                            <a:srgbClr val="3D3D3D"/>
                          </a:solidFill>
                          <a:latin typeface="Georgia"/>
                        </a:rPr>
                        <a:t>lenght</a:t>
                      </a:r>
                      <a:endParaRPr lang="it-IT" sz="2000">
                        <a:latin typeface="Georgia"/>
                      </a:endParaRPr>
                    </a:p>
                  </a:txBody>
                  <a:tcPr/>
                </a:tc>
                <a:tc>
                  <a:txBody>
                    <a:bodyPr/>
                    <a:lstStyle/>
                    <a:p>
                      <a:pPr algn="ctr"/>
                      <a:r>
                        <a:rPr lang="it-IT" sz="2000" dirty="0">
                          <a:latin typeface="Georgia"/>
                        </a:rPr>
                        <a:t>280</a:t>
                      </a:r>
                    </a:p>
                  </a:txBody>
                  <a:tcPr/>
                </a:tc>
                <a:extLst>
                  <a:ext uri="{0D108BD9-81ED-4DB2-BD59-A6C34878D82A}">
                    <a16:rowId xmlns:a16="http://schemas.microsoft.com/office/drawing/2014/main" val="76081655"/>
                  </a:ext>
                </a:extLst>
              </a:tr>
              <a:tr h="370840">
                <a:tc>
                  <a:txBody>
                    <a:bodyPr/>
                    <a:lstStyle/>
                    <a:p>
                      <a:pPr lvl="0" algn="ctr">
                        <a:buNone/>
                      </a:pPr>
                      <a:r>
                        <a:rPr lang="it-IT" sz="2000" b="0" i="0" u="none" strike="noStrike" noProof="0" err="1">
                          <a:solidFill>
                            <a:srgbClr val="3D3D3D"/>
                          </a:solidFill>
                          <a:latin typeface="Georgia"/>
                        </a:rPr>
                        <a:t>Convolution</a:t>
                      </a:r>
                      <a:r>
                        <a:rPr lang="it-IT" sz="2000" b="0" i="0" u="none" strike="noStrike" noProof="0" dirty="0">
                          <a:solidFill>
                            <a:srgbClr val="3D3D3D"/>
                          </a:solidFill>
                          <a:latin typeface="Georgia"/>
                        </a:rPr>
                        <a:t> kernel size</a:t>
                      </a:r>
                      <a:endParaRPr lang="it-IT" sz="2000" dirty="0">
                        <a:latin typeface="Georgia"/>
                      </a:endParaRPr>
                    </a:p>
                  </a:txBody>
                  <a:tcPr/>
                </a:tc>
                <a:tc>
                  <a:txBody>
                    <a:bodyPr/>
                    <a:lstStyle/>
                    <a:p>
                      <a:pPr algn="ctr"/>
                      <a:r>
                        <a:rPr lang="it-IT" sz="2000" dirty="0">
                          <a:latin typeface="Georgia"/>
                        </a:rPr>
                        <a:t>[3,4]</a:t>
                      </a:r>
                    </a:p>
                  </a:txBody>
                  <a:tcPr/>
                </a:tc>
                <a:extLst>
                  <a:ext uri="{0D108BD9-81ED-4DB2-BD59-A6C34878D82A}">
                    <a16:rowId xmlns:a16="http://schemas.microsoft.com/office/drawing/2014/main" val="3287617125"/>
                  </a:ext>
                </a:extLst>
              </a:tr>
              <a:tr h="370840">
                <a:tc>
                  <a:txBody>
                    <a:bodyPr/>
                    <a:lstStyle/>
                    <a:p>
                      <a:pPr lvl="0" algn="ctr">
                        <a:buNone/>
                      </a:pPr>
                      <a:r>
                        <a:rPr lang="it-IT" sz="2000" b="0" i="0" u="none" strike="noStrike" noProof="0" err="1">
                          <a:solidFill>
                            <a:srgbClr val="3D3D3D"/>
                          </a:solidFill>
                          <a:latin typeface="Georgia"/>
                        </a:rPr>
                        <a:t>Number</a:t>
                      </a:r>
                      <a:r>
                        <a:rPr lang="it-IT" sz="2000" b="0" i="0" u="none" strike="noStrike" noProof="0" dirty="0">
                          <a:solidFill>
                            <a:srgbClr val="3D3D3D"/>
                          </a:solidFill>
                          <a:latin typeface="Georgia"/>
                        </a:rPr>
                        <a:t> of filters</a:t>
                      </a:r>
                      <a:endParaRPr lang="it-IT" sz="2000" dirty="0">
                        <a:latin typeface="Georgia"/>
                      </a:endParaRPr>
                    </a:p>
                  </a:txBody>
                  <a:tcPr/>
                </a:tc>
                <a:tc>
                  <a:txBody>
                    <a:bodyPr/>
                    <a:lstStyle/>
                    <a:p>
                      <a:pPr algn="ctr"/>
                      <a:r>
                        <a:rPr lang="it-IT" sz="2000" dirty="0">
                          <a:latin typeface="Georgia"/>
                        </a:rPr>
                        <a:t>128</a:t>
                      </a:r>
                    </a:p>
                  </a:txBody>
                  <a:tcPr/>
                </a:tc>
                <a:extLst>
                  <a:ext uri="{0D108BD9-81ED-4DB2-BD59-A6C34878D82A}">
                    <a16:rowId xmlns:a16="http://schemas.microsoft.com/office/drawing/2014/main" val="1006245053"/>
                  </a:ext>
                </a:extLst>
              </a:tr>
              <a:tr h="370840">
                <a:tc>
                  <a:txBody>
                    <a:bodyPr/>
                    <a:lstStyle/>
                    <a:p>
                      <a:pPr lvl="0" algn="ctr">
                        <a:buNone/>
                      </a:pPr>
                      <a:r>
                        <a:rPr lang="it-IT" sz="2000" b="0" i="0" u="none" strike="noStrike" noProof="0" dirty="0">
                          <a:solidFill>
                            <a:srgbClr val="3D3D3D"/>
                          </a:solidFill>
                          <a:latin typeface="Georgia"/>
                        </a:rPr>
                        <a:t>Dropout</a:t>
                      </a:r>
                      <a:endParaRPr lang="it-IT" sz="2000" dirty="0">
                        <a:latin typeface="Georgia"/>
                      </a:endParaRPr>
                    </a:p>
                  </a:txBody>
                  <a:tcPr/>
                </a:tc>
                <a:tc>
                  <a:txBody>
                    <a:bodyPr/>
                    <a:lstStyle/>
                    <a:p>
                      <a:pPr algn="ctr"/>
                      <a:r>
                        <a:rPr lang="it-IT" sz="2000" dirty="0">
                          <a:latin typeface="Georgia"/>
                        </a:rPr>
                        <a:t>0.6</a:t>
                      </a:r>
                    </a:p>
                  </a:txBody>
                  <a:tcPr/>
                </a:tc>
                <a:extLst>
                  <a:ext uri="{0D108BD9-81ED-4DB2-BD59-A6C34878D82A}">
                    <a16:rowId xmlns:a16="http://schemas.microsoft.com/office/drawing/2014/main" val="769132010"/>
                  </a:ext>
                </a:extLst>
              </a:tr>
              <a:tr h="370839">
                <a:tc>
                  <a:txBody>
                    <a:bodyPr/>
                    <a:lstStyle/>
                    <a:p>
                      <a:pPr lvl="0" algn="ctr">
                        <a:buNone/>
                      </a:pPr>
                      <a:r>
                        <a:rPr lang="it-IT" sz="2000" b="0" i="0" u="none" strike="noStrike" noProof="0" dirty="0">
                          <a:solidFill>
                            <a:srgbClr val="3D3D3D"/>
                          </a:solidFill>
                          <a:latin typeface="Georgia"/>
                        </a:rPr>
                        <a:t>Learning rate</a:t>
                      </a:r>
                      <a:endParaRPr lang="it-IT" sz="2000" dirty="0">
                        <a:latin typeface="Georgia"/>
                      </a:endParaRPr>
                    </a:p>
                  </a:txBody>
                  <a:tcPr/>
                </a:tc>
                <a:tc>
                  <a:txBody>
                    <a:bodyPr/>
                    <a:lstStyle/>
                    <a:p>
                      <a:pPr algn="ctr"/>
                      <a:r>
                        <a:rPr lang="it-IT" sz="2000" dirty="0">
                          <a:latin typeface="Georgia"/>
                        </a:rPr>
                        <a:t>5x10</a:t>
                      </a:r>
                      <a:r>
                        <a:rPr lang="it-IT" sz="2000" baseline="30000" dirty="0">
                          <a:solidFill>
                            <a:schemeClr val="tx1"/>
                          </a:solidFill>
                          <a:latin typeface="Georgia"/>
                        </a:rPr>
                        <a:t>-4</a:t>
                      </a:r>
                    </a:p>
                  </a:txBody>
                  <a:tcPr/>
                </a:tc>
                <a:extLst>
                  <a:ext uri="{0D108BD9-81ED-4DB2-BD59-A6C34878D82A}">
                    <a16:rowId xmlns:a16="http://schemas.microsoft.com/office/drawing/2014/main" val="1519292132"/>
                  </a:ext>
                </a:extLst>
              </a:tr>
              <a:tr h="370840">
                <a:tc>
                  <a:txBody>
                    <a:bodyPr/>
                    <a:lstStyle/>
                    <a:p>
                      <a:pPr lvl="0" algn="ctr">
                        <a:buNone/>
                      </a:pPr>
                      <a:r>
                        <a:rPr lang="it-IT" sz="2000" b="0" i="0" u="none" strike="noStrike" noProof="0" dirty="0">
                          <a:solidFill>
                            <a:srgbClr val="3D3D3D"/>
                          </a:solidFill>
                          <a:latin typeface="Georgia"/>
                        </a:rPr>
                        <a:t>Batch size</a:t>
                      </a:r>
                      <a:endParaRPr lang="it-IT" sz="2000" dirty="0">
                        <a:latin typeface="Georgia"/>
                      </a:endParaRPr>
                    </a:p>
                  </a:txBody>
                  <a:tcPr/>
                </a:tc>
                <a:tc>
                  <a:txBody>
                    <a:bodyPr/>
                    <a:lstStyle/>
                    <a:p>
                      <a:pPr algn="ctr"/>
                      <a:r>
                        <a:rPr lang="it-IT" sz="2000" dirty="0">
                          <a:latin typeface="Georgia"/>
                        </a:rPr>
                        <a:t>128</a:t>
                      </a:r>
                    </a:p>
                  </a:txBody>
                  <a:tcPr/>
                </a:tc>
                <a:extLst>
                  <a:ext uri="{0D108BD9-81ED-4DB2-BD59-A6C34878D82A}">
                    <a16:rowId xmlns:a16="http://schemas.microsoft.com/office/drawing/2014/main" val="4011080068"/>
                  </a:ext>
                </a:extLst>
              </a:tr>
              <a:tr h="370839">
                <a:tc>
                  <a:txBody>
                    <a:bodyPr/>
                    <a:lstStyle/>
                    <a:p>
                      <a:pPr lvl="0" algn="ctr">
                        <a:buNone/>
                      </a:pPr>
                      <a:r>
                        <a:rPr lang="it-IT" sz="2000" b="0" i="0" u="none" strike="noStrike" noProof="0" dirty="0" err="1">
                          <a:solidFill>
                            <a:srgbClr val="3D3D3D"/>
                          </a:solidFill>
                          <a:latin typeface="Georgia"/>
                        </a:rPr>
                        <a:t>Optimizer</a:t>
                      </a:r>
                    </a:p>
                  </a:txBody>
                  <a:tcPr/>
                </a:tc>
                <a:tc>
                  <a:txBody>
                    <a:bodyPr/>
                    <a:lstStyle/>
                    <a:p>
                      <a:pPr lvl="0" algn="ctr">
                        <a:buNone/>
                      </a:pPr>
                      <a:r>
                        <a:rPr lang="it-IT" sz="2000" dirty="0">
                          <a:latin typeface="Georgia"/>
                        </a:rPr>
                        <a:t>Adam</a:t>
                      </a:r>
                    </a:p>
                  </a:txBody>
                  <a:tcPr/>
                </a:tc>
                <a:extLst>
                  <a:ext uri="{0D108BD9-81ED-4DB2-BD59-A6C34878D82A}">
                    <a16:rowId xmlns:a16="http://schemas.microsoft.com/office/drawing/2014/main" val="579459791"/>
                  </a:ext>
                </a:extLst>
              </a:tr>
              <a:tr h="370838">
                <a:tc>
                  <a:txBody>
                    <a:bodyPr/>
                    <a:lstStyle/>
                    <a:p>
                      <a:pPr lvl="0" algn="ctr">
                        <a:buNone/>
                      </a:pPr>
                      <a:r>
                        <a:rPr lang="it-IT" sz="2000" b="0" i="0" u="none" strike="noStrike" noProof="0" dirty="0">
                          <a:solidFill>
                            <a:srgbClr val="3D3D3D"/>
                          </a:solidFill>
                          <a:latin typeface="Georgia"/>
                        </a:rPr>
                        <a:t>Loss</a:t>
                      </a:r>
                    </a:p>
                  </a:txBody>
                  <a:tcPr/>
                </a:tc>
                <a:tc>
                  <a:txBody>
                    <a:bodyPr/>
                    <a:lstStyle/>
                    <a:p>
                      <a:pPr lvl="0" algn="ctr">
                        <a:buNone/>
                      </a:pPr>
                      <a:r>
                        <a:rPr lang="it-IT" sz="2000" b="0" i="0" u="none" strike="noStrike" noProof="0" err="1">
                          <a:latin typeface="Georgia"/>
                        </a:rPr>
                        <a:t>CrossEntropy</a:t>
                      </a:r>
                      <a:endParaRPr lang="it-IT" sz="2000">
                        <a:latin typeface="Georgia"/>
                      </a:endParaRPr>
                    </a:p>
                  </a:txBody>
                  <a:tcPr/>
                </a:tc>
                <a:extLst>
                  <a:ext uri="{0D108BD9-81ED-4DB2-BD59-A6C34878D82A}">
                    <a16:rowId xmlns:a16="http://schemas.microsoft.com/office/drawing/2014/main" val="30433102"/>
                  </a:ext>
                </a:extLst>
              </a:tr>
            </a:tbl>
          </a:graphicData>
        </a:graphic>
      </p:graphicFrame>
      <p:sp>
        <p:nvSpPr>
          <p:cNvPr id="8" name="CasellaDiTesto 7">
            <a:extLst>
              <a:ext uri="{FF2B5EF4-FFF2-40B4-BE49-F238E27FC236}">
                <a16:creationId xmlns:a16="http://schemas.microsoft.com/office/drawing/2014/main" id="{920F2FAB-2D4C-3445-6E0C-168F91D6B37F}"/>
              </a:ext>
            </a:extLst>
          </p:cNvPr>
          <p:cNvSpPr txBox="1"/>
          <p:nvPr/>
        </p:nvSpPr>
        <p:spPr>
          <a:xfrm>
            <a:off x="6098093" y="2968097"/>
            <a:ext cx="56243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400" dirty="0">
                <a:latin typeface="Georgia"/>
                <a:ea typeface="+mn-lt"/>
                <a:cs typeface="+mn-lt"/>
              </a:rPr>
              <a:t>Mean 5‑Fold CV </a:t>
            </a:r>
            <a:r>
              <a:rPr lang="it-IT" sz="2400" err="1">
                <a:latin typeface="Georgia"/>
                <a:ea typeface="+mn-lt"/>
                <a:cs typeface="+mn-lt"/>
              </a:rPr>
              <a:t>Accuracy</a:t>
            </a:r>
            <a:r>
              <a:rPr lang="it-IT" sz="2400" dirty="0">
                <a:latin typeface="Georgia"/>
                <a:ea typeface="+mn-lt"/>
                <a:cs typeface="+mn-lt"/>
              </a:rPr>
              <a:t>: 84.24 %</a:t>
            </a:r>
            <a:endParaRPr lang="it-IT" sz="2400">
              <a:latin typeface="Georgia"/>
            </a:endParaRPr>
          </a:p>
        </p:txBody>
      </p:sp>
      <p:graphicFrame>
        <p:nvGraphicFramePr>
          <p:cNvPr id="3" name="Tabella 2">
            <a:extLst>
              <a:ext uri="{FF2B5EF4-FFF2-40B4-BE49-F238E27FC236}">
                <a16:creationId xmlns:a16="http://schemas.microsoft.com/office/drawing/2014/main" id="{F879F567-8F99-3C14-BE7E-00B6303A26B6}"/>
              </a:ext>
            </a:extLst>
          </p:cNvPr>
          <p:cNvGraphicFramePr>
            <a:graphicFrameLocks noGrp="1"/>
          </p:cNvGraphicFramePr>
          <p:nvPr>
            <p:extLst>
              <p:ext uri="{D42A27DB-BD31-4B8C-83A1-F6EECF244321}">
                <p14:modId xmlns:p14="http://schemas.microsoft.com/office/powerpoint/2010/main" val="1846825733"/>
              </p:ext>
            </p:extLst>
          </p:nvPr>
        </p:nvGraphicFramePr>
        <p:xfrm>
          <a:off x="7050405" y="3627501"/>
          <a:ext cx="3733844" cy="2611890"/>
        </p:xfrm>
        <a:graphic>
          <a:graphicData uri="http://schemas.openxmlformats.org/drawingml/2006/table">
            <a:tbl>
              <a:tblPr firstRow="1" bandRow="1">
                <a:tableStyleId>{5C22544A-7EE6-4342-B048-85BDC9FD1C3A}</a:tableStyleId>
              </a:tblPr>
              <a:tblGrid>
                <a:gridCol w="1866922">
                  <a:extLst>
                    <a:ext uri="{9D8B030D-6E8A-4147-A177-3AD203B41FA5}">
                      <a16:colId xmlns:a16="http://schemas.microsoft.com/office/drawing/2014/main" val="1061160566"/>
                    </a:ext>
                  </a:extLst>
                </a:gridCol>
                <a:gridCol w="1866922">
                  <a:extLst>
                    <a:ext uri="{9D8B030D-6E8A-4147-A177-3AD203B41FA5}">
                      <a16:colId xmlns:a16="http://schemas.microsoft.com/office/drawing/2014/main" val="2923769369"/>
                    </a:ext>
                  </a:extLst>
                </a:gridCol>
              </a:tblGrid>
              <a:tr h="435315">
                <a:tc>
                  <a:txBody>
                    <a:bodyPr/>
                    <a:lstStyle/>
                    <a:p>
                      <a:pPr algn="ctr"/>
                      <a:r>
                        <a:rPr lang="it-IT" sz="2000" dirty="0">
                          <a:latin typeface="Georgia"/>
                        </a:rPr>
                        <a:t>Kernel</a:t>
                      </a:r>
                    </a:p>
                  </a:txBody>
                  <a:tcPr/>
                </a:tc>
                <a:tc>
                  <a:txBody>
                    <a:bodyPr/>
                    <a:lstStyle/>
                    <a:p>
                      <a:pPr algn="ctr"/>
                      <a:r>
                        <a:rPr lang="it-IT" sz="2000" err="1">
                          <a:latin typeface="Georgia"/>
                        </a:rPr>
                        <a:t>Accuracy</a:t>
                      </a:r>
                    </a:p>
                  </a:txBody>
                  <a:tcPr/>
                </a:tc>
                <a:extLst>
                  <a:ext uri="{0D108BD9-81ED-4DB2-BD59-A6C34878D82A}">
                    <a16:rowId xmlns:a16="http://schemas.microsoft.com/office/drawing/2014/main" val="3419827518"/>
                  </a:ext>
                </a:extLst>
              </a:tr>
              <a:tr h="435315">
                <a:tc>
                  <a:txBody>
                    <a:bodyPr/>
                    <a:lstStyle/>
                    <a:p>
                      <a:pPr lvl="0" algn="ctr">
                        <a:lnSpc>
                          <a:spcPct val="100000"/>
                        </a:lnSpc>
                        <a:spcBef>
                          <a:spcPts val="0"/>
                        </a:spcBef>
                        <a:spcAft>
                          <a:spcPts val="0"/>
                        </a:spcAft>
                        <a:buNone/>
                      </a:pPr>
                      <a:r>
                        <a:rPr lang="it-IT" sz="2000" b="0" i="0" u="none" strike="noStrike" noProof="0" dirty="0">
                          <a:latin typeface="Georgia"/>
                        </a:rPr>
                        <a:t>[3]</a:t>
                      </a:r>
                      <a:endParaRPr lang="it-IT" sz="2000" dirty="0">
                        <a:latin typeface="Georgia"/>
                      </a:endParaRPr>
                    </a:p>
                  </a:txBody>
                  <a:tcPr/>
                </a:tc>
                <a:tc>
                  <a:txBody>
                    <a:bodyPr/>
                    <a:lstStyle/>
                    <a:p>
                      <a:pPr algn="ctr"/>
                      <a:r>
                        <a:rPr lang="it-IT" sz="2000" dirty="0">
                          <a:latin typeface="Georgia"/>
                        </a:rPr>
                        <a:t>83.6%</a:t>
                      </a:r>
                    </a:p>
                  </a:txBody>
                  <a:tcPr/>
                </a:tc>
                <a:extLst>
                  <a:ext uri="{0D108BD9-81ED-4DB2-BD59-A6C34878D82A}">
                    <a16:rowId xmlns:a16="http://schemas.microsoft.com/office/drawing/2014/main" val="2237264399"/>
                  </a:ext>
                </a:extLst>
              </a:tr>
              <a:tr h="435315">
                <a:tc>
                  <a:txBody>
                    <a:bodyPr/>
                    <a:lstStyle/>
                    <a:p>
                      <a:pPr lvl="0" algn="ctr">
                        <a:lnSpc>
                          <a:spcPct val="100000"/>
                        </a:lnSpc>
                        <a:spcBef>
                          <a:spcPts val="0"/>
                        </a:spcBef>
                        <a:spcAft>
                          <a:spcPts val="0"/>
                        </a:spcAft>
                        <a:buNone/>
                      </a:pPr>
                      <a:r>
                        <a:rPr lang="it-IT" sz="2000" b="1" i="0" u="none" strike="noStrike" noProof="0" dirty="0">
                          <a:latin typeface="Georgia"/>
                        </a:rPr>
                        <a:t>[3, 4]</a:t>
                      </a:r>
                      <a:endParaRPr lang="it-IT" sz="2000" b="1" dirty="0">
                        <a:latin typeface="Georgia"/>
                      </a:endParaRPr>
                    </a:p>
                  </a:txBody>
                  <a:tcPr/>
                </a:tc>
                <a:tc>
                  <a:txBody>
                    <a:bodyPr/>
                    <a:lstStyle/>
                    <a:p>
                      <a:pPr algn="ctr"/>
                      <a:r>
                        <a:rPr lang="it-IT" sz="2000" b="1" dirty="0">
                          <a:latin typeface="Georgia"/>
                        </a:rPr>
                        <a:t>84.2%</a:t>
                      </a:r>
                    </a:p>
                  </a:txBody>
                  <a:tcPr/>
                </a:tc>
                <a:extLst>
                  <a:ext uri="{0D108BD9-81ED-4DB2-BD59-A6C34878D82A}">
                    <a16:rowId xmlns:a16="http://schemas.microsoft.com/office/drawing/2014/main" val="2186434833"/>
                  </a:ext>
                </a:extLst>
              </a:tr>
              <a:tr h="435315">
                <a:tc>
                  <a:txBody>
                    <a:bodyPr/>
                    <a:lstStyle/>
                    <a:p>
                      <a:pPr lvl="0" algn="ctr">
                        <a:lnSpc>
                          <a:spcPct val="100000"/>
                        </a:lnSpc>
                        <a:spcBef>
                          <a:spcPts val="0"/>
                        </a:spcBef>
                        <a:spcAft>
                          <a:spcPts val="0"/>
                        </a:spcAft>
                        <a:buNone/>
                      </a:pPr>
                      <a:r>
                        <a:rPr lang="it-IT" sz="2000" b="0" i="0" u="none" strike="noStrike" noProof="0" dirty="0">
                          <a:latin typeface="Georgia"/>
                        </a:rPr>
                        <a:t>[3, 4, 5]  </a:t>
                      </a:r>
                      <a:endParaRPr lang="it-IT" sz="2000" dirty="0">
                        <a:latin typeface="Georgia"/>
                      </a:endParaRPr>
                    </a:p>
                  </a:txBody>
                  <a:tcPr/>
                </a:tc>
                <a:tc>
                  <a:txBody>
                    <a:bodyPr/>
                    <a:lstStyle/>
                    <a:p>
                      <a:pPr lvl="0" algn="ctr">
                        <a:lnSpc>
                          <a:spcPct val="100000"/>
                        </a:lnSpc>
                        <a:spcBef>
                          <a:spcPts val="0"/>
                        </a:spcBef>
                        <a:spcAft>
                          <a:spcPts val="0"/>
                        </a:spcAft>
                        <a:buNone/>
                      </a:pPr>
                      <a:r>
                        <a:rPr lang="it-IT" sz="2000" b="0" i="0" u="none" strike="noStrike" noProof="0" dirty="0">
                          <a:latin typeface="Georgia"/>
                        </a:rPr>
                        <a:t>84.0%</a:t>
                      </a:r>
                      <a:endParaRPr lang="it-IT" sz="2000" dirty="0">
                        <a:latin typeface="Georgia"/>
                      </a:endParaRPr>
                    </a:p>
                  </a:txBody>
                  <a:tcPr/>
                </a:tc>
                <a:extLst>
                  <a:ext uri="{0D108BD9-81ED-4DB2-BD59-A6C34878D82A}">
                    <a16:rowId xmlns:a16="http://schemas.microsoft.com/office/drawing/2014/main" val="308575572"/>
                  </a:ext>
                </a:extLst>
              </a:tr>
              <a:tr h="435315">
                <a:tc>
                  <a:txBody>
                    <a:bodyPr/>
                    <a:lstStyle/>
                    <a:p>
                      <a:pPr lvl="0" algn="ctr">
                        <a:lnSpc>
                          <a:spcPct val="100000"/>
                        </a:lnSpc>
                        <a:spcBef>
                          <a:spcPts val="0"/>
                        </a:spcBef>
                        <a:spcAft>
                          <a:spcPts val="0"/>
                        </a:spcAft>
                        <a:buNone/>
                      </a:pPr>
                      <a:r>
                        <a:rPr lang="it-IT" sz="2000" b="0" i="0" u="none" strike="noStrike" noProof="0" dirty="0">
                          <a:latin typeface="Georgia"/>
                        </a:rPr>
                        <a:t>[4, 5, 6]  </a:t>
                      </a:r>
                      <a:endParaRPr lang="it-IT" sz="2000" dirty="0">
                        <a:latin typeface="Georgia"/>
                      </a:endParaRP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84.1%</a:t>
                      </a:r>
                    </a:p>
                  </a:txBody>
                  <a:tcPr/>
                </a:tc>
                <a:extLst>
                  <a:ext uri="{0D108BD9-81ED-4DB2-BD59-A6C34878D82A}">
                    <a16:rowId xmlns:a16="http://schemas.microsoft.com/office/drawing/2014/main" val="2288840566"/>
                  </a:ext>
                </a:extLst>
              </a:tr>
              <a:tr h="435315">
                <a:tc>
                  <a:txBody>
                    <a:bodyPr/>
                    <a:lstStyle/>
                    <a:p>
                      <a:pPr lvl="0" algn="ctr">
                        <a:lnSpc>
                          <a:spcPct val="100000"/>
                        </a:lnSpc>
                        <a:spcBef>
                          <a:spcPts val="0"/>
                        </a:spcBef>
                        <a:spcAft>
                          <a:spcPts val="0"/>
                        </a:spcAft>
                        <a:buNone/>
                      </a:pPr>
                      <a:r>
                        <a:rPr lang="it-IT" sz="2000" b="0" i="0" u="none" strike="noStrike" noProof="0" dirty="0">
                          <a:latin typeface="Georgia"/>
                        </a:rPr>
                        <a:t>[1, 2, 3]</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83.9%</a:t>
                      </a:r>
                    </a:p>
                  </a:txBody>
                  <a:tcPr/>
                </a:tc>
                <a:extLst>
                  <a:ext uri="{0D108BD9-81ED-4DB2-BD59-A6C34878D82A}">
                    <a16:rowId xmlns:a16="http://schemas.microsoft.com/office/drawing/2014/main" val="2869059935"/>
                  </a:ext>
                </a:extLst>
              </a:tr>
            </a:tbl>
          </a:graphicData>
        </a:graphic>
      </p:graphicFrame>
    </p:spTree>
    <p:extLst>
      <p:ext uri="{BB962C8B-B14F-4D97-AF65-F5344CB8AC3E}">
        <p14:creationId xmlns:p14="http://schemas.microsoft.com/office/powerpoint/2010/main" val="3842024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AB6151-DCB5-12E9-88C0-3F9303D99AB3}"/>
              </a:ext>
            </a:extLst>
          </p:cNvPr>
          <p:cNvSpPr>
            <a:spLocks noGrp="1"/>
          </p:cNvSpPr>
          <p:nvPr>
            <p:ph type="title"/>
          </p:nvPr>
        </p:nvSpPr>
        <p:spPr/>
        <p:txBody>
          <a:bodyPr/>
          <a:lstStyle/>
          <a:p>
            <a:r>
              <a:rPr lang="it-IT" dirty="0">
                <a:latin typeface="Georgia"/>
                <a:ea typeface="+mj-lt"/>
                <a:cs typeface="+mj-lt"/>
              </a:rPr>
              <a:t>Learning </a:t>
            </a:r>
            <a:r>
              <a:rPr lang="it-IT" dirty="0" err="1">
                <a:latin typeface="Georgia"/>
                <a:ea typeface="+mj-lt"/>
                <a:cs typeface="+mj-lt"/>
              </a:rPr>
              <a:t>Curves</a:t>
            </a:r>
            <a:r>
              <a:rPr lang="it-IT" dirty="0">
                <a:latin typeface="Georgia"/>
                <a:ea typeface="+mj-lt"/>
                <a:cs typeface="+mj-lt"/>
              </a:rPr>
              <a:t>: Training vs. CV Score</a:t>
            </a:r>
            <a:endParaRPr lang="it-IT" dirty="0">
              <a:solidFill>
                <a:srgbClr val="000000"/>
              </a:solidFill>
              <a:latin typeface="Georgia"/>
              <a:ea typeface="+mj-lt"/>
              <a:cs typeface="+mj-lt"/>
            </a:endParaRPr>
          </a:p>
        </p:txBody>
      </p:sp>
      <p:pic>
        <p:nvPicPr>
          <p:cNvPr id="4" name="Segnaposto contenuto 3" descr="Immagine che contiene testo, linea, Diagramma, diagramma&#10;&#10;Il contenuto generato dall&amp;#39;IA potrebbe non essere corretto.">
            <a:extLst>
              <a:ext uri="{FF2B5EF4-FFF2-40B4-BE49-F238E27FC236}">
                <a16:creationId xmlns:a16="http://schemas.microsoft.com/office/drawing/2014/main" id="{F6D8691C-1647-3360-B547-E9DC87EC532B}"/>
              </a:ext>
            </a:extLst>
          </p:cNvPr>
          <p:cNvPicPr>
            <a:picLocks noGrp="1" noChangeAspect="1"/>
          </p:cNvPicPr>
          <p:nvPr>
            <p:ph idx="1"/>
          </p:nvPr>
        </p:nvPicPr>
        <p:blipFill>
          <a:blip r:embed="rId3"/>
          <a:stretch>
            <a:fillRect/>
          </a:stretch>
        </p:blipFill>
        <p:spPr>
          <a:xfrm>
            <a:off x="1797648" y="2163810"/>
            <a:ext cx="8591139" cy="4240069"/>
          </a:xfrm>
          <a:prstGeom prst="rect">
            <a:avLst/>
          </a:prstGeom>
        </p:spPr>
      </p:pic>
    </p:spTree>
    <p:extLst>
      <p:ext uri="{BB962C8B-B14F-4D97-AF65-F5344CB8AC3E}">
        <p14:creationId xmlns:p14="http://schemas.microsoft.com/office/powerpoint/2010/main" val="59783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FDCCE-9EDF-0E69-0FB2-117C6252910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B3E0A96-1905-7C5C-9656-E98DDFA111B5}"/>
              </a:ext>
            </a:extLst>
          </p:cNvPr>
          <p:cNvSpPr>
            <a:spLocks noGrp="1"/>
          </p:cNvSpPr>
          <p:nvPr>
            <p:ph type="title"/>
          </p:nvPr>
        </p:nvSpPr>
        <p:spPr/>
        <p:txBody>
          <a:bodyPr/>
          <a:lstStyle/>
          <a:p>
            <a:r>
              <a:rPr lang="it-IT" dirty="0" err="1">
                <a:latin typeface="Georgia"/>
                <a:ea typeface="+mj-lt"/>
                <a:cs typeface="+mj-lt"/>
              </a:rPr>
              <a:t>Final</a:t>
            </a:r>
            <a:r>
              <a:rPr lang="it-IT" dirty="0">
                <a:latin typeface="Georgia"/>
                <a:ea typeface="+mj-lt"/>
                <a:cs typeface="+mj-lt"/>
              </a:rPr>
              <a:t> Test Performance</a:t>
            </a:r>
            <a:endParaRPr lang="it-IT" dirty="0">
              <a:latin typeface="Georgia"/>
            </a:endParaRPr>
          </a:p>
        </p:txBody>
      </p:sp>
      <p:graphicFrame>
        <p:nvGraphicFramePr>
          <p:cNvPr id="5" name="Segnaposto contenuto 4">
            <a:extLst>
              <a:ext uri="{FF2B5EF4-FFF2-40B4-BE49-F238E27FC236}">
                <a16:creationId xmlns:a16="http://schemas.microsoft.com/office/drawing/2014/main" id="{CC15419B-9F8B-C1E0-F986-16E126D5FC56}"/>
              </a:ext>
            </a:extLst>
          </p:cNvPr>
          <p:cNvGraphicFramePr>
            <a:graphicFrameLocks noGrp="1"/>
          </p:cNvGraphicFramePr>
          <p:nvPr>
            <p:ph idx="1"/>
            <p:extLst>
              <p:ext uri="{D42A27DB-BD31-4B8C-83A1-F6EECF244321}">
                <p14:modId xmlns:p14="http://schemas.microsoft.com/office/powerpoint/2010/main" val="1617534242"/>
              </p:ext>
            </p:extLst>
          </p:nvPr>
        </p:nvGraphicFramePr>
        <p:xfrm>
          <a:off x="581024" y="2798611"/>
          <a:ext cx="5907312" cy="1584960"/>
        </p:xfrm>
        <a:graphic>
          <a:graphicData uri="http://schemas.openxmlformats.org/drawingml/2006/table">
            <a:tbl>
              <a:tblPr firstRow="1" firstCol="1" bandRow="1">
                <a:tableStyleId>{5C22544A-7EE6-4342-B048-85BDC9FD1C3A}</a:tableStyleId>
              </a:tblPr>
              <a:tblGrid>
                <a:gridCol w="2220685">
                  <a:extLst>
                    <a:ext uri="{9D8B030D-6E8A-4147-A177-3AD203B41FA5}">
                      <a16:colId xmlns:a16="http://schemas.microsoft.com/office/drawing/2014/main" val="2951188652"/>
                    </a:ext>
                  </a:extLst>
                </a:gridCol>
                <a:gridCol w="1741713">
                  <a:extLst>
                    <a:ext uri="{9D8B030D-6E8A-4147-A177-3AD203B41FA5}">
                      <a16:colId xmlns:a16="http://schemas.microsoft.com/office/drawing/2014/main" val="1481392506"/>
                    </a:ext>
                  </a:extLst>
                </a:gridCol>
                <a:gridCol w="1944914">
                  <a:extLst>
                    <a:ext uri="{9D8B030D-6E8A-4147-A177-3AD203B41FA5}">
                      <a16:colId xmlns:a16="http://schemas.microsoft.com/office/drawing/2014/main" val="3350442789"/>
                    </a:ext>
                  </a:extLst>
                </a:gridCol>
              </a:tblGrid>
              <a:tr h="377371">
                <a:tc>
                  <a:txBody>
                    <a:bodyPr/>
                    <a:lstStyle/>
                    <a:p>
                      <a:pPr algn="ctr"/>
                      <a:r>
                        <a:rPr lang="it-IT" sz="2000" err="1">
                          <a:latin typeface="Georgia"/>
                        </a:rPr>
                        <a:t>Metric</a:t>
                      </a:r>
                      <a:endParaRPr lang="it-IT" sz="2000" dirty="0" err="1">
                        <a:latin typeface="Georgia"/>
                      </a:endParaRPr>
                    </a:p>
                  </a:txBody>
                  <a:tcPr/>
                </a:tc>
                <a:tc>
                  <a:txBody>
                    <a:bodyPr/>
                    <a:lstStyle/>
                    <a:p>
                      <a:pPr algn="ctr"/>
                      <a:r>
                        <a:rPr lang="it-IT" sz="2000" dirty="0">
                          <a:latin typeface="Georgia"/>
                        </a:rPr>
                        <a:t>Bot</a:t>
                      </a:r>
                    </a:p>
                  </a:txBody>
                  <a:tcPr/>
                </a:tc>
                <a:tc>
                  <a:txBody>
                    <a:bodyPr/>
                    <a:lstStyle/>
                    <a:p>
                      <a:pPr algn="ctr"/>
                      <a:r>
                        <a:rPr lang="it-IT" sz="2000" dirty="0">
                          <a:latin typeface="Georgia"/>
                        </a:rPr>
                        <a:t>Human</a:t>
                      </a:r>
                      <a:endParaRPr lang="it-IT" sz="2000" dirty="0" err="1">
                        <a:latin typeface="Georgia"/>
                      </a:endParaRPr>
                    </a:p>
                  </a:txBody>
                  <a:tcPr/>
                </a:tc>
                <a:extLst>
                  <a:ext uri="{0D108BD9-81ED-4DB2-BD59-A6C34878D82A}">
                    <a16:rowId xmlns:a16="http://schemas.microsoft.com/office/drawing/2014/main" val="2425647604"/>
                  </a:ext>
                </a:extLst>
              </a:tr>
              <a:tr h="370840">
                <a:tc>
                  <a:txBody>
                    <a:bodyPr/>
                    <a:lstStyle/>
                    <a:p>
                      <a:pPr algn="ctr"/>
                      <a:r>
                        <a:rPr lang="it-IT" sz="2000" dirty="0">
                          <a:latin typeface="Georgia"/>
                        </a:rPr>
                        <a:t>Precision</a:t>
                      </a:r>
                    </a:p>
                  </a:txBody>
                  <a:tcPr/>
                </a:tc>
                <a:tc>
                  <a:txBody>
                    <a:bodyPr/>
                    <a:lstStyle/>
                    <a:p>
                      <a:pPr algn="ctr"/>
                      <a:r>
                        <a:rPr lang="it-IT" sz="2000" dirty="0">
                          <a:latin typeface="Georgia"/>
                        </a:rPr>
                        <a:t>80.2%</a:t>
                      </a:r>
                    </a:p>
                  </a:txBody>
                  <a:tcPr/>
                </a:tc>
                <a:tc>
                  <a:txBody>
                    <a:bodyPr/>
                    <a:lstStyle/>
                    <a:p>
                      <a:pPr lvl="0" algn="ctr">
                        <a:buNone/>
                      </a:pPr>
                      <a:r>
                        <a:rPr lang="it-IT" sz="2000" dirty="0">
                          <a:latin typeface="Georgia"/>
                        </a:rPr>
                        <a:t>90.8%</a:t>
                      </a:r>
                      <a:endParaRPr lang="it-IT" dirty="0"/>
                    </a:p>
                  </a:txBody>
                  <a:tcPr/>
                </a:tc>
                <a:extLst>
                  <a:ext uri="{0D108BD9-81ED-4DB2-BD59-A6C34878D82A}">
                    <a16:rowId xmlns:a16="http://schemas.microsoft.com/office/drawing/2014/main" val="905929735"/>
                  </a:ext>
                </a:extLst>
              </a:tr>
              <a:tr h="370840">
                <a:tc>
                  <a:txBody>
                    <a:bodyPr/>
                    <a:lstStyle/>
                    <a:p>
                      <a:pPr algn="ctr"/>
                      <a:r>
                        <a:rPr lang="it-IT" sz="2000" dirty="0">
                          <a:latin typeface="Georgia"/>
                        </a:rPr>
                        <a:t>Recall</a:t>
                      </a:r>
                    </a:p>
                  </a:txBody>
                  <a:tcPr/>
                </a:tc>
                <a:tc>
                  <a:txBody>
                    <a:bodyPr/>
                    <a:lstStyle/>
                    <a:p>
                      <a:pPr algn="ctr"/>
                      <a:r>
                        <a:rPr lang="it-IT" sz="2000" dirty="0">
                          <a:latin typeface="Georgia"/>
                        </a:rPr>
                        <a:t>92.2%</a:t>
                      </a:r>
                      <a:endParaRPr lang="it-IT" dirty="0"/>
                    </a:p>
                  </a:txBody>
                  <a:tcPr/>
                </a:tc>
                <a:tc>
                  <a:txBody>
                    <a:bodyPr/>
                    <a:lstStyle/>
                    <a:p>
                      <a:pPr algn="ctr"/>
                      <a:r>
                        <a:rPr lang="it-IT" sz="2000" dirty="0">
                          <a:latin typeface="Georgia"/>
                        </a:rPr>
                        <a:t>77.2%</a:t>
                      </a:r>
                    </a:p>
                  </a:txBody>
                  <a:tcPr/>
                </a:tc>
                <a:extLst>
                  <a:ext uri="{0D108BD9-81ED-4DB2-BD59-A6C34878D82A}">
                    <a16:rowId xmlns:a16="http://schemas.microsoft.com/office/drawing/2014/main" val="4031951090"/>
                  </a:ext>
                </a:extLst>
              </a:tr>
              <a:tr h="370840">
                <a:tc>
                  <a:txBody>
                    <a:bodyPr/>
                    <a:lstStyle/>
                    <a:p>
                      <a:pPr algn="ctr"/>
                      <a:r>
                        <a:rPr lang="it-IT" sz="2000" dirty="0">
                          <a:latin typeface="Georgia"/>
                        </a:rPr>
                        <a:t>F1-score</a:t>
                      </a:r>
                    </a:p>
                  </a:txBody>
                  <a:tcPr/>
                </a:tc>
                <a:tc>
                  <a:txBody>
                    <a:bodyPr/>
                    <a:lstStyle/>
                    <a:p>
                      <a:pPr algn="ctr"/>
                      <a:r>
                        <a:rPr lang="it-IT" sz="2000" dirty="0">
                          <a:latin typeface="Georgia"/>
                        </a:rPr>
                        <a:t>85.8%</a:t>
                      </a:r>
                    </a:p>
                  </a:txBody>
                  <a:tcPr/>
                </a:tc>
                <a:tc>
                  <a:txBody>
                    <a:bodyPr/>
                    <a:lstStyle/>
                    <a:p>
                      <a:pPr algn="ctr"/>
                      <a:r>
                        <a:rPr lang="it-IT" sz="2000" dirty="0">
                          <a:latin typeface="Georgia"/>
                        </a:rPr>
                        <a:t>83.4%</a:t>
                      </a:r>
                    </a:p>
                  </a:txBody>
                  <a:tcPr/>
                </a:tc>
                <a:extLst>
                  <a:ext uri="{0D108BD9-81ED-4DB2-BD59-A6C34878D82A}">
                    <a16:rowId xmlns:a16="http://schemas.microsoft.com/office/drawing/2014/main" val="2373405239"/>
                  </a:ext>
                </a:extLst>
              </a:tr>
            </a:tbl>
          </a:graphicData>
        </a:graphic>
      </p:graphicFrame>
      <p:sp>
        <p:nvSpPr>
          <p:cNvPr id="6" name="CasellaDiTesto 5">
            <a:extLst>
              <a:ext uri="{FF2B5EF4-FFF2-40B4-BE49-F238E27FC236}">
                <a16:creationId xmlns:a16="http://schemas.microsoft.com/office/drawing/2014/main" id="{575DF310-1874-FB7C-4311-77A3A23EB62B}"/>
              </a:ext>
            </a:extLst>
          </p:cNvPr>
          <p:cNvSpPr txBox="1"/>
          <p:nvPr/>
        </p:nvSpPr>
        <p:spPr>
          <a:xfrm>
            <a:off x="137833" y="4664647"/>
            <a:ext cx="7470934"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300" err="1">
                <a:latin typeface="Georgia"/>
              </a:rPr>
              <a:t>Final</a:t>
            </a:r>
            <a:r>
              <a:rPr lang="it-IT" sz="2300" dirty="0">
                <a:latin typeface="Georgia"/>
              </a:rPr>
              <a:t> </a:t>
            </a:r>
            <a:r>
              <a:rPr lang="it-IT" sz="2300" err="1">
                <a:latin typeface="Georgia"/>
              </a:rPr>
              <a:t>Accuracy</a:t>
            </a:r>
            <a:r>
              <a:rPr lang="it-IT" sz="2300" dirty="0">
                <a:latin typeface="Georgia"/>
              </a:rPr>
              <a:t> on test set:</a:t>
            </a:r>
            <a:r>
              <a:rPr lang="it-IT" sz="2300" b="1" dirty="0">
                <a:latin typeface="Georgia"/>
              </a:rPr>
              <a:t> 84.7%</a:t>
            </a:r>
          </a:p>
          <a:p>
            <a:pPr marL="285750" indent="-285750">
              <a:buFont typeface="Arial"/>
              <a:buChar char="•"/>
            </a:pPr>
            <a:r>
              <a:rPr lang="it-IT" sz="2300" dirty="0">
                <a:latin typeface="Georgia"/>
                <a:ea typeface="+mn-lt"/>
                <a:cs typeface="+mn-lt"/>
              </a:rPr>
              <a:t>High bot recall (92.2%) → </a:t>
            </a:r>
            <a:r>
              <a:rPr lang="it-IT" sz="2300" b="1" err="1">
                <a:latin typeface="Georgia"/>
                <a:ea typeface="+mn-lt"/>
                <a:cs typeface="+mn-lt"/>
              </a:rPr>
              <a:t>few</a:t>
            </a:r>
            <a:r>
              <a:rPr lang="it-IT" sz="2300" b="1" dirty="0">
                <a:latin typeface="Georgia"/>
                <a:ea typeface="+mn-lt"/>
                <a:cs typeface="+mn-lt"/>
              </a:rPr>
              <a:t> </a:t>
            </a:r>
            <a:r>
              <a:rPr lang="it-IT" sz="2300" b="1" err="1">
                <a:latin typeface="Georgia"/>
                <a:ea typeface="+mn-lt"/>
                <a:cs typeface="+mn-lt"/>
              </a:rPr>
              <a:t>missed</a:t>
            </a:r>
            <a:r>
              <a:rPr lang="it-IT" sz="2300" b="1" dirty="0">
                <a:latin typeface="Georgia"/>
                <a:ea typeface="+mn-lt"/>
                <a:cs typeface="+mn-lt"/>
              </a:rPr>
              <a:t> bots</a:t>
            </a:r>
          </a:p>
          <a:p>
            <a:pPr marL="285750" indent="-285750">
              <a:buFont typeface="Arial"/>
              <a:buChar char="•"/>
            </a:pPr>
            <a:r>
              <a:rPr lang="it-IT" sz="2300" dirty="0">
                <a:latin typeface="Georgia"/>
                <a:ea typeface="+mn-lt"/>
                <a:cs typeface="+mn-lt"/>
              </a:rPr>
              <a:t>Human </a:t>
            </a:r>
            <a:r>
              <a:rPr lang="it-IT" sz="2300" err="1">
                <a:latin typeface="Georgia"/>
                <a:ea typeface="+mn-lt"/>
                <a:cs typeface="+mn-lt"/>
              </a:rPr>
              <a:t>precision</a:t>
            </a:r>
            <a:r>
              <a:rPr lang="it-IT" sz="2300" dirty="0">
                <a:latin typeface="Georgia"/>
                <a:ea typeface="+mn-lt"/>
                <a:cs typeface="+mn-lt"/>
              </a:rPr>
              <a:t> high (90.8%) → </a:t>
            </a:r>
            <a:r>
              <a:rPr lang="it-IT" sz="2300" b="1" err="1">
                <a:latin typeface="Georgia"/>
                <a:ea typeface="+mn-lt"/>
                <a:cs typeface="+mn-lt"/>
              </a:rPr>
              <a:t>few</a:t>
            </a:r>
            <a:r>
              <a:rPr lang="it-IT" sz="2300" b="1" dirty="0">
                <a:latin typeface="Georgia"/>
                <a:ea typeface="+mn-lt"/>
                <a:cs typeface="+mn-lt"/>
              </a:rPr>
              <a:t> false </a:t>
            </a:r>
            <a:r>
              <a:rPr lang="it-IT" sz="2300" b="1" err="1">
                <a:latin typeface="Georgia"/>
                <a:ea typeface="+mn-lt"/>
                <a:cs typeface="+mn-lt"/>
              </a:rPr>
              <a:t>alarms</a:t>
            </a:r>
            <a:endParaRPr lang="it-IT" sz="2300" b="1">
              <a:latin typeface="Georgia"/>
            </a:endParaRPr>
          </a:p>
        </p:txBody>
      </p:sp>
      <p:pic>
        <p:nvPicPr>
          <p:cNvPr id="8" name="Immagine 7" descr="Immagine che contiene testo, schermata, Carattere, diagramma&#10;&#10;Il contenuto generato dall&amp;#39;IA potrebbe non essere corretto.">
            <a:extLst>
              <a:ext uri="{FF2B5EF4-FFF2-40B4-BE49-F238E27FC236}">
                <a16:creationId xmlns:a16="http://schemas.microsoft.com/office/drawing/2014/main" id="{B8F01618-67BD-4DCD-AE23-A09F09F3BF05}"/>
              </a:ext>
            </a:extLst>
          </p:cNvPr>
          <p:cNvPicPr>
            <a:picLocks noChangeAspect="1"/>
          </p:cNvPicPr>
          <p:nvPr/>
        </p:nvPicPr>
        <p:blipFill>
          <a:blip r:embed="rId3"/>
          <a:stretch>
            <a:fillRect/>
          </a:stretch>
        </p:blipFill>
        <p:spPr>
          <a:xfrm>
            <a:off x="7422357" y="2399501"/>
            <a:ext cx="4394395" cy="3410576"/>
          </a:xfrm>
          <a:prstGeom prst="rect">
            <a:avLst/>
          </a:prstGeom>
        </p:spPr>
      </p:pic>
    </p:spTree>
    <p:extLst>
      <p:ext uri="{BB962C8B-B14F-4D97-AF65-F5344CB8AC3E}">
        <p14:creationId xmlns:p14="http://schemas.microsoft.com/office/powerpoint/2010/main" val="790604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B09912-9A13-B80C-5AE2-45C3F630FC5A}"/>
              </a:ext>
            </a:extLst>
          </p:cNvPr>
          <p:cNvSpPr>
            <a:spLocks noGrp="1"/>
          </p:cNvSpPr>
          <p:nvPr>
            <p:ph type="title"/>
          </p:nvPr>
        </p:nvSpPr>
        <p:spPr/>
        <p:txBody>
          <a:bodyPr/>
          <a:lstStyle/>
          <a:p>
            <a:r>
              <a:rPr lang="it-IT" dirty="0">
                <a:latin typeface="Georgia"/>
                <a:ea typeface="+mj-lt"/>
                <a:cs typeface="+mj-lt"/>
              </a:rPr>
              <a:t>Intermediate </a:t>
            </a:r>
            <a:r>
              <a:rPr lang="it-IT" err="1">
                <a:latin typeface="Georgia"/>
                <a:ea typeface="+mj-lt"/>
                <a:cs typeface="+mj-lt"/>
              </a:rPr>
              <a:t>Representation</a:t>
            </a:r>
            <a:r>
              <a:rPr lang="it-IT" dirty="0">
                <a:latin typeface="Georgia"/>
                <a:ea typeface="+mj-lt"/>
                <a:cs typeface="+mj-lt"/>
              </a:rPr>
              <a:t> Probes</a:t>
            </a:r>
            <a:endParaRPr lang="it-IT" dirty="0">
              <a:latin typeface="Georgia"/>
            </a:endParaRPr>
          </a:p>
        </p:txBody>
      </p:sp>
      <p:sp>
        <p:nvSpPr>
          <p:cNvPr id="3" name="Segnaposto contenuto 2">
            <a:extLst>
              <a:ext uri="{FF2B5EF4-FFF2-40B4-BE49-F238E27FC236}">
                <a16:creationId xmlns:a16="http://schemas.microsoft.com/office/drawing/2014/main" id="{1754D4B7-6D06-84A6-5E97-D894F1E05461}"/>
              </a:ext>
            </a:extLst>
          </p:cNvPr>
          <p:cNvSpPr>
            <a:spLocks noGrp="1"/>
          </p:cNvSpPr>
          <p:nvPr>
            <p:ph idx="1"/>
          </p:nvPr>
        </p:nvSpPr>
        <p:spPr>
          <a:xfrm>
            <a:off x="581192" y="2180496"/>
            <a:ext cx="4549834" cy="3934157"/>
          </a:xfrm>
        </p:spPr>
        <p:txBody>
          <a:bodyPr vert="horz" lIns="91440" tIns="45720" rIns="91440" bIns="45720" rtlCol="0" anchor="t">
            <a:normAutofit lnSpcReduction="10000"/>
          </a:bodyPr>
          <a:lstStyle/>
          <a:p>
            <a:pPr marL="305435" indent="-305435">
              <a:buFont typeface="Arial" panose="05020102010507070707" pitchFamily="18" charset="2"/>
              <a:buChar char="•"/>
            </a:pPr>
            <a:r>
              <a:rPr lang="it-IT" sz="2400" b="1" dirty="0">
                <a:latin typeface="Georgia"/>
                <a:ea typeface="+mn-lt"/>
                <a:cs typeface="+mn-lt"/>
              </a:rPr>
              <a:t>Three probes </a:t>
            </a:r>
            <a:r>
              <a:rPr lang="it-IT" sz="2400" b="1" dirty="0" err="1">
                <a:latin typeface="Georgia"/>
                <a:ea typeface="+mn-lt"/>
                <a:cs typeface="+mn-lt"/>
              </a:rPr>
              <a:t>placed</a:t>
            </a:r>
            <a:r>
              <a:rPr lang="it-IT" sz="2400" b="1" dirty="0">
                <a:latin typeface="Georgia"/>
                <a:ea typeface="+mn-lt"/>
                <a:cs typeface="+mn-lt"/>
              </a:rPr>
              <a:t> </a:t>
            </a:r>
            <a:r>
              <a:rPr lang="it-IT" sz="2400" b="1" dirty="0" err="1">
                <a:latin typeface="Georgia"/>
                <a:ea typeface="+mn-lt"/>
                <a:cs typeface="+mn-lt"/>
              </a:rPr>
              <a:t>at</a:t>
            </a:r>
            <a:r>
              <a:rPr lang="it-IT" sz="2400" b="1" dirty="0">
                <a:latin typeface="Georgia"/>
                <a:ea typeface="+mn-lt"/>
                <a:cs typeface="+mn-lt"/>
              </a:rPr>
              <a:t>:</a:t>
            </a:r>
            <a:endParaRPr lang="it-IT" sz="2400" dirty="0">
              <a:latin typeface="Georgia"/>
            </a:endParaRPr>
          </a:p>
          <a:p>
            <a:pPr marL="629920" lvl="1" indent="-305435">
              <a:buFont typeface="Courier New" panose="05020102010507070707" pitchFamily="18" charset="2"/>
              <a:buChar char="o"/>
            </a:pPr>
            <a:r>
              <a:rPr lang="it-IT" sz="2200" b="1" dirty="0">
                <a:latin typeface="Georgia"/>
                <a:ea typeface="+mn-lt"/>
                <a:cs typeface="+mn-lt"/>
              </a:rPr>
              <a:t>After Conv1</a:t>
            </a:r>
            <a:r>
              <a:rPr lang="it-IT" sz="2200" dirty="0">
                <a:latin typeface="Georgia"/>
                <a:ea typeface="+mn-lt"/>
                <a:cs typeface="+mn-lt"/>
              </a:rPr>
              <a:t> (kernel=3)</a:t>
            </a:r>
            <a:endParaRPr lang="it-IT" sz="2200" dirty="0">
              <a:latin typeface="Georgia"/>
            </a:endParaRPr>
          </a:p>
          <a:p>
            <a:pPr marL="629920" lvl="1" indent="-305435">
              <a:buFont typeface="Courier New" panose="05020102010507070707" pitchFamily="18" charset="2"/>
              <a:buChar char="o"/>
            </a:pPr>
            <a:r>
              <a:rPr lang="it-IT" sz="2200" b="1" dirty="0">
                <a:latin typeface="Georgia"/>
                <a:ea typeface="+mn-lt"/>
                <a:cs typeface="+mn-lt"/>
              </a:rPr>
              <a:t>After Conv2</a:t>
            </a:r>
            <a:r>
              <a:rPr lang="it-IT" sz="2200" dirty="0">
                <a:latin typeface="Georgia"/>
                <a:ea typeface="+mn-lt"/>
                <a:cs typeface="+mn-lt"/>
              </a:rPr>
              <a:t> (kernel=4)</a:t>
            </a:r>
            <a:endParaRPr lang="it-IT" sz="2200" dirty="0">
              <a:latin typeface="Georgia"/>
            </a:endParaRPr>
          </a:p>
          <a:p>
            <a:pPr marL="629920" lvl="1" indent="-305435">
              <a:buFont typeface="Courier New" panose="05020102010507070707" pitchFamily="18" charset="2"/>
              <a:buChar char="o"/>
            </a:pPr>
            <a:r>
              <a:rPr lang="it-IT" sz="2200" b="1" dirty="0">
                <a:latin typeface="Georgia"/>
                <a:ea typeface="+mn-lt"/>
                <a:cs typeface="+mn-lt"/>
              </a:rPr>
              <a:t>Post‑Dropout</a:t>
            </a:r>
            <a:r>
              <a:rPr lang="it-IT" sz="2200" dirty="0">
                <a:latin typeface="Georgia"/>
                <a:ea typeface="+mn-lt"/>
                <a:cs typeface="+mn-lt"/>
              </a:rPr>
              <a:t> </a:t>
            </a:r>
            <a:endParaRPr lang="it-IT" sz="2200">
              <a:latin typeface="Georgia"/>
            </a:endParaRPr>
          </a:p>
          <a:p>
            <a:pPr marL="305435" indent="-305435">
              <a:buFont typeface="Arial" panose="05020102010507070707" pitchFamily="18" charset="2"/>
              <a:buChar char="•"/>
            </a:pPr>
            <a:endParaRPr lang="it-IT" dirty="0"/>
          </a:p>
          <a:p>
            <a:pPr marL="305435" indent="-305435">
              <a:buFont typeface="Arial" panose="05020102010507070707" pitchFamily="18" charset="2"/>
              <a:buChar char="•"/>
            </a:pPr>
            <a:r>
              <a:rPr lang="it-IT" sz="2400" err="1">
                <a:latin typeface="Georgia"/>
                <a:ea typeface="+mn-lt"/>
                <a:cs typeface="+mn-lt"/>
              </a:rPr>
              <a:t>Even</a:t>
            </a:r>
            <a:r>
              <a:rPr lang="it-IT" sz="2400" dirty="0">
                <a:latin typeface="Georgia"/>
                <a:ea typeface="+mn-lt"/>
                <a:cs typeface="+mn-lt"/>
              </a:rPr>
              <a:t> first </a:t>
            </a:r>
            <a:r>
              <a:rPr lang="it-IT" sz="2400" err="1">
                <a:latin typeface="Georgia"/>
                <a:ea typeface="+mn-lt"/>
                <a:cs typeface="+mn-lt"/>
              </a:rPr>
              <a:t>conv</a:t>
            </a:r>
            <a:r>
              <a:rPr lang="it-IT" sz="2400" dirty="0">
                <a:latin typeface="Georgia"/>
                <a:ea typeface="+mn-lt"/>
                <a:cs typeface="+mn-lt"/>
              </a:rPr>
              <a:t> </a:t>
            </a:r>
            <a:r>
              <a:rPr lang="it-IT" sz="2400" err="1">
                <a:latin typeface="Georgia"/>
                <a:ea typeface="+mn-lt"/>
                <a:cs typeface="+mn-lt"/>
              </a:rPr>
              <a:t>layers</a:t>
            </a:r>
            <a:r>
              <a:rPr lang="it-IT" sz="2400" dirty="0">
                <a:latin typeface="Georgia"/>
                <a:ea typeface="+mn-lt"/>
                <a:cs typeface="+mn-lt"/>
              </a:rPr>
              <a:t>  are discriminative</a:t>
            </a:r>
            <a:endParaRPr lang="it-IT" sz="2400" dirty="0">
              <a:latin typeface="Georgia"/>
            </a:endParaRPr>
          </a:p>
          <a:p>
            <a:pPr marL="305435" indent="-305435">
              <a:buFont typeface="Arial" panose="05020102010507070707" pitchFamily="18" charset="2"/>
              <a:buChar char="•"/>
            </a:pPr>
            <a:r>
              <a:rPr lang="it-IT" sz="2400" dirty="0">
                <a:latin typeface="Georgia"/>
                <a:ea typeface="+mn-lt"/>
                <a:cs typeface="+mn-lt"/>
              </a:rPr>
              <a:t>Post‑dropout </a:t>
            </a:r>
            <a:r>
              <a:rPr lang="it-IT" sz="2400" err="1">
                <a:latin typeface="Georgia"/>
                <a:ea typeface="+mn-lt"/>
                <a:cs typeface="+mn-lt"/>
              </a:rPr>
              <a:t>nearly</a:t>
            </a:r>
            <a:r>
              <a:rPr lang="it-IT" sz="2400" dirty="0">
                <a:latin typeface="Georgia"/>
                <a:ea typeface="+mn-lt"/>
                <a:cs typeface="+mn-lt"/>
              </a:rPr>
              <a:t> matches full model</a:t>
            </a:r>
            <a:endParaRPr lang="it-IT" sz="2400" dirty="0">
              <a:latin typeface="Georgia"/>
            </a:endParaRPr>
          </a:p>
          <a:p>
            <a:pPr marL="305435" indent="-305435">
              <a:buFont typeface="Arial" panose="05020102010507070707" pitchFamily="18" charset="2"/>
              <a:buChar char="•"/>
            </a:pPr>
            <a:endParaRPr lang="it-IT" dirty="0"/>
          </a:p>
        </p:txBody>
      </p:sp>
      <p:pic>
        <p:nvPicPr>
          <p:cNvPr id="4" name="Immagine 3" descr="Immagine che contiene testo, Diagramma, linea, diagramma&#10;&#10;Il contenuto generato dall&amp;#39;IA potrebbe non essere corretto.">
            <a:extLst>
              <a:ext uri="{FF2B5EF4-FFF2-40B4-BE49-F238E27FC236}">
                <a16:creationId xmlns:a16="http://schemas.microsoft.com/office/drawing/2014/main" id="{22E9C66B-2EDD-DB75-36BE-E189C6A53911}"/>
              </a:ext>
            </a:extLst>
          </p:cNvPr>
          <p:cNvPicPr>
            <a:picLocks noChangeAspect="1"/>
          </p:cNvPicPr>
          <p:nvPr/>
        </p:nvPicPr>
        <p:blipFill>
          <a:blip r:embed="rId3"/>
          <a:stretch>
            <a:fillRect/>
          </a:stretch>
        </p:blipFill>
        <p:spPr>
          <a:xfrm>
            <a:off x="5544295" y="2180321"/>
            <a:ext cx="6309482" cy="3871183"/>
          </a:xfrm>
          <a:prstGeom prst="rect">
            <a:avLst/>
          </a:prstGeom>
        </p:spPr>
      </p:pic>
    </p:spTree>
    <p:extLst>
      <p:ext uri="{BB962C8B-B14F-4D97-AF65-F5344CB8AC3E}">
        <p14:creationId xmlns:p14="http://schemas.microsoft.com/office/powerpoint/2010/main" val="2469891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AAAFB-2AC3-5163-3289-6254E5BE999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3789B80-BD2A-B8DE-F2FA-B8C0CDC0F6A9}"/>
              </a:ext>
            </a:extLst>
          </p:cNvPr>
          <p:cNvSpPr>
            <a:spLocks noGrp="1"/>
          </p:cNvSpPr>
          <p:nvPr>
            <p:ph type="title"/>
          </p:nvPr>
        </p:nvSpPr>
        <p:spPr/>
        <p:txBody>
          <a:bodyPr/>
          <a:lstStyle/>
          <a:p>
            <a:r>
              <a:rPr lang="it-IT" b="1" dirty="0">
                <a:latin typeface="Georgia"/>
                <a:ea typeface="+mj-lt"/>
                <a:cs typeface="+mj-lt"/>
              </a:rPr>
              <a:t>Top 15 </a:t>
            </a:r>
            <a:r>
              <a:rPr lang="it-IT" b="1" dirty="0" err="1">
                <a:latin typeface="Georgia"/>
                <a:ea typeface="+mj-lt"/>
                <a:cs typeface="+mj-lt"/>
              </a:rPr>
              <a:t>Predictive</a:t>
            </a:r>
            <a:r>
              <a:rPr lang="it-IT" b="1" dirty="0">
                <a:latin typeface="Georgia"/>
                <a:ea typeface="+mj-lt"/>
                <a:cs typeface="+mj-lt"/>
              </a:rPr>
              <a:t> words for Bot vs. Human Tweets</a:t>
            </a:r>
            <a:endParaRPr lang="it-IT" dirty="0">
              <a:latin typeface="Georgia"/>
              <a:ea typeface="+mj-lt"/>
              <a:cs typeface="+mj-lt"/>
            </a:endParaRPr>
          </a:p>
        </p:txBody>
      </p:sp>
      <p:pic>
        <p:nvPicPr>
          <p:cNvPr id="21" name="Segnaposto contenuto 20" descr="Immagine che contiene testo, numero, schermata, Parallelo&#10;&#10;Il contenuto generato dall&amp;#39;IA potrebbe non essere corretto.">
            <a:extLst>
              <a:ext uri="{FF2B5EF4-FFF2-40B4-BE49-F238E27FC236}">
                <a16:creationId xmlns:a16="http://schemas.microsoft.com/office/drawing/2014/main" id="{79281F38-01E5-2AD0-9A0B-B30AF03F9F6A}"/>
              </a:ext>
            </a:extLst>
          </p:cNvPr>
          <p:cNvPicPr>
            <a:picLocks noGrp="1" noChangeAspect="1"/>
          </p:cNvPicPr>
          <p:nvPr>
            <p:ph idx="1"/>
          </p:nvPr>
        </p:nvPicPr>
        <p:blipFill>
          <a:blip r:embed="rId3"/>
          <a:srcRect l="336" t="17319" r="-277" b="16726"/>
          <a:stretch>
            <a:fillRect/>
          </a:stretch>
        </p:blipFill>
        <p:spPr>
          <a:xfrm>
            <a:off x="710281" y="2334260"/>
            <a:ext cx="10782569" cy="3519006"/>
          </a:xfrm>
          <a:prstGeom prst="rect">
            <a:avLst/>
          </a:prstGeom>
        </p:spPr>
      </p:pic>
    </p:spTree>
    <p:extLst>
      <p:ext uri="{BB962C8B-B14F-4D97-AF65-F5344CB8AC3E}">
        <p14:creationId xmlns:p14="http://schemas.microsoft.com/office/powerpoint/2010/main" val="732461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591199-5644-7976-BFFB-0F9C596430CA}"/>
              </a:ext>
            </a:extLst>
          </p:cNvPr>
          <p:cNvSpPr>
            <a:spLocks noGrp="1"/>
          </p:cNvSpPr>
          <p:nvPr>
            <p:ph type="title"/>
          </p:nvPr>
        </p:nvSpPr>
        <p:spPr/>
        <p:txBody>
          <a:bodyPr/>
          <a:lstStyle/>
          <a:p>
            <a:r>
              <a:rPr lang="it-IT" dirty="0">
                <a:latin typeface="Georgia"/>
                <a:ea typeface="+mj-lt"/>
                <a:cs typeface="+mj-lt"/>
              </a:rPr>
              <a:t>CNN – </a:t>
            </a:r>
            <a:r>
              <a:rPr lang="it-IT" err="1">
                <a:latin typeface="Georgia"/>
                <a:ea typeface="+mj-lt"/>
                <a:cs typeface="+mj-lt"/>
              </a:rPr>
              <a:t>Limitations</a:t>
            </a:r>
            <a:r>
              <a:rPr lang="it-IT" dirty="0">
                <a:latin typeface="Georgia"/>
                <a:ea typeface="+mj-lt"/>
                <a:cs typeface="+mj-lt"/>
              </a:rPr>
              <a:t> &amp; </a:t>
            </a:r>
            <a:r>
              <a:rPr lang="it-IT" err="1">
                <a:latin typeface="Georgia"/>
                <a:ea typeface="+mj-lt"/>
                <a:cs typeface="+mj-lt"/>
              </a:rPr>
              <a:t>Improvements</a:t>
            </a:r>
            <a:r>
              <a:rPr lang="it-IT" dirty="0">
                <a:latin typeface="Georgia"/>
                <a:ea typeface="+mj-lt"/>
                <a:cs typeface="+mj-lt"/>
              </a:rPr>
              <a:t> over SVM</a:t>
            </a:r>
            <a:endParaRPr lang="it-IT" dirty="0">
              <a:latin typeface="Georgia"/>
            </a:endParaRPr>
          </a:p>
        </p:txBody>
      </p:sp>
      <p:sp>
        <p:nvSpPr>
          <p:cNvPr id="3" name="Segnaposto contenuto 2">
            <a:extLst>
              <a:ext uri="{FF2B5EF4-FFF2-40B4-BE49-F238E27FC236}">
                <a16:creationId xmlns:a16="http://schemas.microsoft.com/office/drawing/2014/main" id="{1191CD35-7206-89F1-2A99-FD90CD2168A3}"/>
              </a:ext>
            </a:extLst>
          </p:cNvPr>
          <p:cNvSpPr>
            <a:spLocks noGrp="1"/>
          </p:cNvSpPr>
          <p:nvPr>
            <p:ph idx="1"/>
          </p:nvPr>
        </p:nvSpPr>
        <p:spPr>
          <a:xfrm>
            <a:off x="581192" y="2180496"/>
            <a:ext cx="11029615" cy="4456989"/>
          </a:xfrm>
        </p:spPr>
        <p:txBody>
          <a:bodyPr vert="horz" lIns="91440" tIns="45720" rIns="91440" bIns="45720" rtlCol="0" anchor="t">
            <a:noAutofit/>
          </a:bodyPr>
          <a:lstStyle/>
          <a:p>
            <a:pPr marL="305435" indent="-305435">
              <a:buFont typeface="Arial" panose="05020102010507070707" pitchFamily="18" charset="2"/>
              <a:buChar char="•"/>
            </a:pPr>
            <a:r>
              <a:rPr lang="it-IT" sz="2400" b="1" dirty="0">
                <a:latin typeface="Georgia"/>
                <a:ea typeface="+mn-lt"/>
                <a:cs typeface="+mn-lt"/>
              </a:rPr>
              <a:t>Bot‑</a:t>
            </a:r>
            <a:r>
              <a:rPr lang="it-IT" sz="2400" b="1" dirty="0" err="1">
                <a:latin typeface="Georgia"/>
                <a:ea typeface="+mn-lt"/>
                <a:cs typeface="+mn-lt"/>
              </a:rPr>
              <a:t>type</a:t>
            </a:r>
            <a:r>
              <a:rPr lang="it-IT" sz="2400" b="1" dirty="0">
                <a:latin typeface="Georgia"/>
                <a:ea typeface="+mn-lt"/>
                <a:cs typeface="+mn-lt"/>
              </a:rPr>
              <a:t> performance (Test):</a:t>
            </a:r>
            <a:endParaRPr lang="it-IT" sz="2400">
              <a:latin typeface="Georgia"/>
            </a:endParaRPr>
          </a:p>
          <a:p>
            <a:pPr marL="629920" lvl="1" indent="-305435">
              <a:buFont typeface="Courier New" panose="05020102010507070707" pitchFamily="18" charset="2"/>
              <a:buChar char="o"/>
            </a:pPr>
            <a:r>
              <a:rPr lang="it-IT" sz="2200" dirty="0">
                <a:latin typeface="Georgia"/>
                <a:ea typeface="+mn-lt"/>
                <a:cs typeface="+mn-lt"/>
              </a:rPr>
              <a:t>GPT‑2: </a:t>
            </a:r>
            <a:r>
              <a:rPr lang="it-IT" sz="2200" b="1" dirty="0">
                <a:latin typeface="Georgia"/>
                <a:ea typeface="+mn-lt"/>
                <a:cs typeface="+mn-lt"/>
              </a:rPr>
              <a:t>82.3%</a:t>
            </a:r>
            <a:r>
              <a:rPr lang="it-IT" sz="2200" dirty="0">
                <a:latin typeface="Georgia"/>
                <a:ea typeface="+mn-lt"/>
                <a:cs typeface="+mn-lt"/>
              </a:rPr>
              <a:t> (vs. 76.0% SVM) → </a:t>
            </a:r>
            <a:r>
              <a:rPr lang="it-IT" sz="2200" dirty="0" err="1">
                <a:latin typeface="Georgia"/>
                <a:ea typeface="+mn-lt"/>
                <a:cs typeface="+mn-lt"/>
              </a:rPr>
              <a:t>significant</a:t>
            </a:r>
            <a:r>
              <a:rPr lang="it-IT" sz="2200" dirty="0">
                <a:latin typeface="Georgia"/>
                <a:ea typeface="+mn-lt"/>
                <a:cs typeface="+mn-lt"/>
              </a:rPr>
              <a:t> </a:t>
            </a:r>
            <a:r>
              <a:rPr lang="it-IT" sz="2200" dirty="0" err="1">
                <a:latin typeface="Georgia"/>
                <a:ea typeface="+mn-lt"/>
                <a:cs typeface="+mn-lt"/>
              </a:rPr>
              <a:t>improvement</a:t>
            </a:r>
            <a:endParaRPr lang="it-IT" sz="2200" dirty="0">
              <a:latin typeface="Georgia"/>
              <a:ea typeface="+mn-lt"/>
              <a:cs typeface="+mn-lt"/>
            </a:endParaRPr>
          </a:p>
          <a:p>
            <a:pPr marL="629920" lvl="1" indent="-305435">
              <a:buFont typeface="Courier New" panose="05020102010507070707" pitchFamily="18" charset="2"/>
              <a:buChar char="o"/>
            </a:pPr>
            <a:r>
              <a:rPr lang="it-IT" sz="2200" dirty="0">
                <a:latin typeface="Georgia"/>
                <a:ea typeface="+mn-lt"/>
                <a:cs typeface="+mn-lt"/>
              </a:rPr>
              <a:t>RNN: 96.4% (vs. 94.7% SVM)</a:t>
            </a:r>
            <a:endParaRPr lang="it-IT" sz="2200">
              <a:latin typeface="Georgia"/>
            </a:endParaRPr>
          </a:p>
          <a:p>
            <a:pPr marL="629920" lvl="1" indent="-305435">
              <a:buFont typeface="Courier New" panose="05020102010507070707" pitchFamily="18" charset="2"/>
              <a:buChar char="o"/>
            </a:pPr>
            <a:r>
              <a:rPr lang="it-IT" sz="2200" dirty="0">
                <a:latin typeface="Georgia"/>
                <a:ea typeface="+mn-lt"/>
                <a:cs typeface="+mn-lt"/>
              </a:rPr>
              <a:t>Others: 95.7% (vs. 95.1% SVM)</a:t>
            </a:r>
            <a:endParaRPr lang="it-IT" sz="2200" dirty="0">
              <a:latin typeface="Georgia"/>
            </a:endParaRPr>
          </a:p>
          <a:p>
            <a:pPr marL="305435" indent="-305435">
              <a:buFont typeface="Arial" panose="05020102010507070707" pitchFamily="18" charset="2"/>
              <a:buChar char="•"/>
            </a:pPr>
            <a:r>
              <a:rPr lang="it-IT" sz="2400" b="1" dirty="0" err="1">
                <a:latin typeface="Georgia"/>
                <a:ea typeface="+mn-lt"/>
                <a:cs typeface="+mn-lt"/>
              </a:rPr>
              <a:t>Improvements</a:t>
            </a:r>
            <a:r>
              <a:rPr lang="it-IT" sz="2400" b="1" dirty="0">
                <a:latin typeface="Georgia"/>
                <a:ea typeface="+mn-lt"/>
                <a:cs typeface="+mn-lt"/>
              </a:rPr>
              <a:t> over SVM </a:t>
            </a:r>
            <a:r>
              <a:rPr lang="it-IT" sz="2400" dirty="0">
                <a:latin typeface="Georgia"/>
                <a:ea typeface="+mn-lt"/>
                <a:cs typeface="+mn-lt"/>
              </a:rPr>
              <a:t>→ </a:t>
            </a:r>
            <a:r>
              <a:rPr lang="it-IT" sz="2400" dirty="0" err="1">
                <a:latin typeface="Georgia"/>
                <a:ea typeface="+mn-lt"/>
                <a:cs typeface="+mn-lt"/>
              </a:rPr>
              <a:t>better</a:t>
            </a:r>
            <a:r>
              <a:rPr lang="it-IT" sz="2400" dirty="0">
                <a:latin typeface="Georgia"/>
                <a:ea typeface="+mn-lt"/>
                <a:cs typeface="+mn-lt"/>
              </a:rPr>
              <a:t> </a:t>
            </a:r>
            <a:r>
              <a:rPr lang="it-IT" sz="2400" dirty="0" err="1">
                <a:latin typeface="Georgia"/>
                <a:ea typeface="+mn-lt"/>
                <a:cs typeface="+mn-lt"/>
              </a:rPr>
              <a:t>handling</a:t>
            </a:r>
            <a:r>
              <a:rPr lang="it-IT" sz="2400" dirty="0">
                <a:latin typeface="Georgia"/>
                <a:ea typeface="+mn-lt"/>
                <a:cs typeface="+mn-lt"/>
              </a:rPr>
              <a:t> of </a:t>
            </a:r>
            <a:r>
              <a:rPr lang="it-IT" sz="2400" dirty="0" err="1">
                <a:latin typeface="Georgia"/>
                <a:ea typeface="+mn-lt"/>
                <a:cs typeface="+mn-lt"/>
              </a:rPr>
              <a:t>fluent</a:t>
            </a:r>
            <a:r>
              <a:rPr lang="it-IT" sz="2400" dirty="0">
                <a:latin typeface="Georgia"/>
                <a:ea typeface="+mn-lt"/>
                <a:cs typeface="+mn-lt"/>
              </a:rPr>
              <a:t>, GPT‑2 text</a:t>
            </a:r>
            <a:endParaRPr lang="it-IT" sz="2400" dirty="0">
              <a:solidFill>
                <a:srgbClr val="000000"/>
              </a:solidFill>
              <a:latin typeface="Georgia"/>
              <a:ea typeface="+mn-lt"/>
              <a:cs typeface="+mn-lt"/>
            </a:endParaRPr>
          </a:p>
          <a:p>
            <a:pPr marL="305435" indent="-305435">
              <a:buFont typeface="Arial" panose="05020102010507070707" pitchFamily="18" charset="2"/>
              <a:buChar char="•"/>
            </a:pPr>
            <a:r>
              <a:rPr lang="it-IT" sz="2400" b="1" err="1">
                <a:latin typeface="Georgia"/>
                <a:ea typeface="+mn-lt"/>
                <a:cs typeface="+mn-lt"/>
              </a:rPr>
              <a:t>Limitations</a:t>
            </a:r>
            <a:r>
              <a:rPr lang="it-IT" sz="2400" b="1" dirty="0">
                <a:latin typeface="Georgia"/>
                <a:ea typeface="+mn-lt"/>
                <a:cs typeface="+mn-lt"/>
              </a:rPr>
              <a:t>:</a:t>
            </a:r>
            <a:endParaRPr lang="it-IT" sz="2400" b="1">
              <a:latin typeface="Georgia"/>
              <a:ea typeface="+mn-lt"/>
              <a:cs typeface="+mn-lt"/>
            </a:endParaRPr>
          </a:p>
          <a:p>
            <a:pPr marL="629920" lvl="1" indent="-305435">
              <a:buFont typeface="Courier New" panose="05020102010507070707" pitchFamily="18" charset="2"/>
              <a:buChar char="o"/>
            </a:pPr>
            <a:r>
              <a:rPr lang="it-IT" sz="2200" b="1" dirty="0">
                <a:latin typeface="Georgia"/>
                <a:ea typeface="+mn-lt"/>
                <a:cs typeface="+mn-lt"/>
              </a:rPr>
              <a:t>Lower human </a:t>
            </a:r>
            <a:r>
              <a:rPr lang="it-IT" sz="2200" b="1" err="1">
                <a:latin typeface="Georgia"/>
                <a:ea typeface="+mn-lt"/>
                <a:cs typeface="+mn-lt"/>
              </a:rPr>
              <a:t>accuracy</a:t>
            </a:r>
            <a:r>
              <a:rPr lang="it-IT" sz="2200" b="1" dirty="0">
                <a:latin typeface="Georgia"/>
                <a:ea typeface="+mn-lt"/>
                <a:cs typeface="+mn-lt"/>
              </a:rPr>
              <a:t>:</a:t>
            </a:r>
            <a:r>
              <a:rPr lang="it-IT" sz="2200" dirty="0">
                <a:latin typeface="Georgia"/>
                <a:ea typeface="+mn-lt"/>
                <a:cs typeface="+mn-lt"/>
              </a:rPr>
              <a:t> </a:t>
            </a:r>
            <a:r>
              <a:rPr lang="it-IT" sz="2200" err="1">
                <a:latin typeface="Georgia"/>
                <a:ea typeface="+mn-lt"/>
                <a:cs typeface="+mn-lt"/>
              </a:rPr>
              <a:t>humans</a:t>
            </a:r>
            <a:r>
              <a:rPr lang="it-IT" sz="2200" dirty="0">
                <a:latin typeface="Georgia"/>
                <a:ea typeface="+mn-lt"/>
                <a:cs typeface="+mn-lt"/>
              </a:rPr>
              <a:t> </a:t>
            </a:r>
            <a:r>
              <a:rPr lang="it-IT" sz="2200" err="1">
                <a:latin typeface="Georgia"/>
                <a:ea typeface="+mn-lt"/>
                <a:cs typeface="+mn-lt"/>
              </a:rPr>
              <a:t>still</a:t>
            </a:r>
            <a:r>
              <a:rPr lang="it-IT" sz="2200" dirty="0">
                <a:latin typeface="Georgia"/>
                <a:ea typeface="+mn-lt"/>
                <a:cs typeface="+mn-lt"/>
              </a:rPr>
              <a:t> </a:t>
            </a:r>
            <a:r>
              <a:rPr lang="it-IT" sz="2200" err="1">
                <a:latin typeface="Georgia"/>
                <a:ea typeface="+mn-lt"/>
                <a:cs typeface="+mn-lt"/>
              </a:rPr>
              <a:t>misclassified</a:t>
            </a:r>
            <a:r>
              <a:rPr lang="it-IT" sz="2200" dirty="0">
                <a:latin typeface="Georgia"/>
                <a:ea typeface="+mn-lt"/>
                <a:cs typeface="+mn-lt"/>
              </a:rPr>
              <a:t> more </a:t>
            </a:r>
            <a:r>
              <a:rPr lang="it-IT" sz="2200" err="1">
                <a:latin typeface="Georgia"/>
                <a:ea typeface="+mn-lt"/>
                <a:cs typeface="+mn-lt"/>
              </a:rPr>
              <a:t>often</a:t>
            </a:r>
            <a:r>
              <a:rPr lang="it-IT" sz="2200" dirty="0">
                <a:latin typeface="Georgia"/>
                <a:ea typeface="+mn-lt"/>
                <a:cs typeface="+mn-lt"/>
              </a:rPr>
              <a:t> </a:t>
            </a:r>
            <a:r>
              <a:rPr lang="it-IT" sz="2200" err="1">
                <a:latin typeface="Georgia"/>
                <a:ea typeface="+mn-lt"/>
                <a:cs typeface="+mn-lt"/>
              </a:rPr>
              <a:t>than</a:t>
            </a:r>
            <a:r>
              <a:rPr lang="it-IT" sz="2200" dirty="0">
                <a:latin typeface="Georgia"/>
                <a:ea typeface="+mn-lt"/>
                <a:cs typeface="+mn-lt"/>
              </a:rPr>
              <a:t> bots (≈77% recall)</a:t>
            </a:r>
            <a:endParaRPr lang="it-IT">
              <a:latin typeface="Georgia"/>
            </a:endParaRPr>
          </a:p>
          <a:p>
            <a:pPr marL="629920" lvl="1" indent="-305435">
              <a:buFont typeface="Courier New" panose="05020102010507070707" pitchFamily="18" charset="2"/>
              <a:buChar char="o"/>
            </a:pPr>
            <a:r>
              <a:rPr lang="it-IT" sz="2000" b="1" err="1">
                <a:latin typeface="Georgia"/>
                <a:ea typeface="+mn-lt"/>
                <a:cs typeface="+mn-lt"/>
              </a:rPr>
              <a:t>Higher</a:t>
            </a:r>
            <a:r>
              <a:rPr lang="it-IT" sz="2000" b="1" dirty="0">
                <a:latin typeface="Georgia"/>
                <a:ea typeface="+mn-lt"/>
                <a:cs typeface="+mn-lt"/>
              </a:rPr>
              <a:t> compute cost</a:t>
            </a:r>
            <a:r>
              <a:rPr lang="it-IT" sz="2000" dirty="0">
                <a:latin typeface="Georgia"/>
                <a:ea typeface="+mn-lt"/>
                <a:cs typeface="+mn-lt"/>
              </a:rPr>
              <a:t> </a:t>
            </a:r>
            <a:r>
              <a:rPr lang="it-IT" sz="2000" err="1">
                <a:latin typeface="Georgia"/>
                <a:ea typeface="+mn-lt"/>
                <a:cs typeface="+mn-lt"/>
              </a:rPr>
              <a:t>compared</a:t>
            </a:r>
            <a:r>
              <a:rPr lang="it-IT" sz="2000" dirty="0">
                <a:latin typeface="Georgia"/>
                <a:ea typeface="+mn-lt"/>
                <a:cs typeface="+mn-lt"/>
              </a:rPr>
              <a:t> to </a:t>
            </a:r>
            <a:r>
              <a:rPr lang="it-IT" sz="2000" err="1">
                <a:latin typeface="Georgia"/>
                <a:ea typeface="+mn-lt"/>
                <a:cs typeface="+mn-lt"/>
              </a:rPr>
              <a:t>lightweight</a:t>
            </a:r>
            <a:r>
              <a:rPr lang="it-IT" sz="2000" dirty="0">
                <a:latin typeface="Georgia"/>
                <a:ea typeface="+mn-lt"/>
                <a:cs typeface="+mn-lt"/>
              </a:rPr>
              <a:t> SVM + TF‑IDF</a:t>
            </a:r>
            <a:endParaRPr lang="it-IT" sz="2000">
              <a:latin typeface="Georgia"/>
              <a:ea typeface="+mn-lt"/>
              <a:cs typeface="+mn-lt"/>
            </a:endParaRPr>
          </a:p>
          <a:p>
            <a:pPr marL="305435" indent="-305435">
              <a:buFont typeface="Arial" panose="05020102010507070707" pitchFamily="18" charset="2"/>
              <a:buChar char="•"/>
            </a:pPr>
            <a:endParaRPr lang="it-IT" sz="2200" dirty="0">
              <a:latin typeface="Gill Sans MT"/>
              <a:ea typeface="+mn-lt"/>
              <a:cs typeface="+mn-lt"/>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24485" lvl="1" indent="0">
              <a:buNone/>
            </a:pPr>
            <a:endParaRPr lang="it-IT" sz="2200" dirty="0">
              <a:latin typeface="Georgia"/>
            </a:endParaRPr>
          </a:p>
          <a:p>
            <a:pPr marL="629920" lvl="1" indent="-305435">
              <a:buFont typeface="Courier New" panose="05020102010507070707" pitchFamily="18" charset="2"/>
              <a:buChar char="o"/>
            </a:pPr>
            <a:endParaRPr lang="it-IT" sz="2200" dirty="0">
              <a:latin typeface="Georgia"/>
            </a:endParaRPr>
          </a:p>
          <a:p>
            <a:pPr marL="305435" indent="-305435">
              <a:buFont typeface="Arial" panose="05020102010507070707" pitchFamily="18" charset="2"/>
              <a:buChar char="•"/>
            </a:pPr>
            <a:endParaRPr lang="it-IT" dirty="0">
              <a:latin typeface="Gill Sans MT" panose="020B0502020104020203"/>
            </a:endParaRPr>
          </a:p>
        </p:txBody>
      </p:sp>
    </p:spTree>
    <p:extLst>
      <p:ext uri="{BB962C8B-B14F-4D97-AF65-F5344CB8AC3E}">
        <p14:creationId xmlns:p14="http://schemas.microsoft.com/office/powerpoint/2010/main" val="173665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28DCC6-1BCE-D054-FDCE-DC51514BEB3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20CC9F2-342D-F4B9-014D-66968024D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63EF1BF-0259-883D-2241-0EF01065F438}"/>
              </a:ext>
            </a:extLst>
          </p:cNvPr>
          <p:cNvSpPr>
            <a:spLocks noGrp="1"/>
          </p:cNvSpPr>
          <p:nvPr>
            <p:ph type="ctrTitle"/>
          </p:nvPr>
        </p:nvSpPr>
        <p:spPr>
          <a:xfrm>
            <a:off x="4449960" y="1507414"/>
            <a:ext cx="7701536" cy="3703320"/>
          </a:xfrm>
        </p:spPr>
        <p:txBody>
          <a:bodyPr anchor="ctr">
            <a:normAutofit/>
          </a:bodyPr>
          <a:lstStyle/>
          <a:p>
            <a:r>
              <a:rPr lang="it-IT" sz="4800" b="1" dirty="0">
                <a:ea typeface="+mj-lt"/>
                <a:cs typeface="+mj-lt"/>
              </a:rPr>
              <a:t>Transformer‑</a:t>
            </a:r>
            <a:r>
              <a:rPr lang="it-IT" sz="4800" b="1" dirty="0" err="1">
                <a:ea typeface="+mj-lt"/>
                <a:cs typeface="+mj-lt"/>
              </a:rPr>
              <a:t>Based</a:t>
            </a:r>
            <a:r>
              <a:rPr lang="it-IT" sz="4800" b="1" dirty="0">
                <a:ea typeface="+mj-lt"/>
                <a:cs typeface="+mj-lt"/>
              </a:rPr>
              <a:t> </a:t>
            </a:r>
            <a:r>
              <a:rPr lang="it-IT" sz="4800" b="1" dirty="0" err="1">
                <a:ea typeface="+mj-lt"/>
                <a:cs typeface="+mj-lt"/>
              </a:rPr>
              <a:t>Classifier</a:t>
            </a:r>
            <a:r>
              <a:rPr lang="it-IT" sz="4800" b="1" dirty="0">
                <a:ea typeface="+mj-lt"/>
                <a:cs typeface="+mj-lt"/>
              </a:rPr>
              <a:t> (BERT)</a:t>
            </a:r>
            <a:endParaRPr lang="it-IT" dirty="0"/>
          </a:p>
        </p:txBody>
      </p:sp>
      <p:sp>
        <p:nvSpPr>
          <p:cNvPr id="3" name="Sottotitolo 2">
            <a:extLst>
              <a:ext uri="{FF2B5EF4-FFF2-40B4-BE49-F238E27FC236}">
                <a16:creationId xmlns:a16="http://schemas.microsoft.com/office/drawing/2014/main" id="{3123AAA6-2D0F-E1F6-D9A0-37B1A7183B72}"/>
              </a:ext>
            </a:extLst>
          </p:cNvPr>
          <p:cNvSpPr>
            <a:spLocks noGrp="1"/>
          </p:cNvSpPr>
          <p:nvPr>
            <p:ph type="subTitle" idx="1"/>
          </p:nvPr>
        </p:nvSpPr>
        <p:spPr>
          <a:xfrm>
            <a:off x="444342" y="1507414"/>
            <a:ext cx="3330781" cy="3703320"/>
          </a:xfrm>
          <a:ln w="57150">
            <a:noFill/>
          </a:ln>
        </p:spPr>
        <p:txBody>
          <a:bodyPr anchor="ctr">
            <a:normAutofit/>
          </a:bodyPr>
          <a:lstStyle/>
          <a:p>
            <a:pPr algn="r"/>
            <a:endParaRPr lang="it-IT" sz="2000"/>
          </a:p>
        </p:txBody>
      </p:sp>
      <p:sp>
        <p:nvSpPr>
          <p:cNvPr id="10" name="Rectangle 9">
            <a:extLst>
              <a:ext uri="{FF2B5EF4-FFF2-40B4-BE49-F238E27FC236}">
                <a16:creationId xmlns:a16="http://schemas.microsoft.com/office/drawing/2014/main" id="{12C9757D-93C1-23E2-B13E-57AAC8573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C17434B4-EF10-F763-9A6A-DF1098883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AB66D38-A77F-A08B-8AB8-A68F43DFD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66620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E1D97-65AC-FD1F-1050-A5F6CCBFD7C3}"/>
              </a:ext>
            </a:extLst>
          </p:cNvPr>
          <p:cNvSpPr>
            <a:spLocks noGrp="1"/>
          </p:cNvSpPr>
          <p:nvPr>
            <p:ph type="title"/>
          </p:nvPr>
        </p:nvSpPr>
        <p:spPr/>
        <p:txBody>
          <a:bodyPr/>
          <a:lstStyle/>
          <a:p>
            <a:r>
              <a:rPr lang="it-IT" dirty="0">
                <a:latin typeface="Georgia"/>
                <a:ea typeface="+mj-lt"/>
                <a:cs typeface="+mj-lt"/>
              </a:rPr>
              <a:t>Transformer‑</a:t>
            </a:r>
            <a:r>
              <a:rPr lang="it-IT" err="1">
                <a:latin typeface="Georgia"/>
                <a:ea typeface="+mj-lt"/>
                <a:cs typeface="+mj-lt"/>
              </a:rPr>
              <a:t>Based</a:t>
            </a:r>
            <a:r>
              <a:rPr lang="it-IT" dirty="0">
                <a:latin typeface="Georgia"/>
                <a:ea typeface="+mj-lt"/>
                <a:cs typeface="+mj-lt"/>
              </a:rPr>
              <a:t> </a:t>
            </a:r>
            <a:r>
              <a:rPr lang="it-IT" err="1">
                <a:latin typeface="Georgia"/>
                <a:ea typeface="+mj-lt"/>
                <a:cs typeface="+mj-lt"/>
              </a:rPr>
              <a:t>Classifier</a:t>
            </a:r>
            <a:r>
              <a:rPr lang="it-IT" dirty="0">
                <a:latin typeface="Georgia"/>
                <a:ea typeface="+mj-lt"/>
                <a:cs typeface="+mj-lt"/>
              </a:rPr>
              <a:t> (BERT)</a:t>
            </a:r>
            <a:endParaRPr lang="it-IT" dirty="0">
              <a:latin typeface="Georgia"/>
            </a:endParaRPr>
          </a:p>
        </p:txBody>
      </p:sp>
      <p:sp>
        <p:nvSpPr>
          <p:cNvPr id="3" name="Segnaposto contenuto 2">
            <a:extLst>
              <a:ext uri="{FF2B5EF4-FFF2-40B4-BE49-F238E27FC236}">
                <a16:creationId xmlns:a16="http://schemas.microsoft.com/office/drawing/2014/main" id="{53B27CEB-7900-C492-6FF1-99D5393BB118}"/>
              </a:ext>
            </a:extLst>
          </p:cNvPr>
          <p:cNvSpPr>
            <a:spLocks noGrp="1"/>
          </p:cNvSpPr>
          <p:nvPr>
            <p:ph idx="1"/>
          </p:nvPr>
        </p:nvSpPr>
        <p:spPr>
          <a:xfrm>
            <a:off x="581192" y="2180496"/>
            <a:ext cx="11029615" cy="3984215"/>
          </a:xfrm>
        </p:spPr>
        <p:txBody>
          <a:bodyPr vert="horz" lIns="91440" tIns="45720" rIns="91440" bIns="45720" rtlCol="0" anchor="t">
            <a:noAutofit/>
          </a:bodyPr>
          <a:lstStyle/>
          <a:p>
            <a:pPr marL="305435" indent="-305435">
              <a:buFont typeface="Arial" panose="05020102010507070707" pitchFamily="18" charset="2"/>
              <a:buChar char="•"/>
            </a:pPr>
            <a:r>
              <a:rPr lang="it-IT" sz="2400" b="1" dirty="0">
                <a:latin typeface="Georgia"/>
                <a:ea typeface="+mn-lt"/>
                <a:cs typeface="+mn-lt"/>
              </a:rPr>
              <a:t>Model:</a:t>
            </a:r>
            <a:r>
              <a:rPr lang="it-IT" sz="2400" dirty="0">
                <a:latin typeface="Georgia"/>
                <a:ea typeface="+mn-lt"/>
                <a:cs typeface="+mn-lt"/>
              </a:rPr>
              <a:t> BERT‑base‑</a:t>
            </a:r>
            <a:r>
              <a:rPr lang="it-IT" sz="2400" err="1">
                <a:latin typeface="Georgia"/>
                <a:ea typeface="+mn-lt"/>
                <a:cs typeface="+mn-lt"/>
              </a:rPr>
              <a:t>uncased</a:t>
            </a:r>
            <a:r>
              <a:rPr lang="it-IT" sz="2400" dirty="0">
                <a:latin typeface="Georgia"/>
                <a:ea typeface="+mn-lt"/>
                <a:cs typeface="+mn-lt"/>
              </a:rPr>
              <a:t> (12 encoder </a:t>
            </a:r>
            <a:r>
              <a:rPr lang="it-IT" sz="2400" err="1">
                <a:latin typeface="Georgia"/>
                <a:ea typeface="+mn-lt"/>
                <a:cs typeface="+mn-lt"/>
              </a:rPr>
              <a:t>layers</a:t>
            </a:r>
            <a:r>
              <a:rPr lang="it-IT" sz="2400" dirty="0">
                <a:latin typeface="Georgia"/>
                <a:ea typeface="+mn-lt"/>
                <a:cs typeface="+mn-lt"/>
              </a:rPr>
              <a:t>, 768‑dim </a:t>
            </a:r>
            <a:r>
              <a:rPr lang="it-IT" sz="2400" err="1">
                <a:latin typeface="Georgia"/>
                <a:ea typeface="+mn-lt"/>
                <a:cs typeface="+mn-lt"/>
              </a:rPr>
              <a:t>hidden</a:t>
            </a:r>
            <a:r>
              <a:rPr lang="it-IT" sz="2400" dirty="0">
                <a:latin typeface="Georgia"/>
                <a:ea typeface="+mn-lt"/>
                <a:cs typeface="+mn-lt"/>
              </a:rPr>
              <a:t>)</a:t>
            </a:r>
            <a:endParaRPr lang="it-IT" sz="2400" dirty="0">
              <a:latin typeface="Georgia"/>
            </a:endParaRPr>
          </a:p>
          <a:p>
            <a:pPr marL="305435" indent="-305435">
              <a:buFont typeface="Arial" panose="05020102010507070707" pitchFamily="18" charset="2"/>
              <a:buChar char="•"/>
            </a:pPr>
            <a:r>
              <a:rPr lang="it-IT" sz="2400" b="1" dirty="0">
                <a:latin typeface="Georgia"/>
                <a:ea typeface="+mn-lt"/>
                <a:cs typeface="+mn-lt"/>
              </a:rPr>
              <a:t>Input:</a:t>
            </a:r>
            <a:r>
              <a:rPr lang="it-IT" sz="2400" dirty="0">
                <a:latin typeface="Georgia"/>
                <a:ea typeface="+mn-lt"/>
                <a:cs typeface="+mn-lt"/>
              </a:rPr>
              <a:t> </a:t>
            </a:r>
            <a:r>
              <a:rPr lang="it-IT" sz="2400" err="1">
                <a:latin typeface="Georgia"/>
                <a:ea typeface="+mn-lt"/>
                <a:cs typeface="+mn-lt"/>
              </a:rPr>
              <a:t>WordPiece</a:t>
            </a:r>
            <a:r>
              <a:rPr lang="it-IT" sz="2400" dirty="0">
                <a:latin typeface="Georgia"/>
                <a:ea typeface="+mn-lt"/>
                <a:cs typeface="+mn-lt"/>
              </a:rPr>
              <a:t> tokens with special </a:t>
            </a:r>
            <a:r>
              <a:rPr lang="it-IT" sz="2400" i="1" dirty="0">
                <a:latin typeface="Georgia"/>
              </a:rPr>
              <a:t>[CLS]</a:t>
            </a:r>
            <a:r>
              <a:rPr lang="it-IT" sz="2400" dirty="0">
                <a:latin typeface="Georgia"/>
                <a:ea typeface="+mn-lt"/>
                <a:cs typeface="+mn-lt"/>
              </a:rPr>
              <a:t> and </a:t>
            </a:r>
            <a:r>
              <a:rPr lang="it-IT" sz="2400" i="1" dirty="0">
                <a:latin typeface="Georgia"/>
              </a:rPr>
              <a:t>[SEP]</a:t>
            </a:r>
            <a:r>
              <a:rPr lang="it-IT" sz="2400" dirty="0">
                <a:latin typeface="Georgia"/>
                <a:ea typeface="+mn-lt"/>
                <a:cs typeface="+mn-lt"/>
              </a:rPr>
              <a:t> markers </a:t>
            </a:r>
          </a:p>
          <a:p>
            <a:pPr marL="305435" indent="-305435">
              <a:buFont typeface="Arial" panose="05020102010507070707" pitchFamily="18" charset="2"/>
              <a:buChar char="•"/>
            </a:pPr>
            <a:r>
              <a:rPr lang="it-IT" sz="2400" b="1" dirty="0">
                <a:latin typeface="Georgia"/>
                <a:ea typeface="+mn-lt"/>
                <a:cs typeface="+mn-lt"/>
              </a:rPr>
              <a:t>Core </a:t>
            </a:r>
            <a:r>
              <a:rPr lang="it-IT" sz="2400" b="1" dirty="0" err="1">
                <a:latin typeface="Georgia"/>
                <a:ea typeface="+mn-lt"/>
                <a:cs typeface="+mn-lt"/>
              </a:rPr>
              <a:t>layers</a:t>
            </a:r>
            <a:r>
              <a:rPr lang="it-IT" sz="2400" b="1" dirty="0">
                <a:latin typeface="Georgia"/>
                <a:ea typeface="+mn-lt"/>
                <a:cs typeface="+mn-lt"/>
              </a:rPr>
              <a:t>:</a:t>
            </a:r>
            <a:r>
              <a:rPr lang="it-IT" sz="2400" dirty="0">
                <a:latin typeface="Georgia"/>
                <a:ea typeface="+mn-lt"/>
                <a:cs typeface="+mn-lt"/>
              </a:rPr>
              <a:t> 12 Transformer encoders </a:t>
            </a:r>
            <a:r>
              <a:rPr lang="it-IT" sz="2400" dirty="0" err="1">
                <a:latin typeface="Georgia"/>
                <a:ea typeface="+mn-lt"/>
                <a:cs typeface="+mn-lt"/>
              </a:rPr>
              <a:t>using</a:t>
            </a:r>
            <a:r>
              <a:rPr lang="it-IT" sz="2400" dirty="0">
                <a:latin typeface="Georgia"/>
                <a:ea typeface="+mn-lt"/>
                <a:cs typeface="+mn-lt"/>
              </a:rPr>
              <a:t> self‑</a:t>
            </a:r>
            <a:r>
              <a:rPr lang="it-IT" sz="2400" dirty="0" err="1">
                <a:latin typeface="Georgia"/>
                <a:ea typeface="+mn-lt"/>
                <a:cs typeface="+mn-lt"/>
              </a:rPr>
              <a:t>attention</a:t>
            </a:r>
            <a:r>
              <a:rPr lang="it-IT" sz="2400" dirty="0">
                <a:latin typeface="Georgia"/>
                <a:ea typeface="+mn-lt"/>
                <a:cs typeface="+mn-lt"/>
              </a:rPr>
              <a:t> to </a:t>
            </a:r>
            <a:r>
              <a:rPr lang="it-IT" sz="2400" dirty="0" err="1">
                <a:latin typeface="Georgia"/>
                <a:ea typeface="+mn-lt"/>
                <a:cs typeface="+mn-lt"/>
              </a:rPr>
              <a:t>capture</a:t>
            </a:r>
            <a:r>
              <a:rPr lang="it-IT" sz="2400" dirty="0">
                <a:latin typeface="Georgia"/>
                <a:ea typeface="+mn-lt"/>
                <a:cs typeface="+mn-lt"/>
              </a:rPr>
              <a:t> </a:t>
            </a:r>
            <a:r>
              <a:rPr lang="it-IT" sz="2400" dirty="0" err="1">
                <a:latin typeface="Georgia"/>
                <a:ea typeface="+mn-lt"/>
                <a:cs typeface="+mn-lt"/>
              </a:rPr>
              <a:t>context</a:t>
            </a:r>
            <a:r>
              <a:rPr lang="it-IT" sz="2400" dirty="0">
                <a:latin typeface="Georgia"/>
                <a:ea typeface="+mn-lt"/>
                <a:cs typeface="+mn-lt"/>
              </a:rPr>
              <a:t> </a:t>
            </a:r>
            <a:r>
              <a:rPr lang="it-IT" sz="2400" dirty="0" err="1">
                <a:latin typeface="Georgia"/>
                <a:ea typeface="+mn-lt"/>
                <a:cs typeface="+mn-lt"/>
              </a:rPr>
              <a:t>across</a:t>
            </a:r>
            <a:r>
              <a:rPr lang="it-IT" sz="2400" dirty="0">
                <a:latin typeface="Georgia"/>
                <a:ea typeface="+mn-lt"/>
                <a:cs typeface="+mn-lt"/>
              </a:rPr>
              <a:t> the tweet</a:t>
            </a:r>
            <a:endParaRPr lang="it-IT" sz="2400">
              <a:latin typeface="Georgia"/>
            </a:endParaRPr>
          </a:p>
          <a:p>
            <a:pPr marL="305435" indent="-305435">
              <a:buFont typeface="Arial" panose="05020102010507070707" pitchFamily="18" charset="2"/>
              <a:buChar char="•"/>
            </a:pPr>
            <a:r>
              <a:rPr lang="it-IT" sz="2400" b="1" err="1">
                <a:latin typeface="Georgia"/>
                <a:ea typeface="+mn-lt"/>
                <a:cs typeface="+mn-lt"/>
              </a:rPr>
              <a:t>Representation</a:t>
            </a:r>
            <a:r>
              <a:rPr lang="it-IT" sz="2400" b="1" dirty="0">
                <a:latin typeface="Georgia"/>
                <a:ea typeface="+mn-lt"/>
                <a:cs typeface="+mn-lt"/>
              </a:rPr>
              <a:t>:</a:t>
            </a:r>
            <a:r>
              <a:rPr lang="it-IT" sz="2400" dirty="0">
                <a:latin typeface="Georgia"/>
                <a:ea typeface="+mn-lt"/>
                <a:cs typeface="+mn-lt"/>
              </a:rPr>
              <a:t> use the </a:t>
            </a:r>
            <a:r>
              <a:rPr lang="it-IT" sz="2400" err="1">
                <a:latin typeface="Georgia"/>
                <a:ea typeface="+mn-lt"/>
                <a:cs typeface="+mn-lt"/>
              </a:rPr>
              <a:t>final</a:t>
            </a:r>
            <a:r>
              <a:rPr lang="it-IT" sz="2400" dirty="0">
                <a:latin typeface="Georgia"/>
                <a:ea typeface="+mn-lt"/>
                <a:cs typeface="+mn-lt"/>
              </a:rPr>
              <a:t> </a:t>
            </a:r>
            <a:r>
              <a:rPr lang="it-IT" sz="2400" i="1" dirty="0">
                <a:latin typeface="Georgia"/>
              </a:rPr>
              <a:t>[CLS]</a:t>
            </a:r>
            <a:r>
              <a:rPr lang="it-IT" sz="2400" dirty="0">
                <a:latin typeface="Georgia"/>
                <a:ea typeface="+mn-lt"/>
                <a:cs typeface="+mn-lt"/>
              </a:rPr>
              <a:t> token </a:t>
            </a:r>
            <a:r>
              <a:rPr lang="it-IT" sz="2400" err="1">
                <a:latin typeface="Georgia"/>
                <a:ea typeface="+mn-lt"/>
                <a:cs typeface="+mn-lt"/>
              </a:rPr>
              <a:t>embedding</a:t>
            </a:r>
            <a:r>
              <a:rPr lang="it-IT" sz="2400" dirty="0">
                <a:latin typeface="Georgia"/>
                <a:ea typeface="+mn-lt"/>
                <a:cs typeface="+mn-lt"/>
              </a:rPr>
              <a:t> </a:t>
            </a:r>
            <a:r>
              <a:rPr lang="it-IT" sz="2400" err="1">
                <a:latin typeface="Georgia"/>
                <a:ea typeface="+mn-lt"/>
                <a:cs typeface="+mn-lt"/>
              </a:rPr>
              <a:t>as</a:t>
            </a:r>
            <a:r>
              <a:rPr lang="it-IT" sz="2400" dirty="0">
                <a:latin typeface="Georgia"/>
                <a:ea typeface="+mn-lt"/>
                <a:cs typeface="+mn-lt"/>
              </a:rPr>
              <a:t> a </a:t>
            </a:r>
            <a:r>
              <a:rPr lang="it-IT" sz="2400" err="1">
                <a:latin typeface="Georgia"/>
                <a:ea typeface="+mn-lt"/>
                <a:cs typeface="+mn-lt"/>
              </a:rPr>
              <a:t>summary</a:t>
            </a:r>
            <a:r>
              <a:rPr lang="it-IT" sz="2400" dirty="0">
                <a:latin typeface="Georgia"/>
                <a:ea typeface="+mn-lt"/>
                <a:cs typeface="+mn-lt"/>
              </a:rPr>
              <a:t> of the </a:t>
            </a:r>
            <a:r>
              <a:rPr lang="it-IT" sz="2400" err="1">
                <a:latin typeface="Georgia"/>
                <a:ea typeface="+mn-lt"/>
                <a:cs typeface="+mn-lt"/>
              </a:rPr>
              <a:t>entire</a:t>
            </a:r>
            <a:r>
              <a:rPr lang="it-IT" sz="2400" dirty="0">
                <a:latin typeface="Georgia"/>
                <a:ea typeface="+mn-lt"/>
                <a:cs typeface="+mn-lt"/>
              </a:rPr>
              <a:t> tweet</a:t>
            </a:r>
            <a:endParaRPr lang="it-IT" sz="2400" dirty="0">
              <a:latin typeface="Georgia"/>
            </a:endParaRPr>
          </a:p>
          <a:p>
            <a:pPr marL="305435" indent="-305435">
              <a:buFont typeface="Arial" panose="05020102010507070707" pitchFamily="18" charset="2"/>
              <a:buChar char="•"/>
            </a:pPr>
            <a:r>
              <a:rPr lang="it-IT" sz="2400" b="1" dirty="0" err="1">
                <a:latin typeface="Georgia"/>
                <a:ea typeface="+mn-lt"/>
                <a:cs typeface="+mn-lt"/>
              </a:rPr>
              <a:t>Classification</a:t>
            </a:r>
            <a:r>
              <a:rPr lang="it-IT" sz="2400" b="1" dirty="0">
                <a:latin typeface="Georgia"/>
                <a:ea typeface="+mn-lt"/>
                <a:cs typeface="+mn-lt"/>
              </a:rPr>
              <a:t> head:</a:t>
            </a:r>
            <a:r>
              <a:rPr lang="it-IT" sz="2400" dirty="0">
                <a:latin typeface="Georgia"/>
                <a:ea typeface="+mn-lt"/>
                <a:cs typeface="+mn-lt"/>
              </a:rPr>
              <a:t> dropout + linear </a:t>
            </a:r>
            <a:r>
              <a:rPr lang="it-IT" sz="2400" dirty="0" err="1">
                <a:latin typeface="Georgia"/>
                <a:ea typeface="+mn-lt"/>
                <a:cs typeface="+mn-lt"/>
              </a:rPr>
              <a:t>layer</a:t>
            </a:r>
            <a:r>
              <a:rPr lang="it-IT" sz="2400" dirty="0">
                <a:latin typeface="Georgia"/>
                <a:ea typeface="+mn-lt"/>
                <a:cs typeface="+mn-lt"/>
              </a:rPr>
              <a:t> → bot vs. human </a:t>
            </a:r>
            <a:r>
              <a:rPr lang="it-IT" sz="2400" dirty="0" err="1">
                <a:latin typeface="Georgia"/>
                <a:ea typeface="+mn-lt"/>
                <a:cs typeface="+mn-lt"/>
              </a:rPr>
              <a:t>prediction</a:t>
            </a:r>
            <a:endParaRPr lang="it-IT" sz="2400" dirty="0" err="1">
              <a:latin typeface="Georgia"/>
            </a:endParaRPr>
          </a:p>
          <a:p>
            <a:pPr marL="305435" indent="-305435">
              <a:buFont typeface="Arial" panose="05020102010507070707" pitchFamily="18" charset="2"/>
              <a:buChar char="•"/>
            </a:pPr>
            <a:endParaRPr lang="it-IT" dirty="0"/>
          </a:p>
          <a:p>
            <a:pPr marL="305435" indent="-305435">
              <a:buFont typeface="Arial" panose="05020102010507070707" pitchFamily="18" charset="2"/>
              <a:buChar char="•"/>
            </a:pPr>
            <a:endParaRPr lang="it-IT"/>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97228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5837F-7F4C-70D4-D6F5-B9581B2EF5B6}"/>
              </a:ext>
            </a:extLst>
          </p:cNvPr>
          <p:cNvSpPr>
            <a:spLocks noGrp="1"/>
          </p:cNvSpPr>
          <p:nvPr>
            <p:ph type="title"/>
          </p:nvPr>
        </p:nvSpPr>
        <p:spPr/>
        <p:txBody>
          <a:bodyPr/>
          <a:lstStyle/>
          <a:p>
            <a:r>
              <a:rPr lang="it-IT" dirty="0">
                <a:latin typeface="Georgia"/>
                <a:ea typeface="+mj-lt"/>
                <a:cs typeface="+mj-lt"/>
              </a:rPr>
              <a:t>Fine‑Tuning Setup &amp; </a:t>
            </a:r>
            <a:r>
              <a:rPr lang="it-IT" err="1">
                <a:latin typeface="Georgia"/>
                <a:ea typeface="+mj-lt"/>
                <a:cs typeface="+mj-lt"/>
              </a:rPr>
              <a:t>Hyperparameters</a:t>
            </a:r>
            <a:endParaRPr lang="it-IT" err="1">
              <a:latin typeface="Georgia"/>
            </a:endParaRPr>
          </a:p>
        </p:txBody>
      </p:sp>
      <p:sp>
        <p:nvSpPr>
          <p:cNvPr id="3" name="Segnaposto contenuto 2">
            <a:extLst>
              <a:ext uri="{FF2B5EF4-FFF2-40B4-BE49-F238E27FC236}">
                <a16:creationId xmlns:a16="http://schemas.microsoft.com/office/drawing/2014/main" id="{6EEBF9F7-3F74-39FF-C69C-5F9C585555F1}"/>
              </a:ext>
            </a:extLst>
          </p:cNvPr>
          <p:cNvSpPr>
            <a:spLocks noGrp="1"/>
          </p:cNvSpPr>
          <p:nvPr>
            <p:ph idx="1"/>
          </p:nvPr>
        </p:nvSpPr>
        <p:spPr>
          <a:xfrm>
            <a:off x="581192" y="2180496"/>
            <a:ext cx="11029615" cy="4390244"/>
          </a:xfrm>
        </p:spPr>
        <p:txBody>
          <a:bodyPr vert="horz" lIns="91440" tIns="45720" rIns="91440" bIns="45720" rtlCol="0" anchor="t">
            <a:noAutofit/>
          </a:bodyPr>
          <a:lstStyle/>
          <a:p>
            <a:pPr marL="305435" indent="-305435"/>
            <a:r>
              <a:rPr lang="it-IT" sz="2400" b="1" dirty="0">
                <a:latin typeface="Georgia"/>
                <a:ea typeface="+mn-lt"/>
                <a:cs typeface="+mn-lt"/>
              </a:rPr>
              <a:t>Input:</a:t>
            </a:r>
            <a:r>
              <a:rPr lang="it-IT" sz="2400" dirty="0">
                <a:latin typeface="Georgia"/>
                <a:ea typeface="+mn-lt"/>
                <a:cs typeface="+mn-lt"/>
              </a:rPr>
              <a:t> max 128 </a:t>
            </a:r>
            <a:r>
              <a:rPr lang="it-IT" sz="2400" err="1">
                <a:latin typeface="Georgia"/>
                <a:ea typeface="+mn-lt"/>
                <a:cs typeface="+mn-lt"/>
              </a:rPr>
              <a:t>WordPiece</a:t>
            </a:r>
            <a:r>
              <a:rPr lang="it-IT" sz="2400" dirty="0">
                <a:latin typeface="Georgia"/>
                <a:ea typeface="+mn-lt"/>
                <a:cs typeface="+mn-lt"/>
              </a:rPr>
              <a:t> tokens (</a:t>
            </a:r>
            <a:r>
              <a:rPr lang="it-IT" sz="2400" dirty="0">
                <a:latin typeface="Georgia"/>
              </a:rPr>
              <a:t>[CLS]</a:t>
            </a:r>
            <a:r>
              <a:rPr lang="it-IT" sz="2400" dirty="0">
                <a:latin typeface="Georgia"/>
                <a:ea typeface="+mn-lt"/>
                <a:cs typeface="+mn-lt"/>
              </a:rPr>
              <a:t> + text + </a:t>
            </a:r>
            <a:r>
              <a:rPr lang="it-IT" sz="2400" dirty="0">
                <a:latin typeface="Georgia"/>
              </a:rPr>
              <a:t>[SEP]</a:t>
            </a:r>
            <a:r>
              <a:rPr lang="it-IT" sz="2400" dirty="0">
                <a:latin typeface="Georgia"/>
                <a:ea typeface="+mn-lt"/>
                <a:cs typeface="+mn-lt"/>
              </a:rPr>
              <a:t>)</a:t>
            </a:r>
            <a:endParaRPr lang="it-IT" sz="2400">
              <a:latin typeface="Georgia"/>
            </a:endParaRPr>
          </a:p>
          <a:p>
            <a:pPr marL="305435" indent="-305435"/>
            <a:r>
              <a:rPr lang="it-IT" sz="2400" b="1" dirty="0">
                <a:latin typeface="Georgia"/>
                <a:ea typeface="+mn-lt"/>
                <a:cs typeface="+mn-lt"/>
              </a:rPr>
              <a:t>Batch size:</a:t>
            </a:r>
            <a:r>
              <a:rPr lang="it-IT" sz="2400" dirty="0">
                <a:latin typeface="Georgia"/>
                <a:ea typeface="+mn-lt"/>
                <a:cs typeface="+mn-lt"/>
              </a:rPr>
              <a:t> 16</a:t>
            </a:r>
            <a:endParaRPr lang="it-IT" sz="2400">
              <a:latin typeface="Georgia"/>
            </a:endParaRPr>
          </a:p>
          <a:p>
            <a:pPr marL="305435" indent="-305435"/>
            <a:r>
              <a:rPr lang="it-IT" sz="2400" b="1" err="1">
                <a:latin typeface="Georgia"/>
                <a:ea typeface="+mn-lt"/>
                <a:cs typeface="+mn-lt"/>
              </a:rPr>
              <a:t>Epochs</a:t>
            </a:r>
            <a:r>
              <a:rPr lang="it-IT" sz="2400" b="1" dirty="0">
                <a:latin typeface="Georgia"/>
                <a:ea typeface="+mn-lt"/>
                <a:cs typeface="+mn-lt"/>
              </a:rPr>
              <a:t>:</a:t>
            </a:r>
            <a:r>
              <a:rPr lang="it-IT" sz="2400" dirty="0">
                <a:latin typeface="Georgia"/>
                <a:ea typeface="+mn-lt"/>
                <a:cs typeface="+mn-lt"/>
              </a:rPr>
              <a:t> 5</a:t>
            </a:r>
            <a:endParaRPr lang="it-IT" sz="2400">
              <a:latin typeface="Georgia"/>
            </a:endParaRPr>
          </a:p>
          <a:p>
            <a:pPr marL="305435" indent="-305435"/>
            <a:r>
              <a:rPr lang="it-IT" sz="2400" b="1" dirty="0">
                <a:latin typeface="Georgia"/>
                <a:ea typeface="+mn-lt"/>
                <a:cs typeface="+mn-lt"/>
              </a:rPr>
              <a:t>Learning rate:</a:t>
            </a:r>
            <a:r>
              <a:rPr lang="it-IT" sz="2400" dirty="0">
                <a:latin typeface="Georgia"/>
                <a:ea typeface="+mn-lt"/>
                <a:cs typeface="+mn-lt"/>
              </a:rPr>
              <a:t> 2 × 10</a:t>
            </a:r>
            <a:r>
              <a:rPr lang="it-IT" sz="2400" baseline="30000" dirty="0">
                <a:latin typeface="Georgia"/>
                <a:ea typeface="+mn-lt"/>
                <a:cs typeface="+mn-lt"/>
              </a:rPr>
              <a:t>-5</a:t>
            </a:r>
            <a:r>
              <a:rPr lang="it-IT" sz="2400" dirty="0">
                <a:latin typeface="Georgia"/>
                <a:ea typeface="+mn-lt"/>
                <a:cs typeface="+mn-lt"/>
              </a:rPr>
              <a:t> (</a:t>
            </a:r>
            <a:r>
              <a:rPr lang="it-IT" sz="2400" err="1">
                <a:latin typeface="Georgia"/>
                <a:ea typeface="+mn-lt"/>
                <a:cs typeface="+mn-lt"/>
              </a:rPr>
              <a:t>AdamW</a:t>
            </a:r>
            <a:r>
              <a:rPr lang="it-IT" sz="2400" dirty="0">
                <a:latin typeface="Georgia"/>
                <a:ea typeface="+mn-lt"/>
                <a:cs typeface="+mn-lt"/>
              </a:rPr>
              <a:t>)</a:t>
            </a:r>
            <a:endParaRPr lang="it-IT" sz="2400">
              <a:latin typeface="Georgia"/>
            </a:endParaRPr>
          </a:p>
          <a:p>
            <a:pPr marL="305435" indent="-305435"/>
            <a:r>
              <a:rPr lang="it-IT" sz="2400" b="1" dirty="0">
                <a:latin typeface="Georgia"/>
                <a:ea typeface="+mn-lt"/>
                <a:cs typeface="+mn-lt"/>
              </a:rPr>
              <a:t>Weight </a:t>
            </a:r>
            <a:r>
              <a:rPr lang="it-IT" sz="2400" b="1" err="1">
                <a:latin typeface="Georgia"/>
                <a:ea typeface="+mn-lt"/>
                <a:cs typeface="+mn-lt"/>
              </a:rPr>
              <a:t>decay</a:t>
            </a:r>
            <a:r>
              <a:rPr lang="it-IT" sz="2400" b="1" dirty="0">
                <a:latin typeface="Georgia"/>
                <a:ea typeface="+mn-lt"/>
                <a:cs typeface="+mn-lt"/>
              </a:rPr>
              <a:t>:</a:t>
            </a:r>
            <a:r>
              <a:rPr lang="it-IT" sz="2400" dirty="0">
                <a:latin typeface="Georgia"/>
                <a:ea typeface="+mn-lt"/>
                <a:cs typeface="+mn-lt"/>
              </a:rPr>
              <a:t> 0.05</a:t>
            </a:r>
            <a:endParaRPr lang="it-IT" sz="2400">
              <a:latin typeface="Georgia"/>
            </a:endParaRPr>
          </a:p>
          <a:p>
            <a:pPr marL="305435" indent="-305435"/>
            <a:r>
              <a:rPr lang="it-IT" sz="2400" b="1" dirty="0">
                <a:latin typeface="Georgia"/>
                <a:ea typeface="+mn-lt"/>
                <a:cs typeface="+mn-lt"/>
              </a:rPr>
              <a:t>Dropout (</a:t>
            </a:r>
            <a:r>
              <a:rPr lang="it-IT" sz="2400" b="1" err="1">
                <a:latin typeface="Georgia"/>
                <a:ea typeface="+mn-lt"/>
                <a:cs typeface="+mn-lt"/>
              </a:rPr>
              <a:t>classification</a:t>
            </a:r>
            <a:r>
              <a:rPr lang="it-IT" sz="2400" b="1" dirty="0">
                <a:latin typeface="Georgia"/>
                <a:ea typeface="+mn-lt"/>
                <a:cs typeface="+mn-lt"/>
              </a:rPr>
              <a:t> head):</a:t>
            </a:r>
            <a:r>
              <a:rPr lang="it-IT" sz="2400" dirty="0">
                <a:latin typeface="Georgia"/>
                <a:ea typeface="+mn-lt"/>
                <a:cs typeface="+mn-lt"/>
              </a:rPr>
              <a:t> 0.6</a:t>
            </a:r>
            <a:endParaRPr lang="it-IT" sz="2400">
              <a:latin typeface="Georgia"/>
            </a:endParaRPr>
          </a:p>
          <a:p>
            <a:pPr marL="305435" indent="-305435"/>
            <a:r>
              <a:rPr lang="it-IT" sz="2400" b="1" dirty="0">
                <a:latin typeface="Georgia"/>
                <a:ea typeface="+mn-lt"/>
                <a:cs typeface="+mn-lt"/>
              </a:rPr>
              <a:t>Layer freezing:</a:t>
            </a:r>
            <a:endParaRPr lang="it-IT" sz="2400">
              <a:latin typeface="Georgia"/>
            </a:endParaRPr>
          </a:p>
          <a:p>
            <a:pPr marL="629920" lvl="1" indent="-305435">
              <a:buFont typeface="Courier New" panose="05020102010507070707" pitchFamily="18" charset="2"/>
              <a:buChar char="o"/>
            </a:pPr>
            <a:r>
              <a:rPr lang="it-IT" sz="2200" dirty="0">
                <a:latin typeface="Georgia"/>
                <a:ea typeface="+mn-lt"/>
                <a:cs typeface="+mn-lt"/>
              </a:rPr>
              <a:t>Frozen: </a:t>
            </a:r>
            <a:r>
              <a:rPr lang="it-IT" sz="2200" err="1">
                <a:latin typeface="Georgia"/>
                <a:ea typeface="+mn-lt"/>
                <a:cs typeface="+mn-lt"/>
              </a:rPr>
              <a:t>all</a:t>
            </a:r>
            <a:r>
              <a:rPr lang="it-IT" sz="2200" dirty="0">
                <a:latin typeface="Georgia"/>
                <a:ea typeface="+mn-lt"/>
                <a:cs typeface="+mn-lt"/>
              </a:rPr>
              <a:t> BERT </a:t>
            </a:r>
            <a:r>
              <a:rPr lang="it-IT" sz="2200" err="1">
                <a:latin typeface="Georgia"/>
                <a:ea typeface="+mn-lt"/>
                <a:cs typeface="+mn-lt"/>
              </a:rPr>
              <a:t>parameters</a:t>
            </a:r>
            <a:r>
              <a:rPr lang="it-IT" sz="2200" dirty="0">
                <a:latin typeface="Georgia"/>
                <a:ea typeface="+mn-lt"/>
                <a:cs typeface="+mn-lt"/>
              </a:rPr>
              <a:t> </a:t>
            </a:r>
            <a:r>
              <a:rPr lang="it-IT" sz="2200" err="1">
                <a:latin typeface="Georgia"/>
                <a:ea typeface="+mn-lt"/>
                <a:cs typeface="+mn-lt"/>
              </a:rPr>
              <a:t>except</a:t>
            </a:r>
            <a:r>
              <a:rPr lang="it-IT" sz="2200" dirty="0">
                <a:latin typeface="Georgia"/>
                <a:ea typeface="+mn-lt"/>
                <a:cs typeface="+mn-lt"/>
              </a:rPr>
              <a:t> encoder </a:t>
            </a:r>
            <a:r>
              <a:rPr lang="it-IT" sz="2200" err="1">
                <a:latin typeface="Georgia"/>
                <a:ea typeface="+mn-lt"/>
                <a:cs typeface="+mn-lt"/>
              </a:rPr>
              <a:t>layers</a:t>
            </a:r>
            <a:r>
              <a:rPr lang="it-IT" sz="2200" dirty="0">
                <a:latin typeface="Georgia"/>
                <a:ea typeface="+mn-lt"/>
                <a:cs typeface="+mn-lt"/>
              </a:rPr>
              <a:t> 10–11, </a:t>
            </a:r>
            <a:r>
              <a:rPr lang="it-IT" sz="2200" err="1">
                <a:latin typeface="Georgia"/>
                <a:ea typeface="+mn-lt"/>
                <a:cs typeface="+mn-lt"/>
              </a:rPr>
              <a:t>pooler</a:t>
            </a:r>
            <a:r>
              <a:rPr lang="it-IT" sz="2200" dirty="0">
                <a:latin typeface="Georgia"/>
                <a:ea typeface="+mn-lt"/>
                <a:cs typeface="+mn-lt"/>
              </a:rPr>
              <a:t>, and </a:t>
            </a:r>
            <a:r>
              <a:rPr lang="it-IT" sz="2200" err="1">
                <a:latin typeface="Georgia"/>
                <a:ea typeface="+mn-lt"/>
                <a:cs typeface="+mn-lt"/>
              </a:rPr>
              <a:t>classifier</a:t>
            </a:r>
            <a:r>
              <a:rPr lang="it-IT" sz="2200" dirty="0">
                <a:latin typeface="Georgia"/>
                <a:ea typeface="+mn-lt"/>
                <a:cs typeface="+mn-lt"/>
              </a:rPr>
              <a:t> head</a:t>
            </a:r>
            <a:endParaRPr lang="it-IT" sz="2200">
              <a:latin typeface="Georgia"/>
            </a:endParaRPr>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2707516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7BA819-198B-A967-3F87-7794539F8050}"/>
              </a:ext>
            </a:extLst>
          </p:cNvPr>
          <p:cNvSpPr>
            <a:spLocks noGrp="1"/>
          </p:cNvSpPr>
          <p:nvPr>
            <p:ph type="title"/>
          </p:nvPr>
        </p:nvSpPr>
        <p:spPr/>
        <p:txBody>
          <a:bodyPr/>
          <a:lstStyle/>
          <a:p>
            <a:r>
              <a:rPr lang="it-IT" dirty="0">
                <a:latin typeface="Georgia"/>
              </a:rPr>
              <a:t>Learning </a:t>
            </a:r>
            <a:r>
              <a:rPr lang="it-IT" err="1">
                <a:latin typeface="Georgia"/>
              </a:rPr>
              <a:t>Curves</a:t>
            </a:r>
            <a:r>
              <a:rPr lang="it-IT" dirty="0">
                <a:latin typeface="Georgia"/>
              </a:rPr>
              <a:t>: Training vs. </a:t>
            </a:r>
            <a:r>
              <a:rPr lang="it-IT" err="1">
                <a:latin typeface="Georgia"/>
              </a:rPr>
              <a:t>Validation</a:t>
            </a:r>
            <a:r>
              <a:rPr lang="it-IT" dirty="0">
                <a:latin typeface="Georgia"/>
              </a:rPr>
              <a:t> </a:t>
            </a:r>
            <a:r>
              <a:rPr lang="it-IT" err="1">
                <a:latin typeface="Georgia"/>
              </a:rPr>
              <a:t>accuracy</a:t>
            </a:r>
            <a:endParaRPr lang="it-IT" err="1">
              <a:solidFill>
                <a:srgbClr val="000000"/>
              </a:solidFill>
              <a:latin typeface="Georgia"/>
            </a:endParaRPr>
          </a:p>
        </p:txBody>
      </p:sp>
      <p:pic>
        <p:nvPicPr>
          <p:cNvPr id="4" name="Segnaposto contenuto 3" descr="Immagine che contiene testo, linea, Diagramma, diagramma&#10;&#10;Il contenuto generato dall&amp;#39;IA potrebbe non essere corretto.">
            <a:extLst>
              <a:ext uri="{FF2B5EF4-FFF2-40B4-BE49-F238E27FC236}">
                <a16:creationId xmlns:a16="http://schemas.microsoft.com/office/drawing/2014/main" id="{4D0B6A99-5512-7A6D-2EEC-A0F4F682D627}"/>
              </a:ext>
            </a:extLst>
          </p:cNvPr>
          <p:cNvPicPr>
            <a:picLocks noGrp="1" noChangeAspect="1"/>
          </p:cNvPicPr>
          <p:nvPr>
            <p:ph idx="1"/>
          </p:nvPr>
        </p:nvPicPr>
        <p:blipFill>
          <a:blip r:embed="rId3"/>
          <a:stretch>
            <a:fillRect/>
          </a:stretch>
        </p:blipFill>
        <p:spPr>
          <a:xfrm>
            <a:off x="2100357" y="2197182"/>
            <a:ext cx="7991286" cy="3961967"/>
          </a:xfrm>
          <a:prstGeom prst="rect">
            <a:avLst/>
          </a:prstGeom>
        </p:spPr>
      </p:pic>
    </p:spTree>
    <p:extLst>
      <p:ext uri="{BB962C8B-B14F-4D97-AF65-F5344CB8AC3E}">
        <p14:creationId xmlns:p14="http://schemas.microsoft.com/office/powerpoint/2010/main" val="1667537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633549-1C00-02E0-C8DE-BF7679593367}"/>
              </a:ext>
            </a:extLst>
          </p:cNvPr>
          <p:cNvSpPr>
            <a:spLocks noGrp="1"/>
          </p:cNvSpPr>
          <p:nvPr>
            <p:ph type="title"/>
          </p:nvPr>
        </p:nvSpPr>
        <p:spPr/>
        <p:txBody>
          <a:bodyPr/>
          <a:lstStyle/>
          <a:p>
            <a:r>
              <a:rPr lang="it-IT" dirty="0">
                <a:latin typeface="Georgia"/>
                <a:ea typeface="Calibri"/>
                <a:cs typeface="Calibri"/>
              </a:rPr>
              <a:t>Project goals</a:t>
            </a:r>
          </a:p>
        </p:txBody>
      </p:sp>
      <p:sp>
        <p:nvSpPr>
          <p:cNvPr id="3" name="Segnaposto contenuto 2">
            <a:extLst>
              <a:ext uri="{FF2B5EF4-FFF2-40B4-BE49-F238E27FC236}">
                <a16:creationId xmlns:a16="http://schemas.microsoft.com/office/drawing/2014/main" id="{4B66C3EF-FADF-1CC1-F70F-B63A98AF2978}"/>
              </a:ext>
            </a:extLst>
          </p:cNvPr>
          <p:cNvSpPr>
            <a:spLocks noGrp="1"/>
          </p:cNvSpPr>
          <p:nvPr>
            <p:ph idx="1"/>
          </p:nvPr>
        </p:nvSpPr>
        <p:spPr/>
        <p:txBody>
          <a:bodyPr vert="horz" lIns="91440" tIns="45720" rIns="91440" bIns="45720" rtlCol="0" anchor="t">
            <a:normAutofit/>
          </a:bodyPr>
          <a:lstStyle/>
          <a:p>
            <a:pPr marL="305435" indent="-305435">
              <a:buFont typeface="Arial" panose="05020102010507070707" pitchFamily="18" charset="2"/>
              <a:buChar char="•"/>
            </a:pPr>
            <a:r>
              <a:rPr lang="it-IT" sz="2400" dirty="0">
                <a:latin typeface="Georgia"/>
                <a:ea typeface="+mn-lt"/>
                <a:cs typeface="+mn-lt"/>
              </a:rPr>
              <a:t>Use the </a:t>
            </a:r>
            <a:r>
              <a:rPr lang="it-IT" sz="2400" b="1" err="1">
                <a:latin typeface="Georgia"/>
                <a:ea typeface="+mn-lt"/>
                <a:cs typeface="+mn-lt"/>
              </a:rPr>
              <a:t>TweepFake</a:t>
            </a:r>
            <a:r>
              <a:rPr lang="it-IT" sz="2400" dirty="0">
                <a:latin typeface="Georgia"/>
                <a:ea typeface="+mn-lt"/>
                <a:cs typeface="+mn-lt"/>
              </a:rPr>
              <a:t> English tweet dataset</a:t>
            </a:r>
            <a:endParaRPr lang="it-IT" sz="2400">
              <a:latin typeface="Georgia"/>
            </a:endParaRP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dirty="0">
                <a:latin typeface="Georgia"/>
                <a:ea typeface="+mn-lt"/>
                <a:cs typeface="+mn-lt"/>
              </a:rPr>
              <a:t>Train &amp; compare </a:t>
            </a:r>
            <a:r>
              <a:rPr lang="it-IT" sz="2400" b="1" dirty="0">
                <a:latin typeface="Georgia"/>
                <a:ea typeface="+mn-lt"/>
                <a:cs typeface="+mn-lt"/>
              </a:rPr>
              <a:t>SVM, CNN, Transformer</a:t>
            </a:r>
            <a:endParaRPr lang="it-IT" sz="2400">
              <a:latin typeface="Georgia"/>
            </a:endParaRPr>
          </a:p>
          <a:p>
            <a:pPr marL="305435" indent="-305435">
              <a:buFont typeface="Arial" panose="05020102010507070707" pitchFamily="18" charset="2"/>
              <a:buChar char="•"/>
            </a:pPr>
            <a:endParaRPr lang="it-IT" sz="2400" b="1" dirty="0">
              <a:latin typeface="Georgia"/>
              <a:ea typeface="+mn-lt"/>
              <a:cs typeface="+mn-lt"/>
            </a:endParaRPr>
          </a:p>
          <a:p>
            <a:pPr marL="305435" indent="-305435">
              <a:buFont typeface="Arial" panose="05020102010507070707" pitchFamily="18" charset="2"/>
              <a:buChar char="•"/>
            </a:pPr>
            <a:r>
              <a:rPr lang="it-IT" sz="2400" err="1">
                <a:latin typeface="Georgia"/>
                <a:ea typeface="+mn-lt"/>
                <a:cs typeface="+mn-lt"/>
              </a:rPr>
              <a:t>Main</a:t>
            </a:r>
            <a:r>
              <a:rPr lang="it-IT" sz="2400" dirty="0">
                <a:latin typeface="Georgia"/>
                <a:ea typeface="+mn-lt"/>
                <a:cs typeface="+mn-lt"/>
              </a:rPr>
              <a:t> </a:t>
            </a:r>
            <a:r>
              <a:rPr lang="it-IT" sz="2400" err="1">
                <a:latin typeface="Georgia"/>
                <a:ea typeface="+mn-lt"/>
                <a:cs typeface="+mn-lt"/>
              </a:rPr>
              <a:t>metrics</a:t>
            </a:r>
            <a:r>
              <a:rPr lang="it-IT" sz="2400" dirty="0">
                <a:latin typeface="Georgia"/>
                <a:ea typeface="+mn-lt"/>
                <a:cs typeface="+mn-lt"/>
              </a:rPr>
              <a:t>: </a:t>
            </a:r>
            <a:r>
              <a:rPr lang="it-IT" sz="2400" b="1" err="1">
                <a:latin typeface="Georgia"/>
                <a:ea typeface="+mn-lt"/>
                <a:cs typeface="+mn-lt"/>
              </a:rPr>
              <a:t>Accuracy</a:t>
            </a:r>
            <a:r>
              <a:rPr lang="it-IT" sz="2400" b="1" dirty="0">
                <a:latin typeface="Georgia"/>
                <a:ea typeface="+mn-lt"/>
                <a:cs typeface="+mn-lt"/>
              </a:rPr>
              <a:t> &amp; F1-score</a:t>
            </a:r>
            <a:endParaRPr lang="it-IT" sz="2400"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r>
              <a:rPr lang="it-IT" sz="2400" b="1" dirty="0" err="1">
                <a:latin typeface="Georgia"/>
                <a:ea typeface="+mn-lt"/>
                <a:cs typeface="+mn-lt"/>
              </a:rPr>
              <a:t>Interpretability</a:t>
            </a:r>
            <a:r>
              <a:rPr lang="it-IT" sz="2400" b="1" dirty="0">
                <a:latin typeface="Georgia"/>
                <a:ea typeface="+mn-lt"/>
                <a:cs typeface="+mn-lt"/>
              </a:rPr>
              <a:t>:</a:t>
            </a:r>
            <a:r>
              <a:rPr lang="it-IT" sz="2400" dirty="0">
                <a:latin typeface="Georgia"/>
                <a:ea typeface="+mn-lt"/>
                <a:cs typeface="+mn-lt"/>
              </a:rPr>
              <a:t> top discriminative words</a:t>
            </a:r>
            <a:endParaRPr lang="it-IT" sz="2400" b="1">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518258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633C6-CD05-AF2B-917D-4A00F813D9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A3B65F-4350-A2AF-E9A6-43780E8A003E}"/>
              </a:ext>
            </a:extLst>
          </p:cNvPr>
          <p:cNvSpPr>
            <a:spLocks noGrp="1"/>
          </p:cNvSpPr>
          <p:nvPr>
            <p:ph type="title"/>
          </p:nvPr>
        </p:nvSpPr>
        <p:spPr/>
        <p:txBody>
          <a:bodyPr/>
          <a:lstStyle/>
          <a:p>
            <a:r>
              <a:rPr lang="it-IT" dirty="0" err="1">
                <a:latin typeface="Georgia"/>
                <a:ea typeface="+mj-lt"/>
                <a:cs typeface="+mj-lt"/>
              </a:rPr>
              <a:t>Final</a:t>
            </a:r>
            <a:r>
              <a:rPr lang="it-IT" dirty="0">
                <a:latin typeface="Georgia"/>
                <a:ea typeface="+mj-lt"/>
                <a:cs typeface="+mj-lt"/>
              </a:rPr>
              <a:t> Test Performance</a:t>
            </a:r>
            <a:endParaRPr lang="it-IT" dirty="0">
              <a:latin typeface="Georgia"/>
            </a:endParaRPr>
          </a:p>
        </p:txBody>
      </p:sp>
      <p:graphicFrame>
        <p:nvGraphicFramePr>
          <p:cNvPr id="5" name="Segnaposto contenuto 4">
            <a:extLst>
              <a:ext uri="{FF2B5EF4-FFF2-40B4-BE49-F238E27FC236}">
                <a16:creationId xmlns:a16="http://schemas.microsoft.com/office/drawing/2014/main" id="{47F772EF-50B0-BC1A-0143-AD15A089313F}"/>
              </a:ext>
            </a:extLst>
          </p:cNvPr>
          <p:cNvGraphicFramePr>
            <a:graphicFrameLocks noGrp="1"/>
          </p:cNvGraphicFramePr>
          <p:nvPr>
            <p:ph idx="1"/>
            <p:extLst>
              <p:ext uri="{D42A27DB-BD31-4B8C-83A1-F6EECF244321}">
                <p14:modId xmlns:p14="http://schemas.microsoft.com/office/powerpoint/2010/main" val="3912973743"/>
              </p:ext>
            </p:extLst>
          </p:nvPr>
        </p:nvGraphicFramePr>
        <p:xfrm>
          <a:off x="581024" y="2798611"/>
          <a:ext cx="5907312" cy="1584960"/>
        </p:xfrm>
        <a:graphic>
          <a:graphicData uri="http://schemas.openxmlformats.org/drawingml/2006/table">
            <a:tbl>
              <a:tblPr firstRow="1" firstCol="1" bandRow="1">
                <a:tableStyleId>{5C22544A-7EE6-4342-B048-85BDC9FD1C3A}</a:tableStyleId>
              </a:tblPr>
              <a:tblGrid>
                <a:gridCol w="2220685">
                  <a:extLst>
                    <a:ext uri="{9D8B030D-6E8A-4147-A177-3AD203B41FA5}">
                      <a16:colId xmlns:a16="http://schemas.microsoft.com/office/drawing/2014/main" val="2951188652"/>
                    </a:ext>
                  </a:extLst>
                </a:gridCol>
                <a:gridCol w="1741713">
                  <a:extLst>
                    <a:ext uri="{9D8B030D-6E8A-4147-A177-3AD203B41FA5}">
                      <a16:colId xmlns:a16="http://schemas.microsoft.com/office/drawing/2014/main" val="1481392506"/>
                    </a:ext>
                  </a:extLst>
                </a:gridCol>
                <a:gridCol w="1944914">
                  <a:extLst>
                    <a:ext uri="{9D8B030D-6E8A-4147-A177-3AD203B41FA5}">
                      <a16:colId xmlns:a16="http://schemas.microsoft.com/office/drawing/2014/main" val="3350442789"/>
                    </a:ext>
                  </a:extLst>
                </a:gridCol>
              </a:tblGrid>
              <a:tr h="377371">
                <a:tc>
                  <a:txBody>
                    <a:bodyPr/>
                    <a:lstStyle/>
                    <a:p>
                      <a:pPr algn="ctr"/>
                      <a:r>
                        <a:rPr lang="it-IT" sz="2000" err="1">
                          <a:latin typeface="Georgia"/>
                        </a:rPr>
                        <a:t>Metric</a:t>
                      </a:r>
                      <a:endParaRPr lang="it-IT" sz="2000" dirty="0" err="1">
                        <a:latin typeface="Georgia"/>
                      </a:endParaRPr>
                    </a:p>
                  </a:txBody>
                  <a:tcPr/>
                </a:tc>
                <a:tc>
                  <a:txBody>
                    <a:bodyPr/>
                    <a:lstStyle/>
                    <a:p>
                      <a:pPr algn="ctr"/>
                      <a:r>
                        <a:rPr lang="it-IT" sz="2000" dirty="0">
                          <a:latin typeface="Georgia"/>
                        </a:rPr>
                        <a:t>Bot</a:t>
                      </a:r>
                    </a:p>
                  </a:txBody>
                  <a:tcPr/>
                </a:tc>
                <a:tc>
                  <a:txBody>
                    <a:bodyPr/>
                    <a:lstStyle/>
                    <a:p>
                      <a:pPr algn="ctr"/>
                      <a:r>
                        <a:rPr lang="it-IT" sz="2000" dirty="0">
                          <a:latin typeface="Georgia"/>
                        </a:rPr>
                        <a:t>Human</a:t>
                      </a:r>
                      <a:endParaRPr lang="it-IT" sz="2000" dirty="0" err="1">
                        <a:latin typeface="Georgia"/>
                      </a:endParaRPr>
                    </a:p>
                  </a:txBody>
                  <a:tcPr/>
                </a:tc>
                <a:extLst>
                  <a:ext uri="{0D108BD9-81ED-4DB2-BD59-A6C34878D82A}">
                    <a16:rowId xmlns:a16="http://schemas.microsoft.com/office/drawing/2014/main" val="2425647604"/>
                  </a:ext>
                </a:extLst>
              </a:tr>
              <a:tr h="370840">
                <a:tc>
                  <a:txBody>
                    <a:bodyPr/>
                    <a:lstStyle/>
                    <a:p>
                      <a:pPr algn="ctr"/>
                      <a:r>
                        <a:rPr lang="it-IT" sz="2000" dirty="0">
                          <a:latin typeface="Georgia"/>
                        </a:rPr>
                        <a:t>Precision</a:t>
                      </a:r>
                    </a:p>
                  </a:txBody>
                  <a:tcPr/>
                </a:tc>
                <a:tc>
                  <a:txBody>
                    <a:bodyPr/>
                    <a:lstStyle/>
                    <a:p>
                      <a:pPr algn="ctr"/>
                      <a:r>
                        <a:rPr lang="it-IT" sz="2000" dirty="0">
                          <a:latin typeface="Georgia"/>
                        </a:rPr>
                        <a:t>90.1%</a:t>
                      </a:r>
                    </a:p>
                  </a:txBody>
                  <a:tcPr/>
                </a:tc>
                <a:tc>
                  <a:txBody>
                    <a:bodyPr/>
                    <a:lstStyle/>
                    <a:p>
                      <a:pPr lvl="0" algn="ctr">
                        <a:buNone/>
                      </a:pPr>
                      <a:r>
                        <a:rPr lang="it-IT" sz="2000" dirty="0">
                          <a:latin typeface="Georgia"/>
                        </a:rPr>
                        <a:t>88.4%</a:t>
                      </a:r>
                      <a:endParaRPr lang="it-IT" dirty="0"/>
                    </a:p>
                  </a:txBody>
                  <a:tcPr/>
                </a:tc>
                <a:extLst>
                  <a:ext uri="{0D108BD9-81ED-4DB2-BD59-A6C34878D82A}">
                    <a16:rowId xmlns:a16="http://schemas.microsoft.com/office/drawing/2014/main" val="905929735"/>
                  </a:ext>
                </a:extLst>
              </a:tr>
              <a:tr h="370840">
                <a:tc>
                  <a:txBody>
                    <a:bodyPr/>
                    <a:lstStyle/>
                    <a:p>
                      <a:pPr algn="ctr"/>
                      <a:r>
                        <a:rPr lang="it-IT" sz="2000" dirty="0">
                          <a:latin typeface="Georgia"/>
                        </a:rPr>
                        <a:t>Recall</a:t>
                      </a:r>
                    </a:p>
                  </a:txBody>
                  <a:tcPr/>
                </a:tc>
                <a:tc>
                  <a:txBody>
                    <a:bodyPr/>
                    <a:lstStyle/>
                    <a:p>
                      <a:pPr algn="ctr"/>
                      <a:r>
                        <a:rPr lang="it-IT" sz="2000" dirty="0">
                          <a:latin typeface="Georgia"/>
                        </a:rPr>
                        <a:t>88.2%</a:t>
                      </a:r>
                      <a:endParaRPr lang="it-IT" dirty="0"/>
                    </a:p>
                  </a:txBody>
                  <a:tcPr/>
                </a:tc>
                <a:tc>
                  <a:txBody>
                    <a:bodyPr/>
                    <a:lstStyle/>
                    <a:p>
                      <a:pPr algn="ctr"/>
                      <a:r>
                        <a:rPr lang="it-IT" sz="2000" dirty="0">
                          <a:latin typeface="Georgia"/>
                        </a:rPr>
                        <a:t>90.3%</a:t>
                      </a:r>
                    </a:p>
                  </a:txBody>
                  <a:tcPr/>
                </a:tc>
                <a:extLst>
                  <a:ext uri="{0D108BD9-81ED-4DB2-BD59-A6C34878D82A}">
                    <a16:rowId xmlns:a16="http://schemas.microsoft.com/office/drawing/2014/main" val="4031951090"/>
                  </a:ext>
                </a:extLst>
              </a:tr>
              <a:tr h="370840">
                <a:tc>
                  <a:txBody>
                    <a:bodyPr/>
                    <a:lstStyle/>
                    <a:p>
                      <a:pPr algn="ctr"/>
                      <a:r>
                        <a:rPr lang="it-IT" sz="2000" dirty="0">
                          <a:latin typeface="Georgia"/>
                        </a:rPr>
                        <a:t>F1-score</a:t>
                      </a:r>
                    </a:p>
                  </a:txBody>
                  <a:tcPr/>
                </a:tc>
                <a:tc>
                  <a:txBody>
                    <a:bodyPr/>
                    <a:lstStyle/>
                    <a:p>
                      <a:pPr algn="ctr"/>
                      <a:r>
                        <a:rPr lang="it-IT" sz="2000" dirty="0">
                          <a:latin typeface="Georgia"/>
                        </a:rPr>
                        <a:t>89.1%</a:t>
                      </a:r>
                    </a:p>
                  </a:txBody>
                  <a:tcPr/>
                </a:tc>
                <a:tc>
                  <a:txBody>
                    <a:bodyPr/>
                    <a:lstStyle/>
                    <a:p>
                      <a:pPr algn="ctr"/>
                      <a:r>
                        <a:rPr lang="it-IT" sz="2000" dirty="0">
                          <a:latin typeface="Georgia"/>
                        </a:rPr>
                        <a:t>89.4%</a:t>
                      </a:r>
                    </a:p>
                  </a:txBody>
                  <a:tcPr/>
                </a:tc>
                <a:extLst>
                  <a:ext uri="{0D108BD9-81ED-4DB2-BD59-A6C34878D82A}">
                    <a16:rowId xmlns:a16="http://schemas.microsoft.com/office/drawing/2014/main" val="2373405239"/>
                  </a:ext>
                </a:extLst>
              </a:tr>
            </a:tbl>
          </a:graphicData>
        </a:graphic>
      </p:graphicFrame>
      <p:sp>
        <p:nvSpPr>
          <p:cNvPr id="6" name="CasellaDiTesto 5">
            <a:extLst>
              <a:ext uri="{FF2B5EF4-FFF2-40B4-BE49-F238E27FC236}">
                <a16:creationId xmlns:a16="http://schemas.microsoft.com/office/drawing/2014/main" id="{2D173DB6-A4B6-F7DF-5702-1E272AED8CDE}"/>
              </a:ext>
            </a:extLst>
          </p:cNvPr>
          <p:cNvSpPr txBox="1"/>
          <p:nvPr/>
        </p:nvSpPr>
        <p:spPr>
          <a:xfrm>
            <a:off x="338067" y="4664647"/>
            <a:ext cx="7070467" cy="24160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it-IT" sz="2300" err="1">
                <a:latin typeface="Georgia"/>
              </a:rPr>
              <a:t>Final</a:t>
            </a:r>
            <a:r>
              <a:rPr lang="it-IT" sz="2300" dirty="0">
                <a:latin typeface="Georgia"/>
              </a:rPr>
              <a:t> </a:t>
            </a:r>
            <a:r>
              <a:rPr lang="it-IT" sz="2300" err="1">
                <a:latin typeface="Georgia"/>
              </a:rPr>
              <a:t>Accuracy</a:t>
            </a:r>
            <a:r>
              <a:rPr lang="it-IT" sz="2300" dirty="0">
                <a:latin typeface="Georgia"/>
              </a:rPr>
              <a:t> on test set: </a:t>
            </a:r>
            <a:r>
              <a:rPr lang="it-IT" sz="2300" b="1" dirty="0">
                <a:latin typeface="Georgia"/>
              </a:rPr>
              <a:t>89.2%</a:t>
            </a:r>
            <a:endParaRPr lang="it-IT" sz="2300" b="1">
              <a:latin typeface="Georgia"/>
            </a:endParaRPr>
          </a:p>
          <a:p>
            <a:pPr marL="285750" indent="-285750">
              <a:buFont typeface="Arial"/>
              <a:buChar char="•"/>
            </a:pPr>
            <a:endParaRPr lang="it-IT" sz="600" b="1" dirty="0">
              <a:solidFill>
                <a:srgbClr val="000000"/>
              </a:solidFill>
              <a:latin typeface="Georgia"/>
            </a:endParaRPr>
          </a:p>
          <a:p>
            <a:pPr marL="285750" indent="-285750">
              <a:buFont typeface="Arial"/>
              <a:buChar char="•"/>
            </a:pPr>
            <a:r>
              <a:rPr lang="it-IT" sz="2300" dirty="0">
                <a:solidFill>
                  <a:srgbClr val="000000"/>
                </a:solidFill>
                <a:latin typeface="Georgia"/>
              </a:rPr>
              <a:t>Bot </a:t>
            </a:r>
            <a:r>
              <a:rPr lang="it-IT" sz="2300" err="1">
                <a:solidFill>
                  <a:srgbClr val="000000"/>
                </a:solidFill>
                <a:latin typeface="Georgia"/>
              </a:rPr>
              <a:t>precision</a:t>
            </a:r>
            <a:r>
              <a:rPr lang="it-IT" sz="2300" dirty="0">
                <a:solidFill>
                  <a:srgbClr val="000000"/>
                </a:solidFill>
                <a:latin typeface="Georgia"/>
              </a:rPr>
              <a:t> </a:t>
            </a:r>
            <a:r>
              <a:rPr lang="it-IT" sz="2300" err="1">
                <a:solidFill>
                  <a:srgbClr val="000000"/>
                </a:solidFill>
                <a:latin typeface="Georgia"/>
              </a:rPr>
              <a:t>jumps</a:t>
            </a:r>
            <a:r>
              <a:rPr lang="it-IT" sz="2300" dirty="0">
                <a:solidFill>
                  <a:srgbClr val="000000"/>
                </a:solidFill>
                <a:latin typeface="Georgia"/>
              </a:rPr>
              <a:t> </a:t>
            </a:r>
            <a:r>
              <a:rPr lang="it-IT" sz="2300" err="1">
                <a:solidFill>
                  <a:srgbClr val="000000"/>
                </a:solidFill>
                <a:latin typeface="Georgia"/>
              </a:rPr>
              <a:t>nearly</a:t>
            </a:r>
            <a:r>
              <a:rPr lang="it-IT" sz="2300" dirty="0">
                <a:solidFill>
                  <a:srgbClr val="000000"/>
                </a:solidFill>
                <a:latin typeface="Georgia"/>
              </a:rPr>
              <a:t> 10 points </a:t>
            </a:r>
            <a:r>
              <a:rPr lang="it-IT" sz="2300" dirty="0">
                <a:solidFill>
                  <a:srgbClr val="3D3D3D"/>
                </a:solidFill>
                <a:latin typeface="Georgia"/>
              </a:rPr>
              <a:t>→ </a:t>
            </a:r>
            <a:r>
              <a:rPr lang="it-IT" sz="2300" b="1" err="1">
                <a:solidFill>
                  <a:srgbClr val="3D3D3D"/>
                </a:solidFill>
                <a:latin typeface="Georgia"/>
              </a:rPr>
              <a:t>fewer</a:t>
            </a:r>
            <a:r>
              <a:rPr lang="it-IT" sz="2300" b="1" dirty="0">
                <a:solidFill>
                  <a:srgbClr val="3D3D3D"/>
                </a:solidFill>
                <a:latin typeface="Georgia"/>
              </a:rPr>
              <a:t> false </a:t>
            </a:r>
            <a:r>
              <a:rPr lang="it-IT" sz="2300" b="1" err="1">
                <a:solidFill>
                  <a:srgbClr val="3D3D3D"/>
                </a:solidFill>
                <a:latin typeface="Georgia"/>
              </a:rPr>
              <a:t>alarms</a:t>
            </a:r>
            <a:endParaRPr lang="it-IT" sz="2300" b="1">
              <a:solidFill>
                <a:srgbClr val="3D3D3D"/>
              </a:solidFill>
              <a:latin typeface="Georgia"/>
            </a:endParaRPr>
          </a:p>
          <a:p>
            <a:pPr marL="285750" indent="-285750">
              <a:buFont typeface="Arial"/>
              <a:buChar char="•"/>
            </a:pPr>
            <a:endParaRPr lang="it-IT" sz="700" dirty="0">
              <a:solidFill>
                <a:srgbClr val="3D3D3D"/>
              </a:solidFill>
              <a:latin typeface="Georgia"/>
            </a:endParaRPr>
          </a:p>
          <a:p>
            <a:pPr marL="285750" indent="-285750">
              <a:buFont typeface="Arial"/>
              <a:buChar char="•"/>
            </a:pPr>
            <a:r>
              <a:rPr lang="it-IT" sz="2300" dirty="0">
                <a:solidFill>
                  <a:srgbClr val="3D3D3D"/>
                </a:solidFill>
                <a:latin typeface="Georgia"/>
              </a:rPr>
              <a:t>Human recall </a:t>
            </a:r>
            <a:r>
              <a:rPr lang="it-IT" sz="2300" dirty="0" err="1">
                <a:solidFill>
                  <a:srgbClr val="3D3D3D"/>
                </a:solidFill>
                <a:latin typeface="Georgia"/>
              </a:rPr>
              <a:t>improves</a:t>
            </a:r>
            <a:r>
              <a:rPr lang="it-IT" sz="2300" dirty="0">
                <a:solidFill>
                  <a:srgbClr val="3D3D3D"/>
                </a:solidFill>
                <a:latin typeface="Georgia"/>
              </a:rPr>
              <a:t> over 13 points → </a:t>
            </a:r>
            <a:r>
              <a:rPr lang="it-IT" sz="2300" b="1" dirty="0" err="1">
                <a:solidFill>
                  <a:srgbClr val="3D3D3D"/>
                </a:solidFill>
                <a:latin typeface="Georgia"/>
              </a:rPr>
              <a:t>fewer</a:t>
            </a:r>
            <a:r>
              <a:rPr lang="it-IT" sz="2300" b="1" dirty="0">
                <a:solidFill>
                  <a:srgbClr val="3D3D3D"/>
                </a:solidFill>
                <a:latin typeface="Georgia"/>
              </a:rPr>
              <a:t> </a:t>
            </a:r>
            <a:r>
              <a:rPr lang="it-IT" sz="2300" b="1" dirty="0" err="1">
                <a:solidFill>
                  <a:srgbClr val="3D3D3D"/>
                </a:solidFill>
                <a:latin typeface="Georgia"/>
              </a:rPr>
              <a:t>missed</a:t>
            </a:r>
            <a:r>
              <a:rPr lang="it-IT" sz="2300" b="1" dirty="0">
                <a:solidFill>
                  <a:srgbClr val="3D3D3D"/>
                </a:solidFill>
                <a:latin typeface="Georgia"/>
              </a:rPr>
              <a:t> </a:t>
            </a:r>
            <a:r>
              <a:rPr lang="it-IT" sz="2300" b="1" dirty="0" err="1">
                <a:solidFill>
                  <a:srgbClr val="3D3D3D"/>
                </a:solidFill>
                <a:latin typeface="Georgia"/>
              </a:rPr>
              <a:t>humans</a:t>
            </a:r>
            <a:endParaRPr lang="it-IT" sz="2300" b="1" dirty="0">
              <a:solidFill>
                <a:srgbClr val="3D3D3D"/>
              </a:solidFill>
              <a:latin typeface="Georgia"/>
            </a:endParaRPr>
          </a:p>
          <a:p>
            <a:pPr marL="285750" indent="-285750">
              <a:buFont typeface="Arial"/>
              <a:buChar char="•"/>
            </a:pPr>
            <a:endParaRPr lang="it-IT" sz="2300" b="1" dirty="0">
              <a:latin typeface="Georgia"/>
            </a:endParaRPr>
          </a:p>
        </p:txBody>
      </p:sp>
      <p:pic>
        <p:nvPicPr>
          <p:cNvPr id="8" name="Immagine 7" descr="Immagine che contiene testo, schermata, diagramma, Carattere&#10;&#10;Il contenuto generato dall&amp;#39;IA potrebbe non essere corretto.">
            <a:extLst>
              <a:ext uri="{FF2B5EF4-FFF2-40B4-BE49-F238E27FC236}">
                <a16:creationId xmlns:a16="http://schemas.microsoft.com/office/drawing/2014/main" id="{7E312AEF-9DCD-1BC2-2481-853720FD3D5C}"/>
              </a:ext>
            </a:extLst>
          </p:cNvPr>
          <p:cNvPicPr>
            <a:picLocks noChangeAspect="1"/>
          </p:cNvPicPr>
          <p:nvPr/>
        </p:nvPicPr>
        <p:blipFill>
          <a:blip r:embed="rId3"/>
          <a:stretch>
            <a:fillRect/>
          </a:stretch>
        </p:blipFill>
        <p:spPr>
          <a:xfrm>
            <a:off x="7424390" y="2399501"/>
            <a:ext cx="4390328" cy="3410576"/>
          </a:xfrm>
          <a:prstGeom prst="rect">
            <a:avLst/>
          </a:prstGeom>
        </p:spPr>
      </p:pic>
    </p:spTree>
    <p:extLst>
      <p:ext uri="{BB962C8B-B14F-4D97-AF65-F5344CB8AC3E}">
        <p14:creationId xmlns:p14="http://schemas.microsoft.com/office/powerpoint/2010/main" val="868847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8A30B5-9A65-45EF-34E3-C6BC1CFA5886}"/>
              </a:ext>
            </a:extLst>
          </p:cNvPr>
          <p:cNvSpPr>
            <a:spLocks noGrp="1"/>
          </p:cNvSpPr>
          <p:nvPr>
            <p:ph type="title"/>
          </p:nvPr>
        </p:nvSpPr>
        <p:spPr/>
        <p:txBody>
          <a:bodyPr/>
          <a:lstStyle/>
          <a:p>
            <a:r>
              <a:rPr lang="it-IT" dirty="0">
                <a:latin typeface="Georgia"/>
                <a:ea typeface="+mj-lt"/>
                <a:cs typeface="+mj-lt"/>
              </a:rPr>
              <a:t>BERT – </a:t>
            </a:r>
            <a:r>
              <a:rPr lang="it-IT" err="1">
                <a:latin typeface="Georgia"/>
                <a:ea typeface="+mj-lt"/>
                <a:cs typeface="+mj-lt"/>
              </a:rPr>
              <a:t>Improvements</a:t>
            </a:r>
            <a:r>
              <a:rPr lang="it-IT" dirty="0">
                <a:latin typeface="Georgia"/>
                <a:ea typeface="+mj-lt"/>
                <a:cs typeface="+mj-lt"/>
              </a:rPr>
              <a:t> over Char‑CNN &amp; </a:t>
            </a:r>
            <a:r>
              <a:rPr lang="it-IT" err="1">
                <a:latin typeface="Georgia"/>
                <a:ea typeface="+mj-lt"/>
                <a:cs typeface="+mj-lt"/>
              </a:rPr>
              <a:t>Remaining</a:t>
            </a:r>
            <a:r>
              <a:rPr lang="it-IT" dirty="0">
                <a:latin typeface="Georgia"/>
                <a:ea typeface="+mj-lt"/>
                <a:cs typeface="+mj-lt"/>
              </a:rPr>
              <a:t> </a:t>
            </a:r>
            <a:r>
              <a:rPr lang="it-IT" err="1">
                <a:latin typeface="Georgia"/>
                <a:ea typeface="+mj-lt"/>
                <a:cs typeface="+mj-lt"/>
              </a:rPr>
              <a:t>Limitations</a:t>
            </a:r>
            <a:endParaRPr lang="it-IT" err="1">
              <a:latin typeface="Georgia"/>
            </a:endParaRPr>
          </a:p>
        </p:txBody>
      </p:sp>
      <p:sp>
        <p:nvSpPr>
          <p:cNvPr id="3" name="Segnaposto contenuto 2">
            <a:extLst>
              <a:ext uri="{FF2B5EF4-FFF2-40B4-BE49-F238E27FC236}">
                <a16:creationId xmlns:a16="http://schemas.microsoft.com/office/drawing/2014/main" id="{03E67ACC-1B77-62F7-C3F6-60B2D9FB5867}"/>
              </a:ext>
            </a:extLst>
          </p:cNvPr>
          <p:cNvSpPr>
            <a:spLocks noGrp="1"/>
          </p:cNvSpPr>
          <p:nvPr>
            <p:ph idx="1"/>
          </p:nvPr>
        </p:nvSpPr>
        <p:spPr>
          <a:xfrm>
            <a:off x="581192" y="2180496"/>
            <a:ext cx="11029615" cy="4573792"/>
          </a:xfrm>
        </p:spPr>
        <p:txBody>
          <a:bodyPr vert="horz" lIns="91440" tIns="45720" rIns="91440" bIns="45720" rtlCol="0" anchor="t">
            <a:normAutofit/>
          </a:bodyPr>
          <a:lstStyle/>
          <a:p>
            <a:pPr marL="305435" indent="-305435"/>
            <a:r>
              <a:rPr lang="it-IT" sz="2200" dirty="0" err="1">
                <a:latin typeface="Georgia"/>
                <a:ea typeface="+mn-lt"/>
                <a:cs typeface="+mn-lt"/>
              </a:rPr>
              <a:t>Improvements</a:t>
            </a:r>
            <a:r>
              <a:rPr lang="it-IT" sz="2200" dirty="0">
                <a:latin typeface="Georgia"/>
                <a:ea typeface="+mn-lt"/>
                <a:cs typeface="+mn-lt"/>
              </a:rPr>
              <a:t> over Char‑CNN:</a:t>
            </a:r>
            <a:endParaRPr lang="it-IT" sz="2200" dirty="0">
              <a:solidFill>
                <a:srgbClr val="000000"/>
              </a:solidFill>
              <a:latin typeface="Georgia"/>
              <a:ea typeface="+mn-lt"/>
              <a:cs typeface="+mn-lt"/>
            </a:endParaRPr>
          </a:p>
          <a:p>
            <a:pPr marL="629920" lvl="1" indent="-305435">
              <a:buFont typeface="Courier New,monospace" panose="05020102010507070707" pitchFamily="18" charset="2"/>
              <a:buChar char="o"/>
            </a:pPr>
            <a:r>
              <a:rPr lang="it-IT" sz="2200" dirty="0">
                <a:latin typeface="Georgia"/>
                <a:ea typeface="+mn-lt"/>
                <a:cs typeface="+mn-lt"/>
              </a:rPr>
              <a:t>Overall </a:t>
            </a:r>
            <a:r>
              <a:rPr lang="it-IT" sz="2200" dirty="0" err="1">
                <a:latin typeface="Georgia"/>
                <a:ea typeface="+mn-lt"/>
                <a:cs typeface="+mn-lt"/>
              </a:rPr>
              <a:t>accuracy</a:t>
            </a:r>
            <a:r>
              <a:rPr lang="it-IT" sz="2200" dirty="0">
                <a:latin typeface="Georgia"/>
                <a:ea typeface="+mn-lt"/>
                <a:cs typeface="+mn-lt"/>
              </a:rPr>
              <a:t> </a:t>
            </a:r>
            <a:r>
              <a:rPr lang="it-IT" sz="2200" b="1" dirty="0">
                <a:latin typeface="Georgia"/>
                <a:ea typeface="+mn-lt"/>
                <a:cs typeface="+mn-lt"/>
              </a:rPr>
              <a:t>+ 4.5 %</a:t>
            </a:r>
            <a:r>
              <a:rPr lang="it-IT" sz="2200" dirty="0">
                <a:latin typeface="Georgia"/>
                <a:ea typeface="+mn-lt"/>
                <a:cs typeface="+mn-lt"/>
              </a:rPr>
              <a:t> (84.7% → 89.2%)</a:t>
            </a:r>
            <a:endParaRPr lang="it-IT" sz="2200" dirty="0">
              <a:solidFill>
                <a:srgbClr val="000000"/>
              </a:solidFill>
              <a:latin typeface="Georgia"/>
              <a:ea typeface="+mn-lt"/>
              <a:cs typeface="+mn-lt"/>
            </a:endParaRPr>
          </a:p>
          <a:p>
            <a:pPr marL="629920" lvl="1" indent="-305435">
              <a:buFont typeface="Courier New,monospace" panose="05020102010507070707" pitchFamily="18" charset="2"/>
              <a:buChar char="o"/>
            </a:pPr>
            <a:r>
              <a:rPr lang="it-IT" sz="2200" dirty="0">
                <a:latin typeface="Georgia"/>
                <a:ea typeface="+mn-lt"/>
                <a:cs typeface="+mn-lt"/>
              </a:rPr>
              <a:t>Better on GPT‑2 bots: from 82.3% → </a:t>
            </a:r>
            <a:r>
              <a:rPr lang="it-IT" sz="2200" b="1" dirty="0">
                <a:latin typeface="Georgia"/>
                <a:ea typeface="+mn-lt"/>
                <a:cs typeface="+mn-lt"/>
              </a:rPr>
              <a:t>83.5%</a:t>
            </a:r>
            <a:r>
              <a:rPr lang="it-IT" sz="2200" dirty="0">
                <a:latin typeface="Georgia"/>
                <a:ea typeface="+mn-lt"/>
                <a:cs typeface="+mn-lt"/>
              </a:rPr>
              <a:t> </a:t>
            </a:r>
            <a:endParaRPr lang="it-IT" sz="2200" dirty="0">
              <a:solidFill>
                <a:srgbClr val="000000"/>
              </a:solidFill>
              <a:latin typeface="Georgia"/>
              <a:ea typeface="+mn-lt"/>
              <a:cs typeface="+mn-lt"/>
            </a:endParaRPr>
          </a:p>
          <a:p>
            <a:pPr marL="629920" lvl="1" indent="-305435">
              <a:buFont typeface="Courier New,monospace" panose="05020102010507070707" pitchFamily="18" charset="2"/>
              <a:buChar char="o"/>
            </a:pPr>
            <a:r>
              <a:rPr lang="it-IT" sz="2200" dirty="0">
                <a:latin typeface="Georgia"/>
                <a:ea typeface="+mn-lt"/>
                <a:cs typeface="+mn-lt"/>
              </a:rPr>
              <a:t>Deep </a:t>
            </a:r>
            <a:r>
              <a:rPr lang="it-IT" sz="2200" dirty="0" err="1">
                <a:latin typeface="Georgia"/>
                <a:ea typeface="+mn-lt"/>
                <a:cs typeface="+mn-lt"/>
              </a:rPr>
              <a:t>contextual</a:t>
            </a:r>
            <a:r>
              <a:rPr lang="it-IT" sz="2200" dirty="0">
                <a:latin typeface="Georgia"/>
                <a:ea typeface="+mn-lt"/>
                <a:cs typeface="+mn-lt"/>
              </a:rPr>
              <a:t> </a:t>
            </a:r>
            <a:r>
              <a:rPr lang="it-IT" sz="2200" dirty="0" err="1">
                <a:latin typeface="Georgia"/>
                <a:ea typeface="+mn-lt"/>
                <a:cs typeface="+mn-lt"/>
              </a:rPr>
              <a:t>understanding</a:t>
            </a:r>
            <a:endParaRPr lang="it-IT" sz="2200" dirty="0" err="1">
              <a:solidFill>
                <a:srgbClr val="000000"/>
              </a:solidFill>
              <a:latin typeface="Georgia"/>
              <a:ea typeface="+mn-lt"/>
              <a:cs typeface="+mn-lt"/>
            </a:endParaRPr>
          </a:p>
          <a:p>
            <a:pPr marL="629920" lvl="1" indent="-305435">
              <a:buFont typeface="Courier New,monospace" panose="05020102010507070707" pitchFamily="18" charset="2"/>
              <a:buChar char="o"/>
            </a:pPr>
            <a:r>
              <a:rPr lang="it-IT" sz="2200" dirty="0">
                <a:latin typeface="Georgia"/>
                <a:ea typeface="+mn-lt"/>
                <a:cs typeface="+mn-lt"/>
              </a:rPr>
              <a:t>Minimal feature engineering</a:t>
            </a:r>
            <a:endParaRPr lang="it-IT" sz="2200" dirty="0">
              <a:solidFill>
                <a:srgbClr val="000000"/>
              </a:solidFill>
              <a:latin typeface="Georgia"/>
              <a:ea typeface="+mn-lt"/>
              <a:cs typeface="+mn-lt"/>
            </a:endParaRPr>
          </a:p>
          <a:p>
            <a:pPr marL="629920" lvl="1" indent="-305435">
              <a:buFont typeface="Courier New,monospace" panose="05020102010507070707" pitchFamily="18" charset="2"/>
              <a:buChar char="o"/>
            </a:pPr>
            <a:endParaRPr lang="it-IT" sz="1000" dirty="0">
              <a:latin typeface="Georgia"/>
              <a:ea typeface="+mn-lt"/>
              <a:cs typeface="+mn-lt"/>
            </a:endParaRPr>
          </a:p>
          <a:p>
            <a:pPr marL="305435" indent="-305435"/>
            <a:r>
              <a:rPr lang="it-IT" sz="2200" err="1">
                <a:latin typeface="Georgia"/>
                <a:ea typeface="+mn-lt"/>
                <a:cs typeface="+mn-lt"/>
              </a:rPr>
              <a:t>Remaining</a:t>
            </a:r>
            <a:r>
              <a:rPr lang="it-IT" sz="2200" dirty="0">
                <a:latin typeface="Georgia"/>
                <a:ea typeface="+mn-lt"/>
                <a:cs typeface="+mn-lt"/>
              </a:rPr>
              <a:t> </a:t>
            </a:r>
            <a:r>
              <a:rPr lang="it-IT" sz="2200" err="1">
                <a:latin typeface="Georgia"/>
                <a:ea typeface="+mn-lt"/>
                <a:cs typeface="+mn-lt"/>
              </a:rPr>
              <a:t>Limitations</a:t>
            </a:r>
            <a:r>
              <a:rPr lang="it-IT" sz="2200" dirty="0">
                <a:latin typeface="Georgia"/>
                <a:ea typeface="+mn-lt"/>
                <a:cs typeface="+mn-lt"/>
              </a:rPr>
              <a:t>:</a:t>
            </a:r>
            <a:endParaRPr lang="it-IT" sz="2200">
              <a:latin typeface="Georgia"/>
              <a:ea typeface="+mn-lt"/>
              <a:cs typeface="+mn-lt"/>
            </a:endParaRPr>
          </a:p>
          <a:p>
            <a:pPr marL="629920" lvl="1" indent="-305435">
              <a:buFont typeface="Courier New" panose="05020102010507070707" pitchFamily="18" charset="2"/>
              <a:buChar char="o"/>
            </a:pPr>
            <a:r>
              <a:rPr lang="it-IT" sz="2000" dirty="0">
                <a:latin typeface="Georgia"/>
                <a:ea typeface="+mn-lt"/>
                <a:cs typeface="+mn-lt"/>
              </a:rPr>
              <a:t>Compute &amp; </a:t>
            </a:r>
            <a:r>
              <a:rPr lang="it-IT" sz="2000" err="1">
                <a:latin typeface="Georgia"/>
                <a:ea typeface="+mn-lt"/>
                <a:cs typeface="+mn-lt"/>
              </a:rPr>
              <a:t>memory</a:t>
            </a:r>
            <a:r>
              <a:rPr lang="it-IT" sz="2000" dirty="0">
                <a:latin typeface="Georgia"/>
                <a:ea typeface="+mn-lt"/>
                <a:cs typeface="+mn-lt"/>
              </a:rPr>
              <a:t> cost</a:t>
            </a:r>
          </a:p>
          <a:p>
            <a:pPr marL="629920" lvl="1" indent="-305435">
              <a:buFont typeface="Courier New" panose="05020102010507070707" pitchFamily="18" charset="2"/>
              <a:buChar char="o"/>
            </a:pPr>
            <a:r>
              <a:rPr lang="it-IT" sz="2000" b="1" dirty="0">
                <a:latin typeface="Georgia"/>
                <a:ea typeface="+mn-lt"/>
                <a:cs typeface="+mn-lt"/>
              </a:rPr>
              <a:t>Rare/</a:t>
            </a:r>
            <a:r>
              <a:rPr lang="it-IT" sz="2000" b="1" dirty="0" err="1">
                <a:latin typeface="Georgia"/>
                <a:ea typeface="+mn-lt"/>
                <a:cs typeface="+mn-lt"/>
              </a:rPr>
              <a:t>unseen</a:t>
            </a:r>
            <a:r>
              <a:rPr lang="it-IT" sz="2000" b="1" dirty="0">
                <a:latin typeface="Georgia"/>
                <a:ea typeface="+mn-lt"/>
                <a:cs typeface="+mn-lt"/>
              </a:rPr>
              <a:t> tokens</a:t>
            </a:r>
            <a:r>
              <a:rPr lang="it-IT" sz="2000" dirty="0">
                <a:latin typeface="Georgia"/>
                <a:ea typeface="+mn-lt"/>
                <a:cs typeface="+mn-lt"/>
              </a:rPr>
              <a:t>: </a:t>
            </a:r>
            <a:r>
              <a:rPr lang="it-IT" sz="2000" dirty="0" err="1">
                <a:latin typeface="Georgia"/>
                <a:ea typeface="+mn-lt"/>
                <a:cs typeface="+mn-lt"/>
              </a:rPr>
              <a:t>WordPiece</a:t>
            </a:r>
            <a:r>
              <a:rPr lang="it-IT" sz="2000" dirty="0">
                <a:latin typeface="Georgia"/>
                <a:ea typeface="+mn-lt"/>
                <a:cs typeface="+mn-lt"/>
              </a:rPr>
              <a:t> </a:t>
            </a:r>
            <a:r>
              <a:rPr lang="it-IT" sz="2000" dirty="0" err="1">
                <a:latin typeface="Georgia"/>
                <a:ea typeface="+mn-lt"/>
                <a:cs typeface="+mn-lt"/>
              </a:rPr>
              <a:t>may</a:t>
            </a:r>
            <a:r>
              <a:rPr lang="it-IT" sz="2000" dirty="0">
                <a:latin typeface="Georgia"/>
                <a:ea typeface="+mn-lt"/>
                <a:cs typeface="+mn-lt"/>
              </a:rPr>
              <a:t> split </a:t>
            </a:r>
            <a:r>
              <a:rPr lang="it-IT" sz="2000" dirty="0" err="1">
                <a:latin typeface="Georgia"/>
                <a:ea typeface="+mn-lt"/>
                <a:cs typeface="+mn-lt"/>
              </a:rPr>
              <a:t>unknown</a:t>
            </a:r>
            <a:r>
              <a:rPr lang="it-IT" sz="2000" dirty="0">
                <a:latin typeface="Georgia"/>
                <a:ea typeface="+mn-lt"/>
                <a:cs typeface="+mn-lt"/>
              </a:rPr>
              <a:t> slangs</a:t>
            </a:r>
            <a:endParaRPr lang="it-IT" sz="2000" dirty="0">
              <a:latin typeface="Georgia"/>
            </a:endParaRPr>
          </a:p>
          <a:p>
            <a:pPr marL="629920" lvl="1" indent="-305435">
              <a:buFont typeface="Courier New" panose="05020102010507070707" pitchFamily="18" charset="2"/>
              <a:buChar char="o"/>
            </a:pPr>
            <a:endParaRPr lang="it-IT" sz="2200" dirty="0">
              <a:latin typeface="Georgia"/>
            </a:endParaRPr>
          </a:p>
          <a:p>
            <a:pPr marL="629920" lvl="1" indent="-305435">
              <a:buFont typeface="Courier New" panose="05020102010507070707" pitchFamily="18" charset="2"/>
              <a:buChar char="o"/>
            </a:pPr>
            <a:endParaRPr lang="it-IT" sz="2200" dirty="0">
              <a:latin typeface="Georgia"/>
            </a:endParaRPr>
          </a:p>
          <a:p>
            <a:pPr marL="629920" lvl="1" indent="-305435">
              <a:buFont typeface="Courier New" panose="05020102010507070707" pitchFamily="18" charset="2"/>
              <a:buChar char="o"/>
            </a:pPr>
            <a:endParaRPr lang="it-IT" sz="2200" dirty="0">
              <a:latin typeface="Georgia"/>
            </a:endParaRPr>
          </a:p>
          <a:p>
            <a:pPr marL="305435" indent="-305435"/>
            <a:endParaRPr lang="it-IT" dirty="0">
              <a:latin typeface="Gill Sans MT" panose="020B0502020104020203"/>
            </a:endParaRPr>
          </a:p>
        </p:txBody>
      </p:sp>
    </p:spTree>
    <p:extLst>
      <p:ext uri="{BB962C8B-B14F-4D97-AF65-F5344CB8AC3E}">
        <p14:creationId xmlns:p14="http://schemas.microsoft.com/office/powerpoint/2010/main" val="114436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7261FEC-578D-D62B-CA18-D73C4D08BBA1}"/>
              </a:ext>
            </a:extLst>
          </p:cNvPr>
          <p:cNvSpPr>
            <a:spLocks noGrp="1"/>
          </p:cNvSpPr>
          <p:nvPr>
            <p:ph type="ctrTitle"/>
          </p:nvPr>
        </p:nvSpPr>
        <p:spPr>
          <a:xfrm>
            <a:off x="4449960" y="1507414"/>
            <a:ext cx="7295507" cy="3703320"/>
          </a:xfrm>
        </p:spPr>
        <p:txBody>
          <a:bodyPr anchor="ctr">
            <a:normAutofit/>
          </a:bodyPr>
          <a:lstStyle/>
          <a:p>
            <a:r>
              <a:rPr lang="it-IT" sz="4800"/>
              <a:t>Dataset</a:t>
            </a:r>
          </a:p>
        </p:txBody>
      </p:sp>
      <p:sp>
        <p:nvSpPr>
          <p:cNvPr id="3" name="Sottotitolo 2">
            <a:extLst>
              <a:ext uri="{FF2B5EF4-FFF2-40B4-BE49-F238E27FC236}">
                <a16:creationId xmlns:a16="http://schemas.microsoft.com/office/drawing/2014/main" id="{587DC97D-6C3E-9791-F4AD-47A1BBA7747E}"/>
              </a:ext>
            </a:extLst>
          </p:cNvPr>
          <p:cNvSpPr>
            <a:spLocks noGrp="1"/>
          </p:cNvSpPr>
          <p:nvPr>
            <p:ph type="subTitle" idx="1"/>
          </p:nvPr>
        </p:nvSpPr>
        <p:spPr>
          <a:xfrm>
            <a:off x="444342" y="1507414"/>
            <a:ext cx="3330781" cy="3703320"/>
          </a:xfrm>
          <a:ln w="57150">
            <a:noFill/>
          </a:ln>
        </p:spPr>
        <p:txBody>
          <a:bodyPr anchor="ctr">
            <a:normAutofit/>
          </a:bodyPr>
          <a:lstStyle/>
          <a:p>
            <a:pPr algn="r"/>
            <a:endParaRPr lang="it-IT" sz="2000"/>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6640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345B-B9F9-E4BB-087B-3D6EC6C7A19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FD79B90-B2EB-C8CD-248F-0C8BB0550726}"/>
              </a:ext>
            </a:extLst>
          </p:cNvPr>
          <p:cNvSpPr>
            <a:spLocks noGrp="1"/>
          </p:cNvSpPr>
          <p:nvPr>
            <p:ph type="title"/>
          </p:nvPr>
        </p:nvSpPr>
        <p:spPr/>
        <p:txBody>
          <a:bodyPr/>
          <a:lstStyle/>
          <a:p>
            <a:r>
              <a:rPr lang="it-IT" b="1" err="1">
                <a:latin typeface="Georgia"/>
                <a:ea typeface="+mj-lt"/>
                <a:cs typeface="+mj-lt"/>
              </a:rPr>
              <a:t>TweepFake</a:t>
            </a:r>
            <a:r>
              <a:rPr lang="it-IT" b="1" dirty="0">
                <a:latin typeface="Georgia"/>
                <a:ea typeface="+mj-lt"/>
                <a:cs typeface="+mj-lt"/>
              </a:rPr>
              <a:t>: How </a:t>
            </a:r>
            <a:r>
              <a:rPr lang="it-IT" b="1" err="1">
                <a:latin typeface="Georgia"/>
                <a:ea typeface="+mj-lt"/>
                <a:cs typeface="+mj-lt"/>
              </a:rPr>
              <a:t>It’s</a:t>
            </a:r>
            <a:r>
              <a:rPr lang="it-IT" b="1" dirty="0">
                <a:latin typeface="Georgia"/>
                <a:ea typeface="+mj-lt"/>
                <a:cs typeface="+mj-lt"/>
              </a:rPr>
              <a:t> </a:t>
            </a:r>
            <a:r>
              <a:rPr lang="it-IT" b="1" err="1">
                <a:latin typeface="Georgia"/>
                <a:ea typeface="+mj-lt"/>
                <a:cs typeface="+mj-lt"/>
              </a:rPr>
              <a:t>Built</a:t>
            </a:r>
            <a:r>
              <a:rPr lang="it-IT" dirty="0">
                <a:latin typeface="Georgia"/>
                <a:ea typeface="+mj-lt"/>
                <a:cs typeface="+mj-lt"/>
              </a:rPr>
              <a:t> </a:t>
            </a:r>
            <a:endParaRPr lang="it-IT" dirty="0">
              <a:latin typeface="Georgia"/>
            </a:endParaRPr>
          </a:p>
        </p:txBody>
      </p:sp>
      <p:sp>
        <p:nvSpPr>
          <p:cNvPr id="3" name="Segnaposto contenuto 2">
            <a:extLst>
              <a:ext uri="{FF2B5EF4-FFF2-40B4-BE49-F238E27FC236}">
                <a16:creationId xmlns:a16="http://schemas.microsoft.com/office/drawing/2014/main" id="{1E062968-0A23-85AD-4FDC-8183BA0F6D2A}"/>
              </a:ext>
            </a:extLst>
          </p:cNvPr>
          <p:cNvSpPr>
            <a:spLocks noGrp="1"/>
          </p:cNvSpPr>
          <p:nvPr>
            <p:ph idx="1"/>
          </p:nvPr>
        </p:nvSpPr>
        <p:spPr>
          <a:xfrm>
            <a:off x="581192" y="2180496"/>
            <a:ext cx="11029615" cy="3973091"/>
          </a:xfrm>
        </p:spPr>
        <p:txBody>
          <a:bodyPr vert="horz" lIns="91440" tIns="45720" rIns="91440" bIns="45720" rtlCol="0" anchor="t">
            <a:normAutofit lnSpcReduction="10000"/>
          </a:bodyPr>
          <a:lstStyle/>
          <a:p>
            <a:pPr marL="305435" indent="-305435">
              <a:buFont typeface="Arial" panose="05020102010507070707" pitchFamily="18" charset="2"/>
              <a:buChar char="•"/>
            </a:pPr>
            <a:r>
              <a:rPr lang="it-IT" sz="2400" b="1" dirty="0">
                <a:latin typeface="Georgia"/>
                <a:ea typeface="+mn-lt"/>
                <a:cs typeface="+mn-lt"/>
              </a:rPr>
              <a:t>17 </a:t>
            </a:r>
            <a:r>
              <a:rPr lang="it-IT" sz="2400" b="1" dirty="0" err="1">
                <a:latin typeface="Georgia"/>
                <a:ea typeface="+mn-lt"/>
                <a:cs typeface="+mn-lt"/>
              </a:rPr>
              <a:t>real</a:t>
            </a:r>
            <a:r>
              <a:rPr lang="it-IT" sz="2400" b="1" dirty="0">
                <a:latin typeface="Georgia"/>
                <a:ea typeface="+mn-lt"/>
                <a:cs typeface="+mn-lt"/>
              </a:rPr>
              <a:t> Twitter users</a:t>
            </a:r>
            <a:r>
              <a:rPr lang="it-IT" sz="2400" dirty="0">
                <a:latin typeface="Georgia"/>
                <a:ea typeface="+mn-lt"/>
                <a:cs typeface="+mn-lt"/>
              </a:rPr>
              <a:t> (English) </a:t>
            </a:r>
            <a:r>
              <a:rPr lang="it-IT" sz="2400" dirty="0" err="1">
                <a:latin typeface="Georgia"/>
                <a:ea typeface="+mn-lt"/>
                <a:cs typeface="+mn-lt"/>
              </a:rPr>
              <a:t>selected</a:t>
            </a:r>
            <a:r>
              <a:rPr lang="it-IT" sz="2400" dirty="0">
                <a:latin typeface="Georgia"/>
                <a:ea typeface="+mn-lt"/>
                <a:cs typeface="+mn-lt"/>
              </a:rPr>
              <a:t> </a:t>
            </a:r>
            <a:r>
              <a:rPr lang="it-IT" sz="2400" dirty="0" err="1">
                <a:latin typeface="Georgia"/>
                <a:ea typeface="+mn-lt"/>
                <a:cs typeface="+mn-lt"/>
              </a:rPr>
              <a:t>as</a:t>
            </a:r>
            <a:r>
              <a:rPr lang="it-IT" sz="2400" dirty="0">
                <a:latin typeface="Georgia"/>
                <a:ea typeface="+mn-lt"/>
                <a:cs typeface="+mn-lt"/>
              </a:rPr>
              <a:t> targets</a:t>
            </a:r>
            <a:endParaRPr lang="it-IT" sz="2400" b="1" dirty="0">
              <a:latin typeface="Georgia"/>
              <a:ea typeface="+mn-lt"/>
              <a:cs typeface="+mn-lt"/>
            </a:endParaRP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err="1">
                <a:latin typeface="Georgia"/>
                <a:ea typeface="+mn-lt"/>
                <a:cs typeface="+mn-lt"/>
              </a:rPr>
              <a:t>Their</a:t>
            </a:r>
            <a:r>
              <a:rPr lang="it-IT" sz="2400" dirty="0">
                <a:latin typeface="Georgia"/>
                <a:ea typeface="+mn-lt"/>
                <a:cs typeface="+mn-lt"/>
              </a:rPr>
              <a:t> tweets </a:t>
            </a:r>
            <a:r>
              <a:rPr lang="it-IT" sz="2400" err="1">
                <a:latin typeface="Georgia"/>
                <a:ea typeface="+mn-lt"/>
                <a:cs typeface="+mn-lt"/>
              </a:rPr>
              <a:t>scraped</a:t>
            </a:r>
            <a:r>
              <a:rPr lang="it-IT" sz="2400" dirty="0">
                <a:latin typeface="Georgia"/>
                <a:ea typeface="+mn-lt"/>
                <a:cs typeface="+mn-lt"/>
              </a:rPr>
              <a:t> → </a:t>
            </a:r>
            <a:r>
              <a:rPr lang="it-IT" sz="2400" b="1" dirty="0">
                <a:latin typeface="Georgia"/>
                <a:ea typeface="+mn-lt"/>
                <a:cs typeface="+mn-lt"/>
              </a:rPr>
              <a:t>human class</a:t>
            </a:r>
            <a:endParaRPr lang="it-IT" sz="2400">
              <a:latin typeface="Georgia"/>
              <a:ea typeface="+mn-lt"/>
              <a:cs typeface="+mn-lt"/>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r>
              <a:rPr lang="it-IT" sz="2400" b="1" dirty="0">
                <a:latin typeface="Georgia"/>
                <a:ea typeface="+mn-lt"/>
                <a:cs typeface="+mn-lt"/>
              </a:rPr>
              <a:t>LLM / text models</a:t>
            </a:r>
            <a:r>
              <a:rPr lang="it-IT" sz="2400" dirty="0">
                <a:latin typeface="Georgia"/>
                <a:ea typeface="+mn-lt"/>
                <a:cs typeface="+mn-lt"/>
              </a:rPr>
              <a:t> (GPT‑2, RNN, Markov, LSTM…)                                </a:t>
            </a:r>
            <a:r>
              <a:rPr lang="it-IT" sz="2400" dirty="0" err="1">
                <a:latin typeface="Georgia"/>
                <a:ea typeface="+mn-lt"/>
                <a:cs typeface="+mn-lt"/>
              </a:rPr>
              <a:t>trained</a:t>
            </a:r>
            <a:r>
              <a:rPr lang="it-IT" sz="2400" dirty="0">
                <a:latin typeface="Georgia"/>
                <a:ea typeface="+mn-lt"/>
                <a:cs typeface="+mn-lt"/>
              </a:rPr>
              <a:t> on </a:t>
            </a:r>
            <a:r>
              <a:rPr lang="it-IT" sz="2400" dirty="0" err="1">
                <a:latin typeface="Georgia"/>
                <a:ea typeface="+mn-lt"/>
                <a:cs typeface="+mn-lt"/>
              </a:rPr>
              <a:t>those</a:t>
            </a:r>
            <a:r>
              <a:rPr lang="it-IT" sz="2400" dirty="0">
                <a:latin typeface="Georgia"/>
                <a:ea typeface="+mn-lt"/>
                <a:cs typeface="+mn-lt"/>
              </a:rPr>
              <a:t> tweets to </a:t>
            </a:r>
            <a:r>
              <a:rPr lang="it-IT" sz="2400" dirty="0" err="1">
                <a:latin typeface="Georgia"/>
                <a:ea typeface="+mn-lt"/>
                <a:cs typeface="+mn-lt"/>
              </a:rPr>
              <a:t>mimic</a:t>
            </a:r>
            <a:r>
              <a:rPr lang="it-IT" sz="2400" dirty="0">
                <a:latin typeface="Georgia"/>
                <a:ea typeface="+mn-lt"/>
                <a:cs typeface="+mn-lt"/>
              </a:rPr>
              <a:t> the style</a:t>
            </a:r>
            <a:endParaRPr lang="it-IT" sz="2400" b="1">
              <a:latin typeface="Georgia"/>
            </a:endParaRPr>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b="1" dirty="0">
                <a:latin typeface="Georgia"/>
                <a:ea typeface="+mn-lt"/>
                <a:cs typeface="+mn-lt"/>
              </a:rPr>
              <a:t>23 bot accounts</a:t>
            </a:r>
            <a:r>
              <a:rPr lang="it-IT" sz="2400" dirty="0">
                <a:latin typeface="Georgia"/>
                <a:ea typeface="+mn-lt"/>
                <a:cs typeface="+mn-lt"/>
              </a:rPr>
              <a:t> </a:t>
            </a:r>
            <a:r>
              <a:rPr lang="it-IT" sz="2400" dirty="0" err="1">
                <a:latin typeface="Georgia"/>
                <a:ea typeface="+mn-lt"/>
                <a:cs typeface="+mn-lt"/>
              </a:rPr>
              <a:t>posted</a:t>
            </a:r>
            <a:r>
              <a:rPr lang="it-IT" sz="2400" dirty="0">
                <a:latin typeface="Georgia"/>
                <a:ea typeface="+mn-lt"/>
                <a:cs typeface="+mn-lt"/>
              </a:rPr>
              <a:t> the </a:t>
            </a:r>
            <a:r>
              <a:rPr lang="it-IT" sz="2400" dirty="0" err="1">
                <a:latin typeface="Georgia"/>
                <a:ea typeface="+mn-lt"/>
                <a:cs typeface="+mn-lt"/>
              </a:rPr>
              <a:t>generated</a:t>
            </a:r>
            <a:r>
              <a:rPr lang="it-IT" sz="2400" dirty="0">
                <a:latin typeface="Georgia"/>
                <a:ea typeface="+mn-lt"/>
                <a:cs typeface="+mn-lt"/>
              </a:rPr>
              <a:t> tweets</a:t>
            </a: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dirty="0">
              <a:latin typeface="Gill Sans MT" panose="020B0502020104020203"/>
            </a:endParaRPr>
          </a:p>
        </p:txBody>
      </p:sp>
      <p:pic>
        <p:nvPicPr>
          <p:cNvPr id="5" name="Immagine 4" descr="Immagine che contiene testo, schermata, cerchio, diagramma&#10;&#10;Il contenuto generato dall&amp;#39;IA potrebbe non essere corretto.">
            <a:extLst>
              <a:ext uri="{FF2B5EF4-FFF2-40B4-BE49-F238E27FC236}">
                <a16:creationId xmlns:a16="http://schemas.microsoft.com/office/drawing/2014/main" id="{F52B70E2-B095-6EE0-540F-73F79717DAD1}"/>
              </a:ext>
            </a:extLst>
          </p:cNvPr>
          <p:cNvPicPr>
            <a:picLocks noChangeAspect="1"/>
          </p:cNvPicPr>
          <p:nvPr/>
        </p:nvPicPr>
        <p:blipFill>
          <a:blip r:embed="rId3"/>
          <a:stretch>
            <a:fillRect/>
          </a:stretch>
        </p:blipFill>
        <p:spPr>
          <a:xfrm>
            <a:off x="8472552" y="2399355"/>
            <a:ext cx="3288830" cy="30668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1081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AD5BC-773E-0F14-A7C1-3FB7DE8C9E5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D6CBF8D-F2EA-55D8-FE61-4D00BA3491B6}"/>
              </a:ext>
            </a:extLst>
          </p:cNvPr>
          <p:cNvSpPr>
            <a:spLocks noGrp="1"/>
          </p:cNvSpPr>
          <p:nvPr>
            <p:ph type="title"/>
          </p:nvPr>
        </p:nvSpPr>
        <p:spPr/>
        <p:txBody>
          <a:bodyPr/>
          <a:lstStyle/>
          <a:p>
            <a:r>
              <a:rPr lang="it-IT" err="1">
                <a:latin typeface="Georgia"/>
                <a:ea typeface="+mj-lt"/>
                <a:cs typeface="+mj-lt"/>
              </a:rPr>
              <a:t>TweepFake</a:t>
            </a:r>
            <a:r>
              <a:rPr lang="it-IT" dirty="0">
                <a:latin typeface="Georgia"/>
                <a:ea typeface="+mj-lt"/>
                <a:cs typeface="+mj-lt"/>
              </a:rPr>
              <a:t>: </a:t>
            </a:r>
            <a:r>
              <a:rPr lang="it-IT" err="1">
                <a:latin typeface="Georgia"/>
                <a:ea typeface="+mj-lt"/>
                <a:cs typeface="+mj-lt"/>
              </a:rPr>
              <a:t>Stats</a:t>
            </a:r>
            <a:r>
              <a:rPr lang="it-IT" dirty="0">
                <a:latin typeface="Georgia"/>
                <a:ea typeface="+mj-lt"/>
                <a:cs typeface="+mj-lt"/>
              </a:rPr>
              <a:t> &amp; </a:t>
            </a:r>
            <a:r>
              <a:rPr lang="it-IT" err="1">
                <a:latin typeface="Georgia"/>
                <a:ea typeface="+mj-lt"/>
                <a:cs typeface="+mj-lt"/>
              </a:rPr>
              <a:t>Splits</a:t>
            </a:r>
            <a:endParaRPr lang="it-IT" err="1">
              <a:latin typeface="Georgia"/>
            </a:endParaRPr>
          </a:p>
        </p:txBody>
      </p:sp>
      <p:sp>
        <p:nvSpPr>
          <p:cNvPr id="3" name="Segnaposto contenuto 2">
            <a:extLst>
              <a:ext uri="{FF2B5EF4-FFF2-40B4-BE49-F238E27FC236}">
                <a16:creationId xmlns:a16="http://schemas.microsoft.com/office/drawing/2014/main" id="{95165186-23AD-B74A-0ACF-806E9F77C932}"/>
              </a:ext>
            </a:extLst>
          </p:cNvPr>
          <p:cNvSpPr>
            <a:spLocks noGrp="1"/>
          </p:cNvSpPr>
          <p:nvPr>
            <p:ph idx="1"/>
          </p:nvPr>
        </p:nvSpPr>
        <p:spPr>
          <a:xfrm>
            <a:off x="581192" y="2180496"/>
            <a:ext cx="11029615" cy="3967529"/>
          </a:xfrm>
        </p:spPr>
        <p:txBody>
          <a:bodyPr vert="horz" lIns="91440" tIns="45720" rIns="91440" bIns="45720" rtlCol="0" anchor="t">
            <a:normAutofit lnSpcReduction="10000"/>
          </a:bodyPr>
          <a:lstStyle/>
          <a:p>
            <a:pPr marL="305435" indent="-305435">
              <a:buFont typeface="Arial" panose="05020102010507070707" pitchFamily="18" charset="2"/>
              <a:buChar char="•"/>
            </a:pPr>
            <a:r>
              <a:rPr lang="it-IT" sz="2400" b="1" dirty="0">
                <a:latin typeface="Georgia"/>
                <a:ea typeface="+mn-lt"/>
                <a:cs typeface="+mn-lt"/>
              </a:rPr>
              <a:t>25,572 tweets</a:t>
            </a:r>
            <a:r>
              <a:rPr lang="it-IT" sz="2400" dirty="0">
                <a:latin typeface="Georgia"/>
                <a:ea typeface="+mn-lt"/>
                <a:cs typeface="+mn-lt"/>
              </a:rPr>
              <a:t> → </a:t>
            </a:r>
            <a:r>
              <a:rPr lang="it-IT" sz="2400" err="1">
                <a:latin typeface="Georgia"/>
                <a:ea typeface="+mn-lt"/>
                <a:cs typeface="+mn-lt"/>
              </a:rPr>
              <a:t>Perfectly</a:t>
            </a:r>
            <a:r>
              <a:rPr lang="it-IT" sz="2400" dirty="0">
                <a:latin typeface="Georgia"/>
                <a:ea typeface="+mn-lt"/>
                <a:cs typeface="+mn-lt"/>
              </a:rPr>
              <a:t> </a:t>
            </a:r>
            <a:r>
              <a:rPr lang="it-IT" sz="2400" err="1">
                <a:latin typeface="Georgia"/>
                <a:ea typeface="+mn-lt"/>
                <a:cs typeface="+mn-lt"/>
              </a:rPr>
              <a:t>balanced</a:t>
            </a:r>
            <a:endParaRPr lang="it-IT"/>
          </a:p>
          <a:p>
            <a:pPr marL="305435" indent="-305435">
              <a:buFont typeface="Arial" panose="05020102010507070707" pitchFamily="18" charset="2"/>
              <a:buChar char="•"/>
            </a:pPr>
            <a:endParaRPr lang="it-IT" sz="2400" dirty="0">
              <a:latin typeface="Georgia"/>
              <a:ea typeface="+mn-lt"/>
              <a:cs typeface="+mn-lt"/>
            </a:endParaRPr>
          </a:p>
          <a:p>
            <a:pPr marL="305435" indent="-305435">
              <a:buFont typeface="Arial" panose="05020102010507070707" pitchFamily="18" charset="2"/>
              <a:buChar char="•"/>
            </a:pPr>
            <a:r>
              <a:rPr lang="it-IT" sz="2400" err="1">
                <a:latin typeface="Georgia"/>
                <a:ea typeface="+mn-lt"/>
                <a:cs typeface="+mn-lt"/>
              </a:rPr>
              <a:t>Avg</a:t>
            </a:r>
            <a:r>
              <a:rPr lang="it-IT" sz="2400" dirty="0">
                <a:latin typeface="Georgia"/>
                <a:ea typeface="+mn-lt"/>
                <a:cs typeface="+mn-lt"/>
              </a:rPr>
              <a:t> words: </a:t>
            </a:r>
            <a:r>
              <a:rPr lang="it-IT" sz="2400" b="1" dirty="0">
                <a:latin typeface="Georgia"/>
                <a:ea typeface="+mn-lt"/>
                <a:cs typeface="+mn-lt"/>
              </a:rPr>
              <a:t>18.4 (H) vs 18.8 (B)</a:t>
            </a:r>
            <a:endParaRPr lang="it-IT" sz="2400" dirty="0">
              <a:latin typeface="Georgia"/>
            </a:endParaRPr>
          </a:p>
          <a:p>
            <a:pPr marL="305435" indent="-305435">
              <a:buFont typeface="Arial" panose="05020102010507070707" pitchFamily="18" charset="2"/>
              <a:buChar char="•"/>
            </a:pPr>
            <a:endParaRPr lang="it-IT" sz="2400" b="1" dirty="0">
              <a:latin typeface="Georgia"/>
              <a:ea typeface="+mn-lt"/>
              <a:cs typeface="+mn-lt"/>
            </a:endParaRPr>
          </a:p>
          <a:p>
            <a:pPr marL="305435" indent="-305435">
              <a:buFont typeface="Arial" panose="05020102010507070707" pitchFamily="18" charset="2"/>
              <a:buChar char="•"/>
            </a:pPr>
            <a:r>
              <a:rPr lang="it-IT" sz="2400" err="1">
                <a:latin typeface="Georgia"/>
                <a:ea typeface="+mn-lt"/>
                <a:cs typeface="+mn-lt"/>
              </a:rPr>
              <a:t>Avg</a:t>
            </a:r>
            <a:r>
              <a:rPr lang="it-IT" sz="2400" dirty="0">
                <a:latin typeface="Georgia"/>
                <a:ea typeface="+mn-lt"/>
                <a:cs typeface="+mn-lt"/>
              </a:rPr>
              <a:t> </a:t>
            </a:r>
            <a:r>
              <a:rPr lang="it-IT" sz="2400" err="1">
                <a:latin typeface="Georgia"/>
                <a:ea typeface="+mn-lt"/>
                <a:cs typeface="+mn-lt"/>
              </a:rPr>
              <a:t>chars</a:t>
            </a:r>
            <a:r>
              <a:rPr lang="it-IT" sz="2400" dirty="0">
                <a:latin typeface="Georgia"/>
                <a:ea typeface="+mn-lt"/>
                <a:cs typeface="+mn-lt"/>
              </a:rPr>
              <a:t>: </a:t>
            </a:r>
            <a:r>
              <a:rPr lang="it-IT" sz="2400" b="1" dirty="0">
                <a:latin typeface="Georgia"/>
                <a:ea typeface="+mn-lt"/>
                <a:cs typeface="+mn-lt"/>
              </a:rPr>
              <a:t>117.5 (H) vs 104.5 (B)</a:t>
            </a:r>
            <a:endParaRPr lang="it-IT" dirty="0">
              <a:latin typeface="Georgia"/>
            </a:endParaRPr>
          </a:p>
          <a:p>
            <a:pPr marL="305435" indent="-305435">
              <a:buFont typeface="Arial" panose="05020102010507070707" pitchFamily="18" charset="2"/>
              <a:buChar char="•"/>
            </a:pPr>
            <a:endParaRPr lang="it-IT" sz="2400" dirty="0">
              <a:latin typeface="Georgia"/>
            </a:endParaRPr>
          </a:p>
          <a:p>
            <a:pPr marL="305435" indent="-305435">
              <a:buFont typeface="Arial,Sans-Serif" panose="05020102010507070707" pitchFamily="18" charset="2"/>
              <a:buChar char="•"/>
            </a:pPr>
            <a:r>
              <a:rPr lang="it-IT" sz="2400" dirty="0">
                <a:latin typeface="Georgia"/>
              </a:rPr>
              <a:t>81 / 9 / 10 (Train/Val/ Test)</a:t>
            </a:r>
            <a:endParaRPr lang="en-US" sz="2400" dirty="0">
              <a:solidFill>
                <a:srgbClr val="000000"/>
              </a:solidFill>
              <a:latin typeface="Georgia"/>
            </a:endParaRPr>
          </a:p>
          <a:p>
            <a:pPr marL="629920" lvl="1" indent="-305435">
              <a:buFont typeface="Arial,Sans-Serif" panose="05020102010507070707" pitchFamily="18" charset="2"/>
              <a:buChar char="•"/>
            </a:pPr>
            <a:r>
              <a:rPr lang="it-IT" sz="2400" dirty="0" err="1">
                <a:latin typeface="Georgia"/>
              </a:rPr>
              <a:t>Balanced</a:t>
            </a:r>
            <a:r>
              <a:rPr lang="it-IT" sz="2400" dirty="0">
                <a:latin typeface="Georgia"/>
              </a:rPr>
              <a:t> in </a:t>
            </a:r>
            <a:r>
              <a:rPr lang="it-IT" sz="2400" dirty="0" err="1">
                <a:latin typeface="Georgia"/>
              </a:rPr>
              <a:t>each</a:t>
            </a:r>
            <a:r>
              <a:rPr lang="it-IT" sz="2400" dirty="0">
                <a:latin typeface="Georgia"/>
              </a:rPr>
              <a:t> set</a:t>
            </a:r>
            <a:endParaRPr lang="it-IT" dirty="0" err="1"/>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sz="2400" b="1" dirty="0">
              <a:latin typeface="Georgia"/>
            </a:endParaRPr>
          </a:p>
          <a:p>
            <a:pPr marL="305435" indent="-305435">
              <a:buFont typeface="Arial" panose="05020102010507070707" pitchFamily="18" charset="2"/>
              <a:buChar char="•"/>
            </a:pPr>
            <a:endParaRPr lang="it-IT" dirty="0"/>
          </a:p>
        </p:txBody>
      </p:sp>
      <p:pic>
        <p:nvPicPr>
          <p:cNvPr id="4" name="Immagine 3" descr="Immagine che contiene testo, schermata, diagramma, Diagramma&#10;&#10;Il contenuto generato dall&amp;#39;IA potrebbe non essere corretto.">
            <a:extLst>
              <a:ext uri="{FF2B5EF4-FFF2-40B4-BE49-F238E27FC236}">
                <a16:creationId xmlns:a16="http://schemas.microsoft.com/office/drawing/2014/main" id="{C8B4F63D-2E33-381F-3136-28265D165E2C}"/>
              </a:ext>
            </a:extLst>
          </p:cNvPr>
          <p:cNvPicPr>
            <a:picLocks noChangeAspect="1"/>
          </p:cNvPicPr>
          <p:nvPr/>
        </p:nvPicPr>
        <p:blipFill>
          <a:blip r:embed="rId3"/>
          <a:stretch>
            <a:fillRect/>
          </a:stretch>
        </p:blipFill>
        <p:spPr>
          <a:xfrm>
            <a:off x="6297783" y="2552979"/>
            <a:ext cx="5414332" cy="3593080"/>
          </a:xfrm>
          <a:prstGeom prst="rect">
            <a:avLst/>
          </a:prstGeom>
        </p:spPr>
      </p:pic>
    </p:spTree>
    <p:extLst>
      <p:ext uri="{BB962C8B-B14F-4D97-AF65-F5344CB8AC3E}">
        <p14:creationId xmlns:p14="http://schemas.microsoft.com/office/powerpoint/2010/main" val="176582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31793D-905F-2527-AFC2-BA563B9706D6}"/>
              </a:ext>
            </a:extLst>
          </p:cNvPr>
          <p:cNvSpPr>
            <a:spLocks noGrp="1"/>
          </p:cNvSpPr>
          <p:nvPr>
            <p:ph type="title"/>
          </p:nvPr>
        </p:nvSpPr>
        <p:spPr/>
        <p:txBody>
          <a:bodyPr/>
          <a:lstStyle/>
          <a:p>
            <a:r>
              <a:rPr lang="it-IT" err="1">
                <a:latin typeface="Georgia"/>
                <a:ea typeface="+mj-lt"/>
                <a:cs typeface="+mj-lt"/>
              </a:rPr>
              <a:t>Structural</a:t>
            </a:r>
            <a:r>
              <a:rPr lang="it-IT" dirty="0">
                <a:latin typeface="Georgia"/>
                <a:ea typeface="+mj-lt"/>
                <a:cs typeface="+mj-lt"/>
              </a:rPr>
              <a:t> </a:t>
            </a:r>
            <a:r>
              <a:rPr lang="it-IT" err="1">
                <a:latin typeface="Georgia"/>
                <a:ea typeface="+mj-lt"/>
                <a:cs typeface="+mj-lt"/>
              </a:rPr>
              <a:t>Differences</a:t>
            </a:r>
            <a:r>
              <a:rPr lang="it-IT" dirty="0">
                <a:latin typeface="Georgia"/>
                <a:ea typeface="+mj-lt"/>
                <a:cs typeface="+mj-lt"/>
              </a:rPr>
              <a:t> (Human vs Bot)</a:t>
            </a:r>
            <a:endParaRPr lang="it-IT" dirty="0">
              <a:latin typeface="Georgia"/>
            </a:endParaRPr>
          </a:p>
        </p:txBody>
      </p:sp>
      <p:graphicFrame>
        <p:nvGraphicFramePr>
          <p:cNvPr id="4" name="Segnaposto contenuto 3">
            <a:extLst>
              <a:ext uri="{FF2B5EF4-FFF2-40B4-BE49-F238E27FC236}">
                <a16:creationId xmlns:a16="http://schemas.microsoft.com/office/drawing/2014/main" id="{E09CBB09-E73D-0A49-8CFE-738071111C6F}"/>
              </a:ext>
            </a:extLst>
          </p:cNvPr>
          <p:cNvGraphicFramePr>
            <a:graphicFrameLocks noGrp="1"/>
          </p:cNvGraphicFramePr>
          <p:nvPr>
            <p:ph idx="1"/>
            <p:extLst>
              <p:ext uri="{D42A27DB-BD31-4B8C-83A1-F6EECF244321}">
                <p14:modId xmlns:p14="http://schemas.microsoft.com/office/powerpoint/2010/main" val="1182484785"/>
              </p:ext>
            </p:extLst>
          </p:nvPr>
        </p:nvGraphicFramePr>
        <p:xfrm>
          <a:off x="608835" y="2147852"/>
          <a:ext cx="10975512" cy="3302664"/>
        </p:xfrm>
        <a:graphic>
          <a:graphicData uri="http://schemas.openxmlformats.org/drawingml/2006/table">
            <a:tbl>
              <a:tblPr firstRow="1" firstCol="1" bandRow="1">
                <a:tableStyleId>{5C22544A-7EE6-4342-B048-85BDC9FD1C3A}</a:tableStyleId>
              </a:tblPr>
              <a:tblGrid>
                <a:gridCol w="2743878">
                  <a:extLst>
                    <a:ext uri="{9D8B030D-6E8A-4147-A177-3AD203B41FA5}">
                      <a16:colId xmlns:a16="http://schemas.microsoft.com/office/drawing/2014/main" val="1929573230"/>
                    </a:ext>
                  </a:extLst>
                </a:gridCol>
                <a:gridCol w="2743878">
                  <a:extLst>
                    <a:ext uri="{9D8B030D-6E8A-4147-A177-3AD203B41FA5}">
                      <a16:colId xmlns:a16="http://schemas.microsoft.com/office/drawing/2014/main" val="3617479849"/>
                    </a:ext>
                  </a:extLst>
                </a:gridCol>
                <a:gridCol w="2743878">
                  <a:extLst>
                    <a:ext uri="{9D8B030D-6E8A-4147-A177-3AD203B41FA5}">
                      <a16:colId xmlns:a16="http://schemas.microsoft.com/office/drawing/2014/main" val="707974596"/>
                    </a:ext>
                  </a:extLst>
                </a:gridCol>
                <a:gridCol w="2743878">
                  <a:extLst>
                    <a:ext uri="{9D8B030D-6E8A-4147-A177-3AD203B41FA5}">
                      <a16:colId xmlns:a16="http://schemas.microsoft.com/office/drawing/2014/main" val="1846891070"/>
                    </a:ext>
                  </a:extLst>
                </a:gridCol>
              </a:tblGrid>
              <a:tr h="412833">
                <a:tc>
                  <a:txBody>
                    <a:bodyPr/>
                    <a:lstStyle/>
                    <a:p>
                      <a:r>
                        <a:rPr lang="it-IT" sz="2000" dirty="0">
                          <a:latin typeface="Georgia"/>
                        </a:rPr>
                        <a:t>Feature</a:t>
                      </a:r>
                    </a:p>
                  </a:txBody>
                  <a:tcPr/>
                </a:tc>
                <a:tc>
                  <a:txBody>
                    <a:bodyPr/>
                    <a:lstStyle/>
                    <a:p>
                      <a:r>
                        <a:rPr lang="it-IT" sz="2000" dirty="0">
                          <a:latin typeface="Georgia"/>
                        </a:rPr>
                        <a:t>Human</a:t>
                      </a:r>
                    </a:p>
                  </a:txBody>
                  <a:tcPr/>
                </a:tc>
                <a:tc>
                  <a:txBody>
                    <a:bodyPr/>
                    <a:lstStyle/>
                    <a:p>
                      <a:r>
                        <a:rPr lang="it-IT" sz="2000" dirty="0">
                          <a:latin typeface="Georgia"/>
                        </a:rPr>
                        <a:t>Bot</a:t>
                      </a:r>
                    </a:p>
                  </a:txBody>
                  <a:tcPr/>
                </a:tc>
                <a:tc>
                  <a:txBody>
                    <a:bodyPr/>
                    <a:lstStyle/>
                    <a:p>
                      <a:pPr lvl="0">
                        <a:buNone/>
                      </a:pPr>
                      <a:r>
                        <a:rPr lang="it-IT" sz="2000" b="0" i="0" u="none" strike="noStrike" noProof="0" dirty="0">
                          <a:latin typeface="Georgia"/>
                        </a:rPr>
                        <a:t>Human/Bot ratio</a:t>
                      </a:r>
                      <a:endParaRPr lang="it-IT" sz="2000" dirty="0">
                        <a:latin typeface="Georgia"/>
                      </a:endParaRPr>
                    </a:p>
                  </a:txBody>
                  <a:tcPr/>
                </a:tc>
                <a:extLst>
                  <a:ext uri="{0D108BD9-81ED-4DB2-BD59-A6C34878D82A}">
                    <a16:rowId xmlns:a16="http://schemas.microsoft.com/office/drawing/2014/main" val="164752401"/>
                  </a:ext>
                </a:extLst>
              </a:tr>
              <a:tr h="412833">
                <a:tc>
                  <a:txBody>
                    <a:bodyPr/>
                    <a:lstStyle/>
                    <a:p>
                      <a:pPr lvl="0">
                        <a:buNone/>
                      </a:pPr>
                      <a:r>
                        <a:rPr lang="it-IT" sz="2000" dirty="0">
                          <a:latin typeface="Georgia"/>
                        </a:rPr>
                        <a:t>Links</a:t>
                      </a:r>
                    </a:p>
                  </a:txBody>
                  <a:tcPr/>
                </a:tc>
                <a:tc>
                  <a:txBody>
                    <a:bodyPr/>
                    <a:lstStyle/>
                    <a:p>
                      <a:pPr lvl="0" algn="ctr">
                        <a:buNone/>
                      </a:pPr>
                      <a:r>
                        <a:rPr lang="it-IT" sz="2000" b="0" i="0" u="none" strike="noStrike" noProof="0" dirty="0">
                          <a:latin typeface="Georgia"/>
                        </a:rPr>
                        <a:t>0.43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0.03 / tweet</a:t>
                      </a:r>
                    </a:p>
                  </a:txBody>
                  <a:tcPr/>
                </a:tc>
                <a:tc>
                  <a:txBody>
                    <a:bodyPr/>
                    <a:lstStyle/>
                    <a:p>
                      <a:pPr lvl="0" algn="ctr">
                        <a:buNone/>
                      </a:pPr>
                      <a:r>
                        <a:rPr lang="it-IT" sz="2000" b="1" i="0" u="none" strike="noStrike" noProof="0" dirty="0">
                          <a:latin typeface="Georgia"/>
                        </a:rPr>
                        <a:t>17.5×</a:t>
                      </a:r>
                      <a:r>
                        <a:rPr lang="it-IT" sz="2000" b="0" i="0" u="none" strike="noStrike" noProof="0" dirty="0">
                          <a:latin typeface="Georgia"/>
                        </a:rPr>
                        <a:t> more</a:t>
                      </a:r>
                      <a:endParaRPr lang="it-IT" sz="2000" dirty="0">
                        <a:latin typeface="Georgia"/>
                      </a:endParaRPr>
                    </a:p>
                  </a:txBody>
                  <a:tcPr/>
                </a:tc>
                <a:extLst>
                  <a:ext uri="{0D108BD9-81ED-4DB2-BD59-A6C34878D82A}">
                    <a16:rowId xmlns:a16="http://schemas.microsoft.com/office/drawing/2014/main" val="2944494945"/>
                  </a:ext>
                </a:extLst>
              </a:tr>
              <a:tr h="412833">
                <a:tc>
                  <a:txBody>
                    <a:bodyPr/>
                    <a:lstStyle/>
                    <a:p>
                      <a:pPr lvl="0" algn="l">
                        <a:lnSpc>
                          <a:spcPct val="100000"/>
                        </a:lnSpc>
                        <a:spcBef>
                          <a:spcPts val="0"/>
                        </a:spcBef>
                        <a:spcAft>
                          <a:spcPts val="0"/>
                        </a:spcAft>
                        <a:buNone/>
                      </a:pPr>
                      <a:r>
                        <a:rPr lang="it-IT" sz="2000" b="1" i="0" u="none" strike="noStrike" noProof="0" dirty="0" err="1">
                          <a:solidFill>
                            <a:srgbClr val="FFFFFF"/>
                          </a:solidFill>
                          <a:latin typeface="Georgia"/>
                        </a:rPr>
                        <a:t>Mentions</a:t>
                      </a:r>
                      <a:r>
                        <a:rPr lang="it-IT" sz="2000" b="1" i="0" u="none" strike="noStrike" noProof="0" dirty="0">
                          <a:solidFill>
                            <a:srgbClr val="FFFFFF"/>
                          </a:solidFill>
                          <a:latin typeface="Georgia"/>
                        </a:rPr>
                        <a:t> </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0.49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0.13 / tweet</a:t>
                      </a:r>
                    </a:p>
                  </a:txBody>
                  <a:tcPr/>
                </a:tc>
                <a:tc>
                  <a:txBody>
                    <a:bodyPr/>
                    <a:lstStyle/>
                    <a:p>
                      <a:pPr lvl="0" algn="ctr">
                        <a:lnSpc>
                          <a:spcPct val="100000"/>
                        </a:lnSpc>
                        <a:spcBef>
                          <a:spcPts val="0"/>
                        </a:spcBef>
                        <a:spcAft>
                          <a:spcPts val="0"/>
                        </a:spcAft>
                        <a:buNone/>
                      </a:pPr>
                      <a:r>
                        <a:rPr lang="it-IT" sz="2000" b="1" i="0" u="none" strike="noStrike" noProof="0" dirty="0">
                          <a:solidFill>
                            <a:srgbClr val="000000"/>
                          </a:solidFill>
                          <a:latin typeface="Georgia"/>
                        </a:rPr>
                        <a:t>3.8×</a:t>
                      </a:r>
                      <a:r>
                        <a:rPr lang="it-IT" sz="2000" b="0" i="0" u="none" strike="noStrike" noProof="0" dirty="0">
                          <a:solidFill>
                            <a:srgbClr val="000000"/>
                          </a:solidFill>
                          <a:latin typeface="Georgia"/>
                        </a:rPr>
                        <a:t> more</a:t>
                      </a:r>
                    </a:p>
                  </a:txBody>
                  <a:tcPr/>
                </a:tc>
                <a:extLst>
                  <a:ext uri="{0D108BD9-81ED-4DB2-BD59-A6C34878D82A}">
                    <a16:rowId xmlns:a16="http://schemas.microsoft.com/office/drawing/2014/main" val="16711222"/>
                  </a:ext>
                </a:extLst>
              </a:tr>
              <a:tr h="412833">
                <a:tc>
                  <a:txBody>
                    <a:bodyPr/>
                    <a:lstStyle/>
                    <a:p>
                      <a:pPr lvl="0">
                        <a:buNone/>
                      </a:pPr>
                      <a:r>
                        <a:rPr lang="it-IT" sz="2000" dirty="0">
                          <a:latin typeface="Georgia"/>
                        </a:rPr>
                        <a:t>Hashtags</a:t>
                      </a:r>
                    </a:p>
                  </a:txBody>
                  <a:tcPr/>
                </a:tc>
                <a:tc>
                  <a:txBody>
                    <a:bodyPr/>
                    <a:lstStyle/>
                    <a:p>
                      <a:pPr lvl="0" algn="ctr">
                        <a:buNone/>
                      </a:pPr>
                      <a:r>
                        <a:rPr lang="it-IT" sz="2000" b="0" i="0" u="none" strike="noStrike" noProof="0" dirty="0">
                          <a:latin typeface="Georgia"/>
                        </a:rPr>
                        <a:t>0.08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0.045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1.8× more</a:t>
                      </a:r>
                    </a:p>
                  </a:txBody>
                  <a:tcPr/>
                </a:tc>
                <a:extLst>
                  <a:ext uri="{0D108BD9-81ED-4DB2-BD59-A6C34878D82A}">
                    <a16:rowId xmlns:a16="http://schemas.microsoft.com/office/drawing/2014/main" val="3599491980"/>
                  </a:ext>
                </a:extLst>
              </a:tr>
              <a:tr h="412833">
                <a:tc>
                  <a:txBody>
                    <a:bodyPr/>
                    <a:lstStyle/>
                    <a:p>
                      <a:r>
                        <a:rPr lang="it-IT" sz="2000" err="1">
                          <a:latin typeface="Georgia"/>
                        </a:rPr>
                        <a:t>Emoijs</a:t>
                      </a:r>
                      <a:endParaRPr lang="it-IT" sz="2000">
                        <a:latin typeface="Georgia"/>
                      </a:endParaRPr>
                    </a:p>
                  </a:txBody>
                  <a:tcPr/>
                </a:tc>
                <a:tc>
                  <a:txBody>
                    <a:bodyPr/>
                    <a:lstStyle/>
                    <a:p>
                      <a:pPr lvl="0" algn="ctr">
                        <a:buNone/>
                      </a:pPr>
                      <a:r>
                        <a:rPr lang="it-IT" sz="2000" b="0" i="0" u="none" strike="noStrike" noProof="0" dirty="0">
                          <a:latin typeface="Georgia"/>
                        </a:rPr>
                        <a:t>0.31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0.18 / tweet</a:t>
                      </a:r>
                    </a:p>
                  </a:txBody>
                  <a:tcPr/>
                </a:tc>
                <a:tc>
                  <a:txBody>
                    <a:bodyPr/>
                    <a:lstStyle/>
                    <a:p>
                      <a:pPr lvl="0" algn="ctr">
                        <a:buNone/>
                      </a:pPr>
                      <a:r>
                        <a:rPr lang="it-IT" sz="2000" b="0" i="0" u="none" strike="noStrike" noProof="0" dirty="0">
                          <a:latin typeface="Georgia"/>
                        </a:rPr>
                        <a:t>1.7× more</a:t>
                      </a:r>
                      <a:endParaRPr lang="it-IT" sz="2000" b="0">
                        <a:latin typeface="Georgia"/>
                      </a:endParaRPr>
                    </a:p>
                  </a:txBody>
                  <a:tcPr/>
                </a:tc>
                <a:extLst>
                  <a:ext uri="{0D108BD9-81ED-4DB2-BD59-A6C34878D82A}">
                    <a16:rowId xmlns:a16="http://schemas.microsoft.com/office/drawing/2014/main" val="1544034365"/>
                  </a:ext>
                </a:extLst>
              </a:tr>
              <a:tr h="412833">
                <a:tc>
                  <a:txBody>
                    <a:bodyPr/>
                    <a:lstStyle/>
                    <a:p>
                      <a:r>
                        <a:rPr lang="it-IT" sz="2000" err="1">
                          <a:latin typeface="Georgia"/>
                        </a:rPr>
                        <a:t>Punctuation</a:t>
                      </a:r>
                      <a:r>
                        <a:rPr lang="it-IT" sz="2000" dirty="0">
                          <a:latin typeface="Georgia"/>
                        </a:rPr>
                        <a:t> Marks</a:t>
                      </a:r>
                    </a:p>
                  </a:txBody>
                  <a:tcPr/>
                </a:tc>
                <a:tc>
                  <a:txBody>
                    <a:bodyPr/>
                    <a:lstStyle/>
                    <a:p>
                      <a:pPr lvl="0" algn="ctr">
                        <a:buNone/>
                      </a:pPr>
                      <a:r>
                        <a:rPr lang="it-IT" sz="2000" b="0" i="0" u="none" strike="noStrike" noProof="0" dirty="0">
                          <a:latin typeface="Georgia"/>
                        </a:rPr>
                        <a:t>6.2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3.8 / tweet</a:t>
                      </a:r>
                    </a:p>
                  </a:txBody>
                  <a:tcPr/>
                </a:tc>
                <a:tc>
                  <a:txBody>
                    <a:bodyPr/>
                    <a:lstStyle/>
                    <a:p>
                      <a:pPr lvl="0" algn="ctr">
                        <a:buNone/>
                      </a:pPr>
                      <a:r>
                        <a:rPr lang="it-IT" sz="2000" b="0" i="0" u="none" strike="noStrike" noProof="0" dirty="0">
                          <a:latin typeface="Georgia"/>
                        </a:rPr>
                        <a:t>1.6× more</a:t>
                      </a:r>
                      <a:endParaRPr lang="it-IT" sz="2000" b="0">
                        <a:latin typeface="Georgia"/>
                      </a:endParaRPr>
                    </a:p>
                  </a:txBody>
                  <a:tcPr/>
                </a:tc>
                <a:extLst>
                  <a:ext uri="{0D108BD9-81ED-4DB2-BD59-A6C34878D82A}">
                    <a16:rowId xmlns:a16="http://schemas.microsoft.com/office/drawing/2014/main" val="3180991016"/>
                  </a:ext>
                </a:extLst>
              </a:tr>
              <a:tr h="412833">
                <a:tc>
                  <a:txBody>
                    <a:bodyPr/>
                    <a:lstStyle/>
                    <a:p>
                      <a:r>
                        <a:rPr lang="it-IT" sz="2000" err="1">
                          <a:latin typeface="Georgia"/>
                        </a:rPr>
                        <a:t>Uppercase</a:t>
                      </a:r>
                      <a:r>
                        <a:rPr lang="it-IT" sz="2000" dirty="0">
                          <a:latin typeface="Georgia"/>
                        </a:rPr>
                        <a:t> Words</a:t>
                      </a:r>
                    </a:p>
                  </a:txBody>
                  <a:tcPr/>
                </a:tc>
                <a:tc>
                  <a:txBody>
                    <a:bodyPr/>
                    <a:lstStyle/>
                    <a:p>
                      <a:pPr lvl="0" algn="ctr">
                        <a:buNone/>
                      </a:pPr>
                      <a:r>
                        <a:rPr lang="it-IT" sz="2000" b="0" i="0" u="none" strike="noStrike" noProof="0" dirty="0">
                          <a:latin typeface="Georgia"/>
                        </a:rPr>
                        <a:t>0.43 / tweet</a:t>
                      </a:r>
                    </a:p>
                  </a:txBody>
                  <a:tcPr/>
                </a:tc>
                <a:tc>
                  <a:txBody>
                    <a:bodyPr/>
                    <a:lstStyle/>
                    <a:p>
                      <a:pPr lvl="0" algn="ctr">
                        <a:lnSpc>
                          <a:spcPct val="100000"/>
                        </a:lnSpc>
                        <a:spcBef>
                          <a:spcPts val="0"/>
                        </a:spcBef>
                        <a:spcAft>
                          <a:spcPts val="0"/>
                        </a:spcAft>
                        <a:buNone/>
                      </a:pPr>
                      <a:r>
                        <a:rPr lang="it-IT" sz="2000" b="0" i="0" u="none" strike="noStrike" noProof="0" dirty="0">
                          <a:solidFill>
                            <a:srgbClr val="000000"/>
                          </a:solidFill>
                          <a:latin typeface="Georgia"/>
                        </a:rPr>
                        <a:t>0.32 / tweet</a:t>
                      </a:r>
                    </a:p>
                  </a:txBody>
                  <a:tcPr/>
                </a:tc>
                <a:tc>
                  <a:txBody>
                    <a:bodyPr/>
                    <a:lstStyle/>
                    <a:p>
                      <a:pPr lvl="0" algn="ctr">
                        <a:buNone/>
                      </a:pPr>
                      <a:r>
                        <a:rPr lang="it-IT" sz="2000" b="0" i="0" u="none" strike="noStrike" noProof="0" dirty="0">
                          <a:latin typeface="Georgia"/>
                        </a:rPr>
                        <a:t>1.3× more</a:t>
                      </a:r>
                      <a:endParaRPr lang="it-IT" sz="2000" b="0">
                        <a:latin typeface="Georgia"/>
                      </a:endParaRPr>
                    </a:p>
                  </a:txBody>
                  <a:tcPr/>
                </a:tc>
                <a:extLst>
                  <a:ext uri="{0D108BD9-81ED-4DB2-BD59-A6C34878D82A}">
                    <a16:rowId xmlns:a16="http://schemas.microsoft.com/office/drawing/2014/main" val="1146067613"/>
                  </a:ext>
                </a:extLst>
              </a:tr>
              <a:tr h="412833">
                <a:tc>
                  <a:txBody>
                    <a:bodyPr/>
                    <a:lstStyle/>
                    <a:p>
                      <a:r>
                        <a:rPr lang="it-IT" sz="2000" err="1">
                          <a:latin typeface="Georgia"/>
                        </a:rPr>
                        <a:t>Lexical</a:t>
                      </a:r>
                      <a:r>
                        <a:rPr lang="it-IT" sz="2000" dirty="0">
                          <a:latin typeface="Georgia"/>
                        </a:rPr>
                        <a:t> </a:t>
                      </a:r>
                      <a:r>
                        <a:rPr lang="it-IT" sz="2000" err="1">
                          <a:latin typeface="Georgia"/>
                        </a:rPr>
                        <a:t>Diversity</a:t>
                      </a:r>
                      <a:endParaRPr lang="it-IT" sz="2000">
                        <a:latin typeface="Georgia"/>
                      </a:endParaRPr>
                    </a:p>
                  </a:txBody>
                  <a:tcPr/>
                </a:tc>
                <a:tc>
                  <a:txBody>
                    <a:bodyPr/>
                    <a:lstStyle/>
                    <a:p>
                      <a:pPr lvl="0" algn="ctr">
                        <a:buNone/>
                      </a:pPr>
                      <a:r>
                        <a:rPr lang="it-IT" sz="2000" b="0" i="0" u="none" strike="noStrike" noProof="0" dirty="0">
                          <a:latin typeface="Georgia"/>
                        </a:rPr>
                        <a:t>0.95</a:t>
                      </a:r>
                      <a:endParaRPr lang="it-IT" sz="2000" dirty="0">
                        <a:latin typeface="Georgia"/>
                      </a:endParaRPr>
                    </a:p>
                  </a:txBody>
                  <a:tcPr/>
                </a:tc>
                <a:tc>
                  <a:txBody>
                    <a:bodyPr/>
                    <a:lstStyle/>
                    <a:p>
                      <a:pPr lvl="0" algn="ctr">
                        <a:buNone/>
                      </a:pPr>
                      <a:r>
                        <a:rPr lang="it-IT" sz="2000" b="0" i="0" u="none" strike="noStrike" noProof="0" dirty="0">
                          <a:solidFill>
                            <a:srgbClr val="000000"/>
                          </a:solidFill>
                          <a:latin typeface="Georgia"/>
                        </a:rPr>
                        <a:t>0.92</a:t>
                      </a:r>
                      <a:endParaRPr lang="it-IT" sz="2000" dirty="0">
                        <a:latin typeface="Georgia"/>
                      </a:endParaRPr>
                    </a:p>
                  </a:txBody>
                  <a:tcPr/>
                </a:tc>
                <a:tc>
                  <a:txBody>
                    <a:bodyPr/>
                    <a:lstStyle/>
                    <a:p>
                      <a:pPr lvl="0" algn="ctr">
                        <a:buNone/>
                      </a:pPr>
                      <a:r>
                        <a:rPr lang="it-IT" sz="2000" b="0" i="0" u="none" strike="noStrike" noProof="0" dirty="0">
                          <a:latin typeface="Georgia"/>
                        </a:rPr>
                        <a:t>+3%</a:t>
                      </a:r>
                    </a:p>
                  </a:txBody>
                  <a:tcPr/>
                </a:tc>
                <a:extLst>
                  <a:ext uri="{0D108BD9-81ED-4DB2-BD59-A6C34878D82A}">
                    <a16:rowId xmlns:a16="http://schemas.microsoft.com/office/drawing/2014/main" val="1980555915"/>
                  </a:ext>
                </a:extLst>
              </a:tr>
            </a:tbl>
          </a:graphicData>
        </a:graphic>
      </p:graphicFrame>
    </p:spTree>
    <p:extLst>
      <p:ext uri="{BB962C8B-B14F-4D97-AF65-F5344CB8AC3E}">
        <p14:creationId xmlns:p14="http://schemas.microsoft.com/office/powerpoint/2010/main" val="104992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8D4DFD-CD6C-FF04-B85D-2A21D5594A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644005-5D25-6E4A-D183-96AAD5F70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728295-6F91-D9D4-9939-37F33B96EDFE}"/>
              </a:ext>
            </a:extLst>
          </p:cNvPr>
          <p:cNvSpPr>
            <a:spLocks noGrp="1"/>
          </p:cNvSpPr>
          <p:nvPr>
            <p:ph type="ctrTitle"/>
          </p:nvPr>
        </p:nvSpPr>
        <p:spPr>
          <a:xfrm>
            <a:off x="4449960" y="1507414"/>
            <a:ext cx="7295507" cy="3703320"/>
          </a:xfrm>
        </p:spPr>
        <p:txBody>
          <a:bodyPr anchor="ctr">
            <a:normAutofit/>
          </a:bodyPr>
          <a:lstStyle/>
          <a:p>
            <a:r>
              <a:rPr lang="it-IT" sz="4800" dirty="0">
                <a:latin typeface="Georgia"/>
              </a:rPr>
              <a:t>SVM</a:t>
            </a:r>
            <a:endParaRPr lang="it-IT" dirty="0">
              <a:latin typeface="Georgia"/>
            </a:endParaRPr>
          </a:p>
        </p:txBody>
      </p:sp>
      <p:sp>
        <p:nvSpPr>
          <p:cNvPr id="3" name="Sottotitolo 2">
            <a:extLst>
              <a:ext uri="{FF2B5EF4-FFF2-40B4-BE49-F238E27FC236}">
                <a16:creationId xmlns:a16="http://schemas.microsoft.com/office/drawing/2014/main" id="{72A1621E-6B93-EC6C-769E-B0E4D05F548F}"/>
              </a:ext>
            </a:extLst>
          </p:cNvPr>
          <p:cNvSpPr>
            <a:spLocks noGrp="1"/>
          </p:cNvSpPr>
          <p:nvPr>
            <p:ph type="subTitle" idx="1"/>
          </p:nvPr>
        </p:nvSpPr>
        <p:spPr>
          <a:xfrm>
            <a:off x="444342" y="1507414"/>
            <a:ext cx="3330781" cy="3703320"/>
          </a:xfrm>
          <a:ln w="57150">
            <a:noFill/>
          </a:ln>
        </p:spPr>
        <p:txBody>
          <a:bodyPr anchor="ctr">
            <a:normAutofit/>
          </a:bodyPr>
          <a:lstStyle/>
          <a:p>
            <a:pPr algn="r"/>
            <a:endParaRPr lang="it-IT" sz="2000"/>
          </a:p>
        </p:txBody>
      </p:sp>
      <p:sp>
        <p:nvSpPr>
          <p:cNvPr id="10" name="Rectangle 9">
            <a:extLst>
              <a:ext uri="{FF2B5EF4-FFF2-40B4-BE49-F238E27FC236}">
                <a16:creationId xmlns:a16="http://schemas.microsoft.com/office/drawing/2014/main" id="{ADC5FD52-4E22-11D4-D80B-537D9393B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0F60D021-0751-9582-14DA-82E70E3F7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F982BCA-8269-2A2F-46B0-9FD929893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670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403500-A3C6-3EF6-29FE-2094EC924C30}"/>
              </a:ext>
            </a:extLst>
          </p:cNvPr>
          <p:cNvSpPr>
            <a:spLocks noGrp="1"/>
          </p:cNvSpPr>
          <p:nvPr>
            <p:ph type="title"/>
          </p:nvPr>
        </p:nvSpPr>
        <p:spPr/>
        <p:txBody>
          <a:bodyPr/>
          <a:lstStyle/>
          <a:p>
            <a:r>
              <a:rPr lang="it-IT" dirty="0">
                <a:latin typeface="Georgia"/>
                <a:ea typeface="+mj-lt"/>
                <a:cs typeface="+mj-lt"/>
              </a:rPr>
              <a:t>TF‑IDF &amp; Linear SVM</a:t>
            </a:r>
            <a:endParaRPr lang="it-IT" dirty="0">
              <a:latin typeface="Georgia"/>
            </a:endParaRPr>
          </a:p>
        </p:txBody>
      </p:sp>
      <p:sp>
        <p:nvSpPr>
          <p:cNvPr id="3" name="Segnaposto contenuto 2">
            <a:extLst>
              <a:ext uri="{FF2B5EF4-FFF2-40B4-BE49-F238E27FC236}">
                <a16:creationId xmlns:a16="http://schemas.microsoft.com/office/drawing/2014/main" id="{E91DCAA1-D989-18C8-552E-9A202F3B0BE4}"/>
              </a:ext>
            </a:extLst>
          </p:cNvPr>
          <p:cNvSpPr>
            <a:spLocks noGrp="1"/>
          </p:cNvSpPr>
          <p:nvPr>
            <p:ph idx="1"/>
          </p:nvPr>
        </p:nvSpPr>
        <p:spPr>
          <a:xfrm>
            <a:off x="581192" y="2180496"/>
            <a:ext cx="11029615" cy="3872974"/>
          </a:xfrm>
        </p:spPr>
        <p:txBody>
          <a:bodyPr vert="horz" lIns="91440" tIns="45720" rIns="91440" bIns="45720" rtlCol="0" anchor="t">
            <a:normAutofit lnSpcReduction="10000"/>
          </a:bodyPr>
          <a:lstStyle/>
          <a:p>
            <a:pPr marL="305435" indent="-305435">
              <a:buFont typeface="Arial" panose="05020102010507070707" pitchFamily="18" charset="2"/>
              <a:buChar char="•"/>
            </a:pPr>
            <a:r>
              <a:rPr lang="it-IT" sz="2400" b="1" dirty="0">
                <a:latin typeface="Georgia"/>
                <a:ea typeface="+mn-lt"/>
                <a:cs typeface="+mn-lt"/>
              </a:rPr>
              <a:t>TF‑IDF</a:t>
            </a:r>
            <a:endParaRPr lang="it-IT" sz="2200" dirty="0">
              <a:latin typeface="Georgia"/>
              <a:ea typeface="+mn-lt"/>
              <a:cs typeface="+mn-lt"/>
            </a:endParaRPr>
          </a:p>
          <a:p>
            <a:pPr marL="629920" lvl="1" indent="-305435">
              <a:buFont typeface="Courier New" panose="05020102010507070707" pitchFamily="18" charset="2"/>
              <a:buChar char="o"/>
            </a:pPr>
            <a:r>
              <a:rPr lang="it-IT" sz="2200" b="1" dirty="0">
                <a:latin typeface="Georgia"/>
                <a:ea typeface="+mn-lt"/>
                <a:cs typeface="+mn-lt"/>
              </a:rPr>
              <a:t>TF</a:t>
            </a:r>
            <a:r>
              <a:rPr lang="it-IT" sz="2200" dirty="0">
                <a:latin typeface="Georgia"/>
                <a:ea typeface="+mn-lt"/>
                <a:cs typeface="+mn-lt"/>
              </a:rPr>
              <a:t> = </a:t>
            </a:r>
            <a:r>
              <a:rPr lang="it-IT" sz="2200" dirty="0" err="1">
                <a:latin typeface="Georgia"/>
                <a:ea typeface="+mn-lt"/>
                <a:cs typeface="+mn-lt"/>
              </a:rPr>
              <a:t>term</a:t>
            </a:r>
            <a:r>
              <a:rPr lang="it-IT" sz="2200" dirty="0">
                <a:latin typeface="Georgia"/>
                <a:ea typeface="+mn-lt"/>
                <a:cs typeface="+mn-lt"/>
              </a:rPr>
              <a:t> frequency in the </a:t>
            </a:r>
            <a:r>
              <a:rPr lang="it-IT" sz="2200" dirty="0" err="1">
                <a:latin typeface="Georgia"/>
                <a:ea typeface="+mn-lt"/>
                <a:cs typeface="+mn-lt"/>
              </a:rPr>
              <a:t>current</a:t>
            </a:r>
            <a:r>
              <a:rPr lang="it-IT" sz="2200" i="1" dirty="0">
                <a:latin typeface="Georgia"/>
                <a:ea typeface="+mn-lt"/>
                <a:cs typeface="+mn-lt"/>
              </a:rPr>
              <a:t> </a:t>
            </a:r>
            <a:r>
              <a:rPr lang="it-IT" sz="2200" dirty="0">
                <a:latin typeface="Georgia"/>
                <a:ea typeface="+mn-lt"/>
                <a:cs typeface="+mn-lt"/>
              </a:rPr>
              <a:t>tweet</a:t>
            </a:r>
            <a:endParaRPr lang="it-IT" sz="2200">
              <a:latin typeface="Georgia"/>
            </a:endParaRPr>
          </a:p>
          <a:p>
            <a:pPr marL="629920" lvl="1" indent="-305435">
              <a:buFont typeface="Courier New" panose="05020102010507070707" pitchFamily="18" charset="2"/>
              <a:buChar char="o"/>
            </a:pPr>
            <a:r>
              <a:rPr lang="it-IT" sz="2200" b="1" dirty="0">
                <a:latin typeface="Georgia"/>
                <a:ea typeface="+mn-lt"/>
                <a:cs typeface="+mn-lt"/>
              </a:rPr>
              <a:t>IDF</a:t>
            </a:r>
            <a:r>
              <a:rPr lang="it-IT" sz="2200" dirty="0">
                <a:latin typeface="Georgia"/>
                <a:ea typeface="+mn-lt"/>
                <a:cs typeface="+mn-lt"/>
              </a:rPr>
              <a:t> = </a:t>
            </a:r>
            <a:r>
              <a:rPr lang="it-IT" sz="2200" err="1">
                <a:latin typeface="Georgia"/>
                <a:ea typeface="+mn-lt"/>
                <a:cs typeface="+mn-lt"/>
              </a:rPr>
              <a:t>rarity</a:t>
            </a:r>
            <a:r>
              <a:rPr lang="it-IT" sz="2200" dirty="0">
                <a:latin typeface="Georgia"/>
                <a:ea typeface="+mn-lt"/>
                <a:cs typeface="+mn-lt"/>
              </a:rPr>
              <a:t> </a:t>
            </a:r>
            <a:r>
              <a:rPr lang="it-IT" sz="2200" err="1">
                <a:latin typeface="Georgia"/>
                <a:ea typeface="+mn-lt"/>
                <a:cs typeface="+mn-lt"/>
              </a:rPr>
              <a:t>across</a:t>
            </a:r>
            <a:r>
              <a:rPr lang="it-IT" sz="2200" dirty="0">
                <a:latin typeface="Georgia"/>
                <a:ea typeface="+mn-lt"/>
                <a:cs typeface="+mn-lt"/>
              </a:rPr>
              <a:t> </a:t>
            </a:r>
            <a:r>
              <a:rPr lang="it-IT" sz="2200" i="1" err="1">
                <a:latin typeface="Georgia"/>
                <a:ea typeface="+mn-lt"/>
                <a:cs typeface="+mn-lt"/>
              </a:rPr>
              <a:t>all</a:t>
            </a:r>
            <a:r>
              <a:rPr lang="it-IT" sz="2200" dirty="0">
                <a:latin typeface="Georgia"/>
                <a:ea typeface="+mn-lt"/>
                <a:cs typeface="+mn-lt"/>
              </a:rPr>
              <a:t> tweets</a:t>
            </a:r>
            <a:endParaRPr lang="it-IT" sz="2200">
              <a:latin typeface="Georgia"/>
            </a:endParaRPr>
          </a:p>
          <a:p>
            <a:pPr marL="629920" lvl="1" indent="-305435">
              <a:buFont typeface="Courier New" panose="05020102010507070707" pitchFamily="18" charset="2"/>
              <a:buChar char="o"/>
            </a:pPr>
            <a:r>
              <a:rPr lang="it-IT" sz="2200" b="1" dirty="0">
                <a:latin typeface="Georgia"/>
                <a:ea typeface="+mn-lt"/>
                <a:cs typeface="+mn-lt"/>
              </a:rPr>
              <a:t>TF‑IDF = </a:t>
            </a:r>
            <a:r>
              <a:rPr lang="it-IT" sz="2200" dirty="0">
                <a:latin typeface="Georgia"/>
                <a:ea typeface="+mn-lt"/>
                <a:cs typeface="+mn-lt"/>
              </a:rPr>
              <a:t>TF × IDF → </a:t>
            </a:r>
            <a:r>
              <a:rPr lang="it-IT" sz="2200" err="1">
                <a:latin typeface="Georgia"/>
                <a:ea typeface="+mn-lt"/>
                <a:cs typeface="+mn-lt"/>
              </a:rPr>
              <a:t>distinctive</a:t>
            </a:r>
            <a:r>
              <a:rPr lang="it-IT" sz="2200" dirty="0">
                <a:latin typeface="Georgia"/>
                <a:ea typeface="+mn-lt"/>
                <a:cs typeface="+mn-lt"/>
              </a:rPr>
              <a:t> </a:t>
            </a:r>
            <a:r>
              <a:rPr lang="it-IT" sz="2200" err="1">
                <a:latin typeface="Georgia"/>
                <a:ea typeface="+mn-lt"/>
                <a:cs typeface="+mn-lt"/>
              </a:rPr>
              <a:t>terms</a:t>
            </a:r>
            <a:r>
              <a:rPr lang="it-IT" sz="2200" dirty="0">
                <a:latin typeface="Georgia"/>
                <a:ea typeface="+mn-lt"/>
                <a:cs typeface="+mn-lt"/>
              </a:rPr>
              <a:t> ↑, </a:t>
            </a:r>
            <a:r>
              <a:rPr lang="it-IT" sz="2200" err="1">
                <a:latin typeface="Georgia"/>
                <a:ea typeface="+mn-lt"/>
                <a:cs typeface="+mn-lt"/>
              </a:rPr>
              <a:t>ubiquitous</a:t>
            </a:r>
            <a:r>
              <a:rPr lang="it-IT" sz="2200" dirty="0">
                <a:latin typeface="Georgia"/>
                <a:ea typeface="+mn-lt"/>
                <a:cs typeface="+mn-lt"/>
              </a:rPr>
              <a:t> </a:t>
            </a:r>
            <a:r>
              <a:rPr lang="it-IT" sz="2200" err="1">
                <a:latin typeface="Georgia"/>
                <a:ea typeface="+mn-lt"/>
                <a:cs typeface="+mn-lt"/>
              </a:rPr>
              <a:t>terms</a:t>
            </a:r>
            <a:r>
              <a:rPr lang="it-IT" sz="2200" dirty="0">
                <a:latin typeface="Georgia"/>
                <a:ea typeface="+mn-lt"/>
                <a:cs typeface="+mn-lt"/>
              </a:rPr>
              <a:t> ↓</a:t>
            </a:r>
            <a:endParaRPr lang="it-IT" sz="2200">
              <a:latin typeface="Georgia"/>
            </a:endParaRPr>
          </a:p>
          <a:p>
            <a:pPr marL="324485" lvl="1" indent="0">
              <a:buNone/>
            </a:pPr>
            <a:endParaRPr lang="it-IT" sz="2200" dirty="0">
              <a:latin typeface="Georgia"/>
              <a:ea typeface="+mn-lt"/>
              <a:cs typeface="+mn-lt"/>
            </a:endParaRPr>
          </a:p>
          <a:p>
            <a:pPr marL="305435" indent="-305435">
              <a:buFont typeface="Arial" panose="05020102010507070707" pitchFamily="18" charset="2"/>
              <a:buChar char="•"/>
            </a:pPr>
            <a:r>
              <a:rPr lang="it-IT" sz="2400" b="1" dirty="0">
                <a:latin typeface="Georgia"/>
                <a:ea typeface="+mn-lt"/>
                <a:cs typeface="+mn-lt"/>
              </a:rPr>
              <a:t>Linear SVM</a:t>
            </a:r>
            <a:endParaRPr lang="it-IT" sz="2400" b="1" dirty="0">
              <a:latin typeface="Georgia"/>
            </a:endParaRPr>
          </a:p>
          <a:p>
            <a:pPr marL="629920" lvl="1" indent="-305435">
              <a:buFont typeface="Courier New" panose="05020102010507070707" pitchFamily="18" charset="2"/>
              <a:buChar char="o"/>
            </a:pPr>
            <a:r>
              <a:rPr lang="it-IT" sz="2200" err="1">
                <a:latin typeface="Georgia"/>
                <a:ea typeface="+mn-lt"/>
                <a:cs typeface="+mn-lt"/>
              </a:rPr>
              <a:t>Margin‑based</a:t>
            </a:r>
            <a:r>
              <a:rPr lang="it-IT" sz="2200" dirty="0">
                <a:latin typeface="Georgia"/>
                <a:ea typeface="+mn-lt"/>
                <a:cs typeface="+mn-lt"/>
              </a:rPr>
              <a:t> </a:t>
            </a:r>
            <a:r>
              <a:rPr lang="it-IT" sz="2200" b="1" dirty="0">
                <a:latin typeface="Georgia"/>
                <a:ea typeface="+mn-lt"/>
                <a:cs typeface="+mn-lt"/>
              </a:rPr>
              <a:t>linear</a:t>
            </a:r>
            <a:r>
              <a:rPr lang="it-IT" sz="2200" dirty="0">
                <a:latin typeface="Georgia"/>
                <a:ea typeface="+mn-lt"/>
                <a:cs typeface="+mn-lt"/>
              </a:rPr>
              <a:t> separator on sparse TF‑IDF </a:t>
            </a:r>
            <a:r>
              <a:rPr lang="it-IT" sz="2200" err="1">
                <a:latin typeface="Georgia"/>
                <a:ea typeface="+mn-lt"/>
                <a:cs typeface="+mn-lt"/>
              </a:rPr>
              <a:t>vectors</a:t>
            </a:r>
            <a:endParaRPr lang="it-IT" sz="2200">
              <a:latin typeface="Georgia"/>
            </a:endParaRPr>
          </a:p>
          <a:p>
            <a:pPr marL="629920" lvl="1" indent="-305435">
              <a:buFont typeface="Courier New" panose="05020102010507070707" pitchFamily="18" charset="2"/>
              <a:buChar char="o"/>
            </a:pPr>
            <a:r>
              <a:rPr lang="it-IT" sz="2200" err="1">
                <a:latin typeface="Georgia"/>
                <a:ea typeface="+mn-lt"/>
                <a:cs typeface="+mn-lt"/>
              </a:rPr>
              <a:t>Hinge</a:t>
            </a:r>
            <a:r>
              <a:rPr lang="it-IT" sz="2200" dirty="0">
                <a:latin typeface="Georgia"/>
                <a:ea typeface="+mn-lt"/>
                <a:cs typeface="+mn-lt"/>
              </a:rPr>
              <a:t> </a:t>
            </a:r>
            <a:r>
              <a:rPr lang="it-IT" sz="2200" err="1">
                <a:latin typeface="Georgia"/>
                <a:ea typeface="+mn-lt"/>
                <a:cs typeface="+mn-lt"/>
              </a:rPr>
              <a:t>loss</a:t>
            </a:r>
            <a:r>
              <a:rPr lang="it-IT" sz="2200" dirty="0">
                <a:latin typeface="Georgia"/>
                <a:ea typeface="+mn-lt"/>
                <a:cs typeface="+mn-lt"/>
              </a:rPr>
              <a:t> + C </a:t>
            </a:r>
            <a:r>
              <a:rPr lang="it-IT" sz="2200" err="1">
                <a:latin typeface="Georgia"/>
                <a:ea typeface="+mn-lt"/>
                <a:cs typeface="+mn-lt"/>
              </a:rPr>
              <a:t>regularization</a:t>
            </a:r>
            <a:r>
              <a:rPr lang="it-IT" sz="2200" dirty="0">
                <a:latin typeface="Georgia"/>
                <a:ea typeface="+mn-lt"/>
                <a:cs typeface="+mn-lt"/>
              </a:rPr>
              <a:t> → large </a:t>
            </a:r>
            <a:r>
              <a:rPr lang="it-IT" sz="2200" err="1">
                <a:latin typeface="Georgia"/>
                <a:ea typeface="+mn-lt"/>
                <a:cs typeface="+mn-lt"/>
              </a:rPr>
              <a:t>margin</a:t>
            </a:r>
            <a:r>
              <a:rPr lang="it-IT" sz="2200" dirty="0">
                <a:latin typeface="Georgia"/>
                <a:ea typeface="+mn-lt"/>
                <a:cs typeface="+mn-lt"/>
              </a:rPr>
              <a:t>, good </a:t>
            </a:r>
            <a:r>
              <a:rPr lang="it-IT" sz="2200" err="1">
                <a:latin typeface="Georgia"/>
                <a:ea typeface="+mn-lt"/>
                <a:cs typeface="+mn-lt"/>
              </a:rPr>
              <a:t>generalization</a:t>
            </a:r>
            <a:endParaRPr lang="it-IT" sz="2200">
              <a:latin typeface="Georgia"/>
            </a:endParaRPr>
          </a:p>
          <a:p>
            <a:pPr marL="305435" indent="-305435">
              <a:buFont typeface="Arial" panose="05020102010507070707" pitchFamily="18" charset="2"/>
              <a:buChar char="•"/>
            </a:pPr>
            <a:endParaRPr lang="it-IT" dirty="0"/>
          </a:p>
        </p:txBody>
      </p:sp>
    </p:spTree>
    <p:extLst>
      <p:ext uri="{BB962C8B-B14F-4D97-AF65-F5344CB8AC3E}">
        <p14:creationId xmlns:p14="http://schemas.microsoft.com/office/powerpoint/2010/main" val="646090060"/>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2</TotalTime>
  <Words>1</Words>
  <Application>Microsoft Office PowerPoint</Application>
  <PresentationFormat>Widescreen</PresentationFormat>
  <Paragraphs>1</Paragraphs>
  <Slides>31</Slides>
  <Notes>24</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Dividendo</vt:lpstr>
      <vt:lpstr>Who Wrote This Tweet?  Detecting Human vs. LLM-Generated Text on TweepFake</vt:lpstr>
      <vt:lpstr>Motivation &amp; Problem</vt:lpstr>
      <vt:lpstr>Project goals</vt:lpstr>
      <vt:lpstr>Dataset</vt:lpstr>
      <vt:lpstr>TweepFake: How It’s Built </vt:lpstr>
      <vt:lpstr>TweepFake: Stats &amp; Splits</vt:lpstr>
      <vt:lpstr>Structural Differences (Human vs Bot)</vt:lpstr>
      <vt:lpstr>SVM</vt:lpstr>
      <vt:lpstr>TF‑IDF &amp; Linear SVM</vt:lpstr>
      <vt:lpstr>Text Cleaning &amp; Normalization</vt:lpstr>
      <vt:lpstr>Hyperparameter Tuning (5-fold CV)</vt:lpstr>
      <vt:lpstr>SVM Learning Curve: Training vs. CV Score</vt:lpstr>
      <vt:lpstr>Final Test Performance</vt:lpstr>
      <vt:lpstr>Top 15 Predictive N‑grams for Bot vs. Human Tweets</vt:lpstr>
      <vt:lpstr>Example Tweets &amp; Prediction Outcomes</vt:lpstr>
      <vt:lpstr>SVM Classifier – Limitations</vt:lpstr>
      <vt:lpstr>CNN</vt:lpstr>
      <vt:lpstr>Char‑CNN Overview</vt:lpstr>
      <vt:lpstr>Preprocessing &amp; Hyperparameter Tuning</vt:lpstr>
      <vt:lpstr>Char‑CNN Final Setup</vt:lpstr>
      <vt:lpstr>Learning Curves: Training vs. CV Score</vt:lpstr>
      <vt:lpstr>Final Test Performance</vt:lpstr>
      <vt:lpstr>Intermediate Representation Probes</vt:lpstr>
      <vt:lpstr>Top 15 Predictive words for Bot vs. Human Tweets</vt:lpstr>
      <vt:lpstr>CNN – Limitations &amp; Improvements over SVM</vt:lpstr>
      <vt:lpstr>Transformer‑Based Classifier (BERT)</vt:lpstr>
      <vt:lpstr>Transformer‑Based Classifier (BERT)</vt:lpstr>
      <vt:lpstr>Fine‑Tuning Setup &amp; Hyperparameters</vt:lpstr>
      <vt:lpstr>Learning Curves: Training vs. Validation accuracy</vt:lpstr>
      <vt:lpstr>Final Test Performance</vt:lpstr>
      <vt:lpstr>BERT – Improvements over Char‑CNN &amp; Remaining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1045</cp:revision>
  <dcterms:created xsi:type="dcterms:W3CDTF">2014-08-26T23:51:37Z</dcterms:created>
  <dcterms:modified xsi:type="dcterms:W3CDTF">2025-09-08T13:15:18Z</dcterms:modified>
</cp:coreProperties>
</file>