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58" r:id="rId4"/>
    <p:sldId id="261" r:id="rId5"/>
    <p:sldId id="263" r:id="rId6"/>
    <p:sldId id="264" r:id="rId7"/>
    <p:sldId id="262" r:id="rId8"/>
    <p:sldId id="265" r:id="rId9"/>
    <p:sldId id="266" r:id="rId10"/>
    <p:sldId id="272" r:id="rId11"/>
    <p:sldId id="283" r:id="rId12"/>
    <p:sldId id="282" r:id="rId13"/>
    <p:sldId id="281" r:id="rId14"/>
    <p:sldId id="285" r:id="rId15"/>
    <p:sldId id="273" r:id="rId16"/>
    <p:sldId id="286" r:id="rId17"/>
    <p:sldId id="274" r:id="rId18"/>
    <p:sldId id="275" r:id="rId19"/>
    <p:sldId id="276" r:id="rId20"/>
    <p:sldId id="280" r:id="rId21"/>
    <p:sldId id="287" r:id="rId22"/>
    <p:sldId id="288" r:id="rId23"/>
    <p:sldId id="277" r:id="rId24"/>
    <p:sldId id="278" r:id="rId25"/>
    <p:sldId id="284" r:id="rId26"/>
    <p:sldId id="259" r:id="rId27"/>
  </p:sldIdLst>
  <p:sldSz cx="9144000" cy="6858000" type="screen4x3"/>
  <p:notesSz cx="6858000" cy="9144000"/>
  <p:custShowLst>
    <p:custShow name="Expunere particularizată 1" id="0">
      <p:sldLst>
        <p:sld r:id="rId2"/>
        <p:sld r:id="rId3"/>
        <p:sld r:id="rId4"/>
        <p:sld r:id="rId5"/>
        <p:sld r:id="rId6"/>
        <p:sld r:id="rId7"/>
        <p:sld r:id="rId8"/>
        <p:sld r:id="rId9"/>
        <p:sld r:id="rId10"/>
        <p:sld r:id="rId11"/>
        <p:sld r:id="rId13"/>
        <p:sld r:id="rId14"/>
        <p:sld r:id="rId19"/>
        <p:sld r:id="rId24"/>
        <p:sld r:id="rId26"/>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FABE"/>
    <a:srgbClr val="66FFFF"/>
    <a:srgbClr val="9B9BFF"/>
    <a:srgbClr val="0909FF"/>
    <a:srgbClr val="7463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7" autoAdjust="0"/>
    <p:restoredTop sz="85991" autoAdjust="0"/>
  </p:normalViewPr>
  <p:slideViewPr>
    <p:cSldViewPr snapToGrid="0">
      <p:cViewPr>
        <p:scale>
          <a:sx n="80" d="100"/>
          <a:sy n="80" d="100"/>
        </p:scale>
        <p:origin x="6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4D106-7DD9-48FF-B991-8572AC8904C2}" type="datetimeFigureOut">
              <a:rPr lang="ro-RO" smtClean="0"/>
              <a:t>20.04.2022</a:t>
            </a:fld>
            <a:endParaRPr lang="ro-RO"/>
          </a:p>
        </p:txBody>
      </p:sp>
      <p:sp>
        <p:nvSpPr>
          <p:cNvPr id="4" name="Substituent imagine diapozitiv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48208-A1EA-4400-9AD5-2FF88CB1A407}" type="slidenum">
              <a:rPr lang="ro-RO" smtClean="0"/>
              <a:t>‹#›</a:t>
            </a:fld>
            <a:endParaRPr lang="ro-RO"/>
          </a:p>
        </p:txBody>
      </p:sp>
    </p:spTree>
    <p:extLst>
      <p:ext uri="{BB962C8B-B14F-4D97-AF65-F5344CB8AC3E}">
        <p14:creationId xmlns:p14="http://schemas.microsoft.com/office/powerpoint/2010/main" val="2757297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8B948208-A1EA-4400-9AD5-2FF88CB1A407}" type="slidenum">
              <a:rPr lang="ro-RO" smtClean="0"/>
              <a:t>11</a:t>
            </a:fld>
            <a:endParaRPr lang="ro-RO"/>
          </a:p>
        </p:txBody>
      </p:sp>
    </p:spTree>
    <p:extLst>
      <p:ext uri="{BB962C8B-B14F-4D97-AF65-F5344CB8AC3E}">
        <p14:creationId xmlns:p14="http://schemas.microsoft.com/office/powerpoint/2010/main" val="4222775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8B948208-A1EA-4400-9AD5-2FF88CB1A407}" type="slidenum">
              <a:rPr lang="ro-RO" smtClean="0"/>
              <a:t>14</a:t>
            </a:fld>
            <a:endParaRPr lang="ro-RO"/>
          </a:p>
        </p:txBody>
      </p:sp>
    </p:spTree>
    <p:extLst>
      <p:ext uri="{BB962C8B-B14F-4D97-AF65-F5344CB8AC3E}">
        <p14:creationId xmlns:p14="http://schemas.microsoft.com/office/powerpoint/2010/main" val="373799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F2238FEA-4FB9-4414-BB6D-51D430918CF9}" type="datetimeFigureOut">
              <a:rPr lang="ro-RO" smtClean="0"/>
              <a:t>20.04.2022</a:t>
            </a:fld>
            <a:endParaRPr lang="ro-RO" dirty="0"/>
          </a:p>
        </p:txBody>
      </p:sp>
      <p:sp>
        <p:nvSpPr>
          <p:cNvPr id="5" name="Footer Placeholder 4"/>
          <p:cNvSpPr>
            <a:spLocks noGrp="1"/>
          </p:cNvSpPr>
          <p:nvPr>
            <p:ph type="ftr" sz="quarter" idx="11"/>
          </p:nvPr>
        </p:nvSpPr>
        <p:spPr>
          <a:xfrm>
            <a:off x="2396319" y="329308"/>
            <a:ext cx="3086292" cy="309201"/>
          </a:xfrm>
        </p:spPr>
        <p:txBody>
          <a:bodyPr/>
          <a:lstStyle/>
          <a:p>
            <a:endParaRPr lang="ro-RO" dirty="0"/>
          </a:p>
        </p:txBody>
      </p:sp>
      <p:sp>
        <p:nvSpPr>
          <p:cNvPr id="6" name="Slide Number Placeholder 5"/>
          <p:cNvSpPr>
            <a:spLocks noGrp="1"/>
          </p:cNvSpPr>
          <p:nvPr>
            <p:ph type="sldNum" sz="quarter" idx="12"/>
          </p:nvPr>
        </p:nvSpPr>
        <p:spPr>
          <a:xfrm>
            <a:off x="1434703" y="798973"/>
            <a:ext cx="802005" cy="503578"/>
          </a:xfrm>
        </p:spPr>
        <p:txBody>
          <a:bodyPr/>
          <a:lstStyle/>
          <a:p>
            <a:fld id="{3E6DC33B-1B41-4115-A7DD-F9C5AFA30B01}" type="slidenum">
              <a:rPr lang="ro-RO" smtClean="0"/>
              <a:t>‹#›</a:t>
            </a:fld>
            <a:endParaRPr lang="ro-RO"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755668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2238FEA-4FB9-4414-BB6D-51D430918CF9}" type="datetimeFigureOut">
              <a:rPr lang="ro-RO" smtClean="0"/>
              <a:t>20.04.2022</a:t>
            </a:fld>
            <a:endParaRPr lang="ro-RO" dirty="0"/>
          </a:p>
        </p:txBody>
      </p:sp>
      <p:sp>
        <p:nvSpPr>
          <p:cNvPr id="5"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3E6DC33B-1B41-4115-A7DD-F9C5AFA30B01}" type="slidenum">
              <a:rPr lang="ro-RO" smtClean="0"/>
              <a:t>‹#›</a:t>
            </a:fld>
            <a:endParaRPr lang="ro-RO" dirty="0"/>
          </a:p>
        </p:txBody>
      </p:sp>
    </p:spTree>
    <p:extLst>
      <p:ext uri="{BB962C8B-B14F-4D97-AF65-F5344CB8AC3E}">
        <p14:creationId xmlns:p14="http://schemas.microsoft.com/office/powerpoint/2010/main" val="167819783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2238FEA-4FB9-4414-BB6D-51D430918CF9}" type="datetimeFigureOut">
              <a:rPr lang="ro-RO" smtClean="0"/>
              <a:t>20.04.2022</a:t>
            </a:fld>
            <a:endParaRPr lang="ro-RO" dirty="0"/>
          </a:p>
        </p:txBody>
      </p:sp>
      <p:sp>
        <p:nvSpPr>
          <p:cNvPr id="5"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3E6DC33B-1B41-4115-A7DD-F9C5AFA30B01}" type="slidenum">
              <a:rPr lang="ro-RO" smtClean="0"/>
              <a:t>‹#›</a:t>
            </a:fld>
            <a:endParaRPr lang="ro-RO"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2323477"/>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2238FEA-4FB9-4414-BB6D-51D430918CF9}" type="datetimeFigureOut">
              <a:rPr lang="ro-RO" smtClean="0"/>
              <a:t>20.04.2022</a:t>
            </a:fld>
            <a:endParaRPr lang="ro-RO" dirty="0"/>
          </a:p>
        </p:txBody>
      </p:sp>
      <p:sp>
        <p:nvSpPr>
          <p:cNvPr id="5"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3E6DC33B-1B41-4115-A7DD-F9C5AFA30B01}" type="slidenum">
              <a:rPr lang="ro-RO" smtClean="0"/>
              <a:t>‹#›</a:t>
            </a:fld>
            <a:endParaRPr lang="ro-RO"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487616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F2238FEA-4FB9-4414-BB6D-51D430918CF9}" type="datetimeFigureOut">
              <a:rPr lang="ro-RO" smtClean="0"/>
              <a:t>20.04.2022</a:t>
            </a:fld>
            <a:endParaRPr lang="ro-RO" dirty="0"/>
          </a:p>
        </p:txBody>
      </p:sp>
      <p:sp>
        <p:nvSpPr>
          <p:cNvPr id="5"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3E6DC33B-1B41-4115-A7DD-F9C5AFA30B01}" type="slidenum">
              <a:rPr lang="ro-RO" smtClean="0"/>
              <a:t>‹#›</a:t>
            </a:fld>
            <a:endParaRPr lang="ro-RO"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789813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F2238FEA-4FB9-4414-BB6D-51D430918CF9}" type="datetimeFigureOut">
              <a:rPr lang="ro-RO" smtClean="0"/>
              <a:t>20.04.2022</a:t>
            </a:fld>
            <a:endParaRPr lang="ro-RO" dirty="0"/>
          </a:p>
        </p:txBody>
      </p:sp>
      <p:sp>
        <p:nvSpPr>
          <p:cNvPr id="6" name="Footer Placeholder 5"/>
          <p:cNvSpPr>
            <a:spLocks noGrp="1"/>
          </p:cNvSpPr>
          <p:nvPr>
            <p:ph type="ftr" sz="quarter" idx="11"/>
          </p:nvPr>
        </p:nvSpPr>
        <p:spPr/>
        <p:txBody>
          <a:bodyPr/>
          <a:lstStyle/>
          <a:p>
            <a:endParaRPr lang="ro-RO" dirty="0"/>
          </a:p>
        </p:txBody>
      </p:sp>
      <p:sp>
        <p:nvSpPr>
          <p:cNvPr id="7" name="Slide Number Placeholder 6"/>
          <p:cNvSpPr>
            <a:spLocks noGrp="1"/>
          </p:cNvSpPr>
          <p:nvPr>
            <p:ph type="sldNum" sz="quarter" idx="12"/>
          </p:nvPr>
        </p:nvSpPr>
        <p:spPr/>
        <p:txBody>
          <a:bodyPr/>
          <a:lstStyle/>
          <a:p>
            <a:fld id="{3E6DC33B-1B41-4115-A7DD-F9C5AFA30B01}" type="slidenum">
              <a:rPr lang="ro-RO" smtClean="0"/>
              <a:t>‹#›</a:t>
            </a:fld>
            <a:endParaRPr lang="ro-RO"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11369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o-RO"/>
              <a:t>Faceţi clic pentru a edita Master stiluri text</a:t>
            </a:r>
          </a:p>
        </p:txBody>
      </p:sp>
      <p:sp>
        <p:nvSpPr>
          <p:cNvPr id="4" name="Content Placeholder 3"/>
          <p:cNvSpPr>
            <a:spLocks noGrp="1"/>
          </p:cNvSpPr>
          <p:nvPr>
            <p:ph sz="half" idx="2"/>
          </p:nvPr>
        </p:nvSpPr>
        <p:spPr>
          <a:xfrm>
            <a:off x="1443491" y="2824270"/>
            <a:ext cx="3125766" cy="2644457"/>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o-RO"/>
              <a:t>Faceţi clic pentru a edita Master stiluri text</a:t>
            </a:r>
          </a:p>
        </p:txBody>
      </p:sp>
      <p:sp>
        <p:nvSpPr>
          <p:cNvPr id="6" name="Content Placeholder 5"/>
          <p:cNvSpPr>
            <a:spLocks noGrp="1"/>
          </p:cNvSpPr>
          <p:nvPr>
            <p:ph sz="quarter" idx="4"/>
          </p:nvPr>
        </p:nvSpPr>
        <p:spPr>
          <a:xfrm>
            <a:off x="4889182" y="2821491"/>
            <a:ext cx="3125652" cy="2637371"/>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F2238FEA-4FB9-4414-BB6D-51D430918CF9}" type="datetimeFigureOut">
              <a:rPr lang="ro-RO" smtClean="0"/>
              <a:t>20.04.2022</a:t>
            </a:fld>
            <a:endParaRPr lang="ro-RO" dirty="0"/>
          </a:p>
        </p:txBody>
      </p:sp>
      <p:sp>
        <p:nvSpPr>
          <p:cNvPr id="8" name="Footer Placeholder 7"/>
          <p:cNvSpPr>
            <a:spLocks noGrp="1"/>
          </p:cNvSpPr>
          <p:nvPr>
            <p:ph type="ftr" sz="quarter" idx="11"/>
          </p:nvPr>
        </p:nvSpPr>
        <p:spPr/>
        <p:txBody>
          <a:bodyPr/>
          <a:lstStyle/>
          <a:p>
            <a:endParaRPr lang="ro-RO" dirty="0"/>
          </a:p>
        </p:txBody>
      </p:sp>
      <p:sp>
        <p:nvSpPr>
          <p:cNvPr id="9" name="Slide Number Placeholder 8"/>
          <p:cNvSpPr>
            <a:spLocks noGrp="1"/>
          </p:cNvSpPr>
          <p:nvPr>
            <p:ph type="sldNum" sz="quarter" idx="12"/>
          </p:nvPr>
        </p:nvSpPr>
        <p:spPr/>
        <p:txBody>
          <a:bodyPr/>
          <a:lstStyle/>
          <a:p>
            <a:fld id="{3E6DC33B-1B41-4115-A7DD-F9C5AFA30B01}" type="slidenum">
              <a:rPr lang="ro-RO" smtClean="0"/>
              <a:t>‹#›</a:t>
            </a:fld>
            <a:endParaRPr lang="ro-RO" dirty="0"/>
          </a:p>
        </p:txBody>
      </p:sp>
    </p:spTree>
    <p:extLst>
      <p:ext uri="{BB962C8B-B14F-4D97-AF65-F5344CB8AC3E}">
        <p14:creationId xmlns:p14="http://schemas.microsoft.com/office/powerpoint/2010/main" val="2328881862"/>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F2238FEA-4FB9-4414-BB6D-51D430918CF9}" type="datetimeFigureOut">
              <a:rPr lang="ro-RO" smtClean="0"/>
              <a:t>20.04.2022</a:t>
            </a:fld>
            <a:endParaRPr lang="ro-RO" dirty="0"/>
          </a:p>
        </p:txBody>
      </p:sp>
      <p:sp>
        <p:nvSpPr>
          <p:cNvPr id="4" name="Footer Placeholder 3"/>
          <p:cNvSpPr>
            <a:spLocks noGrp="1"/>
          </p:cNvSpPr>
          <p:nvPr>
            <p:ph type="ftr" sz="quarter" idx="11"/>
          </p:nvPr>
        </p:nvSpPr>
        <p:spPr/>
        <p:txBody>
          <a:bodyPr/>
          <a:lstStyle/>
          <a:p>
            <a:endParaRPr lang="ro-RO" dirty="0"/>
          </a:p>
        </p:txBody>
      </p:sp>
      <p:sp>
        <p:nvSpPr>
          <p:cNvPr id="5" name="Slide Number Placeholder 4"/>
          <p:cNvSpPr>
            <a:spLocks noGrp="1"/>
          </p:cNvSpPr>
          <p:nvPr>
            <p:ph type="sldNum" sz="quarter" idx="12"/>
          </p:nvPr>
        </p:nvSpPr>
        <p:spPr/>
        <p:txBody>
          <a:bodyPr/>
          <a:lstStyle/>
          <a:p>
            <a:fld id="{3E6DC33B-1B41-4115-A7DD-F9C5AFA30B01}" type="slidenum">
              <a:rPr lang="ro-RO" smtClean="0"/>
              <a:t>‹#›</a:t>
            </a:fld>
            <a:endParaRPr lang="ro-RO" dirty="0"/>
          </a:p>
        </p:txBody>
      </p:sp>
    </p:spTree>
    <p:extLst>
      <p:ext uri="{BB962C8B-B14F-4D97-AF65-F5344CB8AC3E}">
        <p14:creationId xmlns:p14="http://schemas.microsoft.com/office/powerpoint/2010/main" val="41473070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38FEA-4FB9-4414-BB6D-51D430918CF9}" type="datetimeFigureOut">
              <a:rPr lang="ro-RO" smtClean="0"/>
              <a:t>20.04.2022</a:t>
            </a:fld>
            <a:endParaRPr lang="ro-RO" dirty="0"/>
          </a:p>
        </p:txBody>
      </p:sp>
      <p:sp>
        <p:nvSpPr>
          <p:cNvPr id="3" name="Footer Placeholder 2"/>
          <p:cNvSpPr>
            <a:spLocks noGrp="1"/>
          </p:cNvSpPr>
          <p:nvPr>
            <p:ph type="ftr" sz="quarter" idx="11"/>
          </p:nvPr>
        </p:nvSpPr>
        <p:spPr/>
        <p:txBody>
          <a:bodyPr/>
          <a:lstStyle/>
          <a:p>
            <a:endParaRPr lang="ro-RO" dirty="0"/>
          </a:p>
        </p:txBody>
      </p:sp>
      <p:sp>
        <p:nvSpPr>
          <p:cNvPr id="4" name="Slide Number Placeholder 3"/>
          <p:cNvSpPr>
            <a:spLocks noGrp="1"/>
          </p:cNvSpPr>
          <p:nvPr>
            <p:ph type="sldNum" sz="quarter" idx="12"/>
          </p:nvPr>
        </p:nvSpPr>
        <p:spPr/>
        <p:txBody>
          <a:bodyPr/>
          <a:lstStyle/>
          <a:p>
            <a:fld id="{3E6DC33B-1B41-4115-A7DD-F9C5AFA30B01}" type="slidenum">
              <a:rPr lang="ro-RO" smtClean="0"/>
              <a:t>‹#›</a:t>
            </a:fld>
            <a:endParaRPr lang="ro-RO" dirty="0"/>
          </a:p>
        </p:txBody>
      </p:sp>
    </p:spTree>
    <p:extLst>
      <p:ext uri="{BB962C8B-B14F-4D97-AF65-F5344CB8AC3E}">
        <p14:creationId xmlns:p14="http://schemas.microsoft.com/office/powerpoint/2010/main" val="11102249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ro-RO"/>
              <a:t>Faceți clic pentru a edita stilul de titlu coordonator</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F2238FEA-4FB9-4414-BB6D-51D430918CF9}" type="datetimeFigureOut">
              <a:rPr lang="ro-RO" smtClean="0"/>
              <a:t>20.04.2022</a:t>
            </a:fld>
            <a:endParaRPr lang="ro-RO" dirty="0"/>
          </a:p>
        </p:txBody>
      </p:sp>
      <p:sp>
        <p:nvSpPr>
          <p:cNvPr id="6" name="Footer Placeholder 5"/>
          <p:cNvSpPr>
            <a:spLocks noGrp="1"/>
          </p:cNvSpPr>
          <p:nvPr>
            <p:ph type="ftr" sz="quarter" idx="11"/>
          </p:nvPr>
        </p:nvSpPr>
        <p:spPr/>
        <p:txBody>
          <a:bodyPr/>
          <a:lstStyle/>
          <a:p>
            <a:endParaRPr lang="ro-RO" dirty="0"/>
          </a:p>
        </p:txBody>
      </p:sp>
      <p:sp>
        <p:nvSpPr>
          <p:cNvPr id="7" name="Slide Number Placeholder 6"/>
          <p:cNvSpPr>
            <a:spLocks noGrp="1"/>
          </p:cNvSpPr>
          <p:nvPr>
            <p:ph type="sldNum" sz="quarter" idx="12"/>
          </p:nvPr>
        </p:nvSpPr>
        <p:spPr/>
        <p:txBody>
          <a:bodyPr/>
          <a:lstStyle/>
          <a:p>
            <a:fld id="{3E6DC33B-1B41-4115-A7DD-F9C5AFA30B01}" type="slidenum">
              <a:rPr lang="ro-RO" smtClean="0"/>
              <a:t>‹#›</a:t>
            </a:fld>
            <a:endParaRPr lang="ro-RO"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0365817"/>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o-RO" dirty="0"/>
              <a:t>Faceți clic pe pictogramă pentru a adăuga o imagine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o-RO"/>
              <a:t>Faceţi clic pentru a edita Master stiluri text</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F2238FEA-4FB9-4414-BB6D-51D430918CF9}" type="datetimeFigureOut">
              <a:rPr lang="ro-RO" smtClean="0"/>
              <a:t>20.04.2022</a:t>
            </a:fld>
            <a:endParaRPr lang="ro-RO" dirty="0"/>
          </a:p>
        </p:txBody>
      </p:sp>
      <p:sp>
        <p:nvSpPr>
          <p:cNvPr id="6" name="Footer Placeholder 5"/>
          <p:cNvSpPr>
            <a:spLocks noGrp="1"/>
          </p:cNvSpPr>
          <p:nvPr>
            <p:ph type="ftr" sz="quarter" idx="11"/>
          </p:nvPr>
        </p:nvSpPr>
        <p:spPr>
          <a:xfrm>
            <a:off x="1437530" y="318641"/>
            <a:ext cx="3251553" cy="320931"/>
          </a:xfrm>
        </p:spPr>
        <p:txBody>
          <a:bodyPr/>
          <a:lstStyle/>
          <a:p>
            <a:endParaRPr lang="ro-RO" dirty="0"/>
          </a:p>
        </p:txBody>
      </p:sp>
      <p:sp>
        <p:nvSpPr>
          <p:cNvPr id="7" name="Slide Number Placeholder 6"/>
          <p:cNvSpPr>
            <a:spLocks noGrp="1"/>
          </p:cNvSpPr>
          <p:nvPr>
            <p:ph type="sldNum" sz="quarter" idx="12"/>
          </p:nvPr>
        </p:nvSpPr>
        <p:spPr/>
        <p:txBody>
          <a:bodyPr/>
          <a:lstStyle/>
          <a:p>
            <a:fld id="{3E6DC33B-1B41-4115-A7DD-F9C5AFA30B01}" type="slidenum">
              <a:rPr lang="ro-RO" smtClean="0"/>
              <a:t>‹#›</a:t>
            </a:fld>
            <a:endParaRPr lang="ro-RO"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34179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46000"/>
                <a:lumOff val="54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238FEA-4FB9-4414-BB6D-51D430918CF9}" type="datetimeFigureOut">
              <a:rPr lang="ro-RO" smtClean="0"/>
              <a:t>20.04.2022</a:t>
            </a:fld>
            <a:endParaRPr lang="ro-RO"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o-RO"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3E6DC33B-1B41-4115-A7DD-F9C5AFA30B01}" type="slidenum">
              <a:rPr lang="ro-RO" smtClean="0"/>
              <a:t>‹#›</a:t>
            </a:fld>
            <a:endParaRPr lang="ro-RO" dirty="0"/>
          </a:p>
        </p:txBody>
      </p:sp>
    </p:spTree>
    <p:extLst>
      <p:ext uri="{BB962C8B-B14F-4D97-AF65-F5344CB8AC3E}">
        <p14:creationId xmlns:p14="http://schemas.microsoft.com/office/powerpoint/2010/main" val="17593320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3500"/>
    </mc:Choice>
    <mc:Fallback xmlns="">
      <p:transition spd="slow"/>
    </mc:Fallback>
  </mc:AlternateConten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binfo.ro/articole/5588/interclasarea-tablouril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u 1">
            <a:extLst>
              <a:ext uri="{FF2B5EF4-FFF2-40B4-BE49-F238E27FC236}">
                <a16:creationId xmlns:a16="http://schemas.microsoft.com/office/drawing/2014/main" id="{BA6292CE-DB15-445E-8BEF-4BB28D45B712}"/>
              </a:ext>
            </a:extLst>
          </p:cNvPr>
          <p:cNvSpPr>
            <a:spLocks noGrp="1"/>
          </p:cNvSpPr>
          <p:nvPr>
            <p:ph type="ctrTitle"/>
          </p:nvPr>
        </p:nvSpPr>
        <p:spPr>
          <a:xfrm>
            <a:off x="3855176" y="1027937"/>
            <a:ext cx="4562781" cy="3711894"/>
          </a:xfrm>
        </p:spPr>
        <p:txBody>
          <a:bodyPr anchor="ctr">
            <a:normAutofit/>
          </a:bodyPr>
          <a:lstStyle/>
          <a:p>
            <a:r>
              <a:rPr lang="ro-RO" sz="4700" dirty="0"/>
              <a:t>Metode de sortare</a:t>
            </a:r>
          </a:p>
        </p:txBody>
      </p:sp>
      <p:cxnSp>
        <p:nvCxnSpPr>
          <p:cNvPr id="11" name="Straight Connector 10">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5" name="Straight Connector 14">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0804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3521" y="1847088"/>
            <a:ext cx="264027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5413522" y="804520"/>
            <a:ext cx="2640275" cy="1049235"/>
          </a:xfrm>
        </p:spPr>
        <p:txBody>
          <a:bodyPr>
            <a:normAutofit/>
          </a:bodyPr>
          <a:lstStyle/>
          <a:p>
            <a:r>
              <a:rPr lang="ro-RO"/>
              <a:t>Partea 2</a:t>
            </a:r>
          </a:p>
        </p:txBody>
      </p:sp>
      <p:sp>
        <p:nvSpPr>
          <p:cNvPr id="64" name="Rectangle 63">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66" name="Group 65">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4177" y="482171"/>
            <a:ext cx="4578249" cy="5149101"/>
            <a:chOff x="7463259" y="583365"/>
            <a:chExt cx="6104330" cy="5181928"/>
          </a:xfrm>
        </p:grpSpPr>
        <p:sp>
          <p:nvSpPr>
            <p:cNvPr id="67" name="Rectangle 66">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Imagine 4" descr="O imagine care conține text, semn&#10;&#10;Descriere generată automat">
            <a:extLst>
              <a:ext uri="{FF2B5EF4-FFF2-40B4-BE49-F238E27FC236}">
                <a16:creationId xmlns:a16="http://schemas.microsoft.com/office/drawing/2014/main" id="{FD52BD4C-B7C8-48B8-872F-73D77125789C}"/>
              </a:ext>
            </a:extLst>
          </p:cNvPr>
          <p:cNvPicPr>
            <a:picLocks noChangeAspect="1"/>
          </p:cNvPicPr>
          <p:nvPr/>
        </p:nvPicPr>
        <p:blipFill rotWithShape="1">
          <a:blip r:embed="rId2">
            <a:extLst>
              <a:ext uri="{28A0092B-C50C-407E-A947-70E740481C1C}">
                <a14:useLocalDpi xmlns:a14="http://schemas.microsoft.com/office/drawing/2010/main" val="0"/>
              </a:ext>
            </a:extLst>
          </a:blip>
          <a:srcRect r="-3" b="18270"/>
          <a:stretch/>
        </p:blipFill>
        <p:spPr>
          <a:xfrm>
            <a:off x="953417" y="1116345"/>
            <a:ext cx="3618861" cy="3866172"/>
          </a:xfrm>
          <a:prstGeom prst="rect">
            <a:avLst/>
          </a:prstGeom>
        </p:spPr>
      </p:pic>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5413521" y="2015732"/>
            <a:ext cx="2640276" cy="3450613"/>
          </a:xfrm>
        </p:spPr>
        <p:txBody>
          <a:bodyPr>
            <a:normAutofit/>
          </a:bodyPr>
          <a:lstStyle/>
          <a:p>
            <a:pPr marL="0" indent="0">
              <a:buNone/>
            </a:pPr>
            <a:r>
              <a:rPr lang="ro-RO" b="1" i="1" noProof="1">
                <a:latin typeface="Arial" panose="020B0604020202020204" pitchFamily="34" charset="0"/>
                <a:cs typeface="Arial" panose="020B0604020202020204" pitchFamily="34" charset="0"/>
              </a:rPr>
              <a:t>REZOLVARE DE PROBLEME FOLOSIND ALGORITMI DE SORTARE</a:t>
            </a:r>
            <a:endParaRPr lang="ro-RO" b="1" i="1">
              <a:latin typeface="Arial" panose="020B0604020202020204" pitchFamily="34" charset="0"/>
              <a:cs typeface="Arial" panose="020B0604020202020204" pitchFamily="34" charset="0"/>
            </a:endParaRPr>
          </a:p>
          <a:p>
            <a:pPr marL="0" indent="0">
              <a:buNone/>
            </a:pPr>
            <a:endParaRPr lang="ro-RO" b="1" i="1">
              <a:latin typeface="Arial" panose="020B0604020202020204" pitchFamily="34" charset="0"/>
              <a:cs typeface="Arial" panose="020B0604020202020204" pitchFamily="34" charset="0"/>
            </a:endParaRPr>
          </a:p>
          <a:p>
            <a:pPr marL="0" indent="0">
              <a:buNone/>
            </a:pPr>
            <a:endParaRPr lang="ro-RO" b="1" i="1">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a:latin typeface="Arial" panose="020B0604020202020204" pitchFamily="34" charset="0"/>
              <a:cs typeface="Arial" panose="020B0604020202020204" pitchFamily="34" charset="0"/>
            </a:endParaRPr>
          </a:p>
          <a:p>
            <a:pPr marL="0" indent="0">
              <a:buNone/>
            </a:pPr>
            <a:endParaRPr lang="ro-RO" b="1" i="1">
              <a:latin typeface="Arial" panose="020B0604020202020204" pitchFamily="34" charset="0"/>
              <a:cs typeface="Arial" panose="020B0604020202020204" pitchFamily="34" charset="0"/>
            </a:endParaRPr>
          </a:p>
          <a:p>
            <a:pPr marL="0" indent="0">
              <a:buNone/>
            </a:pPr>
            <a:endParaRPr lang="ro-RO" b="1" i="1">
              <a:latin typeface="Arial" panose="020B0604020202020204" pitchFamily="34" charset="0"/>
              <a:cs typeface="Arial" panose="020B0604020202020204" pitchFamily="34" charset="0"/>
            </a:endParaRPr>
          </a:p>
          <a:p>
            <a:pPr marL="0" indent="0">
              <a:buNone/>
            </a:pPr>
            <a:endParaRPr lang="ro-RO" b="1" i="1">
              <a:latin typeface="Arial" panose="020B0604020202020204" pitchFamily="34" charset="0"/>
              <a:cs typeface="Arial" panose="020B0604020202020204" pitchFamily="34" charset="0"/>
            </a:endParaRPr>
          </a:p>
          <a:p>
            <a:pPr marL="0" indent="0">
              <a:buNone/>
            </a:pPr>
            <a:endParaRPr lang="ro-RO" b="1" i="1">
              <a:latin typeface="Arial" panose="020B0604020202020204" pitchFamily="34" charset="0"/>
              <a:cs typeface="Arial" panose="020B0604020202020204" pitchFamily="34" charset="0"/>
            </a:endParaRPr>
          </a:p>
        </p:txBody>
      </p:sp>
      <p:pic>
        <p:nvPicPr>
          <p:cNvPr id="70" name="Picture 69">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2" name="Straight Connector 71">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030929"/>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419800" y="964502"/>
            <a:ext cx="2949701" cy="5373668"/>
          </a:xfrm>
        </p:spPr>
        <p:txBody>
          <a:bodyPr anchor="ctr">
            <a:normAutofit/>
          </a:bodyPr>
          <a:lstStyle/>
          <a:p>
            <a:r>
              <a:rPr lang="ro-RO" dirty="0"/>
              <a:t>introducere</a:t>
            </a:r>
            <a:br>
              <a:rPr lang="ro-RO" dirty="0"/>
            </a:br>
            <a:br>
              <a:rPr lang="ro-RO" dirty="0"/>
            </a:br>
            <a:endParaRPr lang="ro-RO" dirty="0"/>
          </a:p>
        </p:txBody>
      </p:sp>
      <p:sp>
        <p:nvSpPr>
          <p:cNvPr id="23" name="Rectangle 22">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494" y="0"/>
            <a:ext cx="5653506"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340" y="0"/>
            <a:ext cx="123444"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4120459" y="423565"/>
            <a:ext cx="4685338" cy="5790966"/>
          </a:xfrm>
        </p:spPr>
        <p:txBody>
          <a:bodyPr wrap="square" lIns="108000" tIns="0" rIns="72000" bIns="5616000" anchor="ctr">
            <a:normAutofit fontScale="25000" lnSpcReduction="20000"/>
          </a:bodyPr>
          <a:lstStyle/>
          <a:p>
            <a:pPr marL="0" indent="0">
              <a:buNone/>
            </a:pPr>
            <a:endParaRPr lang="ro-RO" sz="7200" dirty="0">
              <a:solidFill>
                <a:schemeClr val="bg1"/>
              </a:solidFill>
            </a:endParaRPr>
          </a:p>
          <a:p>
            <a:pPr marL="0" indent="0">
              <a:buNone/>
            </a:pPr>
            <a:endParaRPr lang="ro-RO" sz="7200" dirty="0">
              <a:solidFill>
                <a:schemeClr val="bg1"/>
              </a:solidFill>
            </a:endParaRPr>
          </a:p>
          <a:p>
            <a:pPr marL="0" indent="0">
              <a:buNone/>
            </a:pPr>
            <a:endParaRPr lang="ro-RO" sz="7200" dirty="0">
              <a:solidFill>
                <a:schemeClr val="bg1"/>
              </a:solidFill>
            </a:endParaRPr>
          </a:p>
          <a:p>
            <a:pPr marL="0" indent="0">
              <a:buNone/>
            </a:pPr>
            <a:endParaRPr lang="ro-RO" sz="7200" dirty="0">
              <a:solidFill>
                <a:schemeClr val="bg1"/>
              </a:solidFill>
            </a:endParaRPr>
          </a:p>
          <a:p>
            <a:pPr marL="0" indent="0">
              <a:buNone/>
            </a:pPr>
            <a:endParaRPr lang="ro-RO" sz="7200" dirty="0">
              <a:solidFill>
                <a:schemeClr val="bg1"/>
              </a:solidFill>
            </a:endParaRPr>
          </a:p>
          <a:p>
            <a:pPr marL="0" indent="0">
              <a:buNone/>
            </a:pPr>
            <a:endParaRPr lang="ro-RO" sz="7200" dirty="0">
              <a:solidFill>
                <a:schemeClr val="bg1"/>
              </a:solidFill>
            </a:endParaRPr>
          </a:p>
          <a:p>
            <a:pPr marL="0" indent="0">
              <a:buNone/>
            </a:pPr>
            <a:endParaRPr lang="ro-RO" sz="7200" dirty="0">
              <a:solidFill>
                <a:schemeClr val="bg1"/>
              </a:solidFill>
            </a:endParaRPr>
          </a:p>
          <a:p>
            <a:pPr marL="0" indent="0">
              <a:buNone/>
            </a:pPr>
            <a:endParaRPr lang="ro-RO" sz="7200" dirty="0">
              <a:solidFill>
                <a:schemeClr val="bg1"/>
              </a:solidFill>
            </a:endParaRPr>
          </a:p>
          <a:p>
            <a:pPr marL="0" indent="0">
              <a:buNone/>
            </a:pPr>
            <a:endParaRPr lang="ro-RO" sz="7200" dirty="0">
              <a:solidFill>
                <a:schemeClr val="bg1"/>
              </a:solidFill>
            </a:endParaRPr>
          </a:p>
          <a:p>
            <a:pPr marL="0" indent="0">
              <a:buNone/>
            </a:pPr>
            <a:endParaRPr lang="ro-RO" sz="7200" dirty="0">
              <a:solidFill>
                <a:schemeClr val="bg1"/>
              </a:solidFill>
            </a:endParaRPr>
          </a:p>
          <a:p>
            <a:pPr marL="0" indent="0">
              <a:buNone/>
            </a:pPr>
            <a:endParaRPr lang="ro-RO" sz="7200" dirty="0">
              <a:solidFill>
                <a:schemeClr val="bg1"/>
              </a:solidFill>
            </a:endParaRPr>
          </a:p>
          <a:p>
            <a:pPr marL="0" indent="0">
              <a:buNone/>
            </a:pPr>
            <a:endParaRPr lang="ro-RO" sz="7200" dirty="0">
              <a:solidFill>
                <a:schemeClr val="bg1"/>
              </a:solidFill>
            </a:endParaRPr>
          </a:p>
          <a:p>
            <a:pPr marL="0" indent="0">
              <a:buNone/>
            </a:pPr>
            <a:endParaRPr lang="ro-RO" sz="8000" dirty="0">
              <a:solidFill>
                <a:schemeClr val="bg1"/>
              </a:solidFill>
            </a:endParaRPr>
          </a:p>
          <a:p>
            <a:pPr marL="0" indent="0">
              <a:buNone/>
            </a:pPr>
            <a:endParaRPr lang="ro-RO" sz="8000" b="1" dirty="0">
              <a:solidFill>
                <a:srgbClr val="66FFFF"/>
              </a:solidFill>
            </a:endParaRPr>
          </a:p>
          <a:p>
            <a:pPr marL="0" indent="0">
              <a:buNone/>
            </a:pPr>
            <a:endParaRPr lang="ro-RO" sz="8000" b="1" dirty="0">
              <a:solidFill>
                <a:srgbClr val="66FFFF"/>
              </a:solidFill>
            </a:endParaRPr>
          </a:p>
          <a:p>
            <a:pPr marL="0" indent="0">
              <a:buNone/>
            </a:pPr>
            <a:r>
              <a:rPr lang="ro-RO" sz="8000" b="1" dirty="0">
                <a:solidFill>
                  <a:srgbClr val="66FFFF"/>
                </a:solidFill>
              </a:rPr>
              <a:t>Sortarea</a:t>
            </a:r>
            <a:r>
              <a:rPr lang="ro-RO" sz="8000" dirty="0">
                <a:solidFill>
                  <a:schemeClr val="bg1"/>
                </a:solidFill>
              </a:rPr>
              <a:t> este o</a:t>
            </a:r>
            <a:r>
              <a:rPr lang="ro-RO" sz="8000" noProof="1">
                <a:solidFill>
                  <a:schemeClr val="bg1"/>
                </a:solidFill>
              </a:rPr>
              <a:t> operaţie </a:t>
            </a:r>
            <a:r>
              <a:rPr lang="ro-RO" sz="8000" dirty="0">
                <a:solidFill>
                  <a:schemeClr val="bg1"/>
                </a:solidFill>
              </a:rPr>
              <a:t>fundamentală în informatică, </a:t>
            </a:r>
            <a:r>
              <a:rPr lang="ro-RO" sz="8000" noProof="1">
                <a:solidFill>
                  <a:schemeClr val="bg1"/>
                </a:solidFill>
              </a:rPr>
              <a:t>mulţi</a:t>
            </a:r>
            <a:r>
              <a:rPr lang="ro-RO" sz="8000" dirty="0">
                <a:solidFill>
                  <a:schemeClr val="bg1"/>
                </a:solidFill>
              </a:rPr>
              <a:t> algoritmi o folosesc ca pas intermediar, are o largă aplicabilitate în informatică </a:t>
            </a:r>
            <a:r>
              <a:rPr lang="ro-RO" sz="8000" noProof="1">
                <a:solidFill>
                  <a:schemeClr val="bg1"/>
                </a:solidFill>
              </a:rPr>
              <a:t>şi</a:t>
            </a:r>
            <a:r>
              <a:rPr lang="ro-RO" sz="8000" dirty="0">
                <a:solidFill>
                  <a:schemeClr val="bg1"/>
                </a:solidFill>
              </a:rPr>
              <a:t> disciplinele conexe.</a:t>
            </a:r>
          </a:p>
          <a:p>
            <a:pPr marL="0" indent="0">
              <a:buNone/>
            </a:pPr>
            <a:endParaRPr lang="ro-RO" sz="8000" dirty="0">
              <a:solidFill>
                <a:schemeClr val="bg1"/>
              </a:solidFill>
            </a:endParaRPr>
          </a:p>
          <a:p>
            <a:pPr marL="0" indent="0">
              <a:buNone/>
            </a:pPr>
            <a:r>
              <a:rPr lang="ro-RO" sz="8000" dirty="0">
                <a:solidFill>
                  <a:schemeClr val="bg1"/>
                </a:solidFill>
              </a:rPr>
              <a:t>Studierea metodelor de sortare are scopul de a oferi o soluție reprezentând o reordonare a unui șir de numere.</a:t>
            </a:r>
          </a:p>
          <a:p>
            <a:pPr marL="0" indent="0">
              <a:buNone/>
            </a:pPr>
            <a:endParaRPr lang="ro-RO" sz="8000" dirty="0">
              <a:solidFill>
                <a:schemeClr val="bg1"/>
              </a:solidFill>
            </a:endParaRPr>
          </a:p>
          <a:p>
            <a:pPr marL="0" indent="0">
              <a:buNone/>
            </a:pPr>
            <a:r>
              <a:rPr lang="it-IT" sz="8000" dirty="0">
                <a:solidFill>
                  <a:schemeClr val="bg1"/>
                </a:solidFill>
              </a:rPr>
              <a:t>Metodele de sortare se clasifica in metode </a:t>
            </a:r>
            <a:r>
              <a:rPr lang="it-IT" sz="8000" dirty="0">
                <a:solidFill>
                  <a:srgbClr val="00B0F0"/>
                </a:solidFill>
              </a:rPr>
              <a:t>directe</a:t>
            </a:r>
            <a:r>
              <a:rPr lang="it-IT" sz="8000" dirty="0">
                <a:solidFill>
                  <a:schemeClr val="bg1"/>
                </a:solidFill>
              </a:rPr>
              <a:t> si metode </a:t>
            </a:r>
            <a:r>
              <a:rPr lang="it-IT" sz="8000" dirty="0">
                <a:solidFill>
                  <a:srgbClr val="9B9BFF"/>
                </a:solidFill>
              </a:rPr>
              <a:t>avansate</a:t>
            </a:r>
            <a:r>
              <a:rPr lang="ro-RO" sz="8000" dirty="0">
                <a:solidFill>
                  <a:srgbClr val="9B9BFF"/>
                </a:solidFill>
              </a:rPr>
              <a:t>.</a:t>
            </a:r>
          </a:p>
          <a:p>
            <a:pPr marL="0" indent="0">
              <a:buNone/>
            </a:pPr>
            <a:endParaRPr lang="ro-RO" sz="8000" dirty="0">
              <a:solidFill>
                <a:srgbClr val="9B9BFF"/>
              </a:solidFill>
            </a:endParaRPr>
          </a:p>
          <a:p>
            <a:pPr marL="0" indent="0">
              <a:buNone/>
            </a:pPr>
            <a:endParaRPr lang="ro-RO" sz="7200" dirty="0">
              <a:solidFill>
                <a:schemeClr val="bg1"/>
              </a:solidFill>
            </a:endParaRPr>
          </a:p>
          <a:p>
            <a:pPr marL="0" indent="0">
              <a:buNone/>
            </a:pPr>
            <a:endParaRPr lang="ro-RO" b="1"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866873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875515" y="970241"/>
            <a:ext cx="4084792" cy="1049235"/>
          </a:xfrm>
        </p:spPr>
        <p:txBody>
          <a:bodyPr>
            <a:noAutofit/>
          </a:bodyPr>
          <a:lstStyle/>
          <a:p>
            <a:r>
              <a:rPr lang="ro-RO" sz="2600" b="1" dirty="0">
                <a:latin typeface="Arial Narrow" panose="020B0606020202030204" pitchFamily="34" charset="0"/>
              </a:rPr>
              <a:t>Prezentarea generală a algoritmilor utilizați </a:t>
            </a:r>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287792" y="1962735"/>
            <a:ext cx="8730947" cy="4105936"/>
          </a:xfrm>
        </p:spPr>
        <p:txBody>
          <a:bodyPr>
            <a:normAutofit fontScale="92500" lnSpcReduction="10000"/>
          </a:bodyPr>
          <a:lstStyle/>
          <a:p>
            <a:pPr marL="0" indent="0">
              <a:lnSpc>
                <a:spcPct val="110000"/>
              </a:lnSpc>
              <a:buNone/>
            </a:pPr>
            <a:r>
              <a:rPr lang="ro-RO" sz="1800" b="1" dirty="0">
                <a:solidFill>
                  <a:srgbClr val="B0FABE"/>
                </a:solidFill>
                <a:highlight>
                  <a:srgbClr val="C0C0C0"/>
                </a:highlight>
                <a:cs typeface="Arial" panose="020B0604020202020204" pitchFamily="34" charset="0"/>
              </a:rPr>
              <a:t>SELECTSORT </a:t>
            </a:r>
            <a:r>
              <a:rPr lang="ro-RO" sz="1800" b="1" dirty="0">
                <a:cs typeface="Arial" panose="020B0604020202020204" pitchFamily="34" charset="0"/>
              </a:rPr>
              <a:t>,  </a:t>
            </a:r>
            <a:r>
              <a:rPr lang="ro-RO" sz="1800" b="1" dirty="0">
                <a:solidFill>
                  <a:srgbClr val="B0FABE"/>
                </a:solidFill>
                <a:highlight>
                  <a:srgbClr val="C0C0C0"/>
                </a:highlight>
                <a:cs typeface="Arial" panose="020B0604020202020204" pitchFamily="34" charset="0"/>
              </a:rPr>
              <a:t>INSERTIONSORT</a:t>
            </a:r>
            <a:r>
              <a:rPr lang="ro-RO" sz="1800" b="1" dirty="0">
                <a:cs typeface="Arial" panose="020B0604020202020204" pitchFamily="34" charset="0"/>
              </a:rPr>
              <a:t> și </a:t>
            </a:r>
            <a:r>
              <a:rPr lang="ro-RO" sz="1800" b="1" dirty="0">
                <a:solidFill>
                  <a:srgbClr val="B0FABE"/>
                </a:solidFill>
                <a:highlight>
                  <a:srgbClr val="C0C0C0"/>
                </a:highlight>
                <a:cs typeface="Arial" panose="020B0604020202020204" pitchFamily="34" charset="0"/>
              </a:rPr>
              <a:t>BUBLLESORT</a:t>
            </a:r>
            <a:r>
              <a:rPr lang="ro-RO" sz="1800" b="1" dirty="0">
                <a:solidFill>
                  <a:srgbClr val="B0FABE"/>
                </a:solidFill>
                <a:cs typeface="Arial" panose="020B0604020202020204" pitchFamily="34" charset="0"/>
              </a:rPr>
              <a:t>  </a:t>
            </a:r>
            <a:r>
              <a:rPr lang="ro-RO" sz="1800" b="1" dirty="0">
                <a:cs typeface="Arial" panose="020B0604020202020204" pitchFamily="34" charset="0"/>
              </a:rPr>
              <a:t>fac parte din categoria metodelor de sortare directe, fiind </a:t>
            </a:r>
            <a:r>
              <a:rPr lang="ro-RO" sz="1800" b="1" dirty="0">
                <a:solidFill>
                  <a:srgbClr val="002060"/>
                </a:solidFill>
                <a:cs typeface="Arial" panose="020B0604020202020204" pitchFamily="34" charset="0"/>
              </a:rPr>
              <a:t>a</a:t>
            </a:r>
            <a:r>
              <a:rPr lang="ro-RO" sz="1800" b="1" i="1" dirty="0">
                <a:solidFill>
                  <a:srgbClr val="002060"/>
                </a:solidFill>
                <a:effectLst/>
              </a:rPr>
              <a:t>lgoritmi de dificultate redusa, ușor de găsit si de </a:t>
            </a:r>
            <a:r>
              <a:rPr lang="ro-RO" sz="1800" b="1" i="1" dirty="0">
                <a:solidFill>
                  <a:srgbClr val="002060"/>
                </a:solidFill>
              </a:rPr>
              <a:t>î</a:t>
            </a:r>
            <a:r>
              <a:rPr lang="ro-RO" sz="1800" b="1" i="1" dirty="0">
                <a:solidFill>
                  <a:srgbClr val="002060"/>
                </a:solidFill>
                <a:effectLst/>
              </a:rPr>
              <a:t>nțeles.</a:t>
            </a:r>
            <a:r>
              <a:rPr lang="ro-RO" sz="1800" b="1" dirty="0">
                <a:solidFill>
                  <a:srgbClr val="002060"/>
                </a:solidFill>
                <a:cs typeface="Arial" panose="020B0604020202020204" pitchFamily="34" charset="0"/>
              </a:rPr>
              <a:t> </a:t>
            </a:r>
          </a:p>
          <a:p>
            <a:pPr marL="0" indent="0">
              <a:lnSpc>
                <a:spcPct val="110000"/>
              </a:lnSpc>
              <a:buNone/>
            </a:pPr>
            <a:r>
              <a:rPr lang="ro-RO" sz="1800" b="1" dirty="0">
                <a:solidFill>
                  <a:srgbClr val="B0FABE"/>
                </a:solidFill>
                <a:highlight>
                  <a:srgbClr val="800000"/>
                </a:highlight>
                <a:cs typeface="Arial" panose="020B0604020202020204" pitchFamily="34" charset="0"/>
              </a:rPr>
              <a:t>SELECTSORT </a:t>
            </a:r>
            <a:r>
              <a:rPr lang="ro-RO" sz="1800" b="1" dirty="0">
                <a:solidFill>
                  <a:srgbClr val="B0FABE"/>
                </a:solidFill>
                <a:cs typeface="Arial" panose="020B0604020202020204" pitchFamily="34" charset="0"/>
              </a:rPr>
              <a:t> </a:t>
            </a:r>
            <a:r>
              <a:rPr lang="ro-RO" sz="1800" b="1" dirty="0">
                <a:cs typeface="Arial" panose="020B0604020202020204" pitchFamily="34" charset="0"/>
              </a:rPr>
              <a:t>-</a:t>
            </a:r>
            <a:r>
              <a:rPr lang="ro-RO" sz="1800" b="1" dirty="0">
                <a:solidFill>
                  <a:srgbClr val="B0FABE"/>
                </a:solidFill>
                <a:cs typeface="Arial" panose="020B0604020202020204" pitchFamily="34" charset="0"/>
              </a:rPr>
              <a:t> </a:t>
            </a:r>
            <a:r>
              <a:rPr lang="ro-RO" sz="1800" b="1" dirty="0">
                <a:cs typeface="Arial" panose="020B0604020202020204" pitchFamily="34" charset="0"/>
              </a:rPr>
              <a:t>Sortarea prin selecției este un algoritm de sortare care selectează cel mai mic element dintr-o listă nesortată în fiecare iterație și plasează acel element la începutul listei nesortate.</a:t>
            </a:r>
          </a:p>
          <a:p>
            <a:pPr marL="0" indent="0">
              <a:lnSpc>
                <a:spcPct val="110000"/>
              </a:lnSpc>
              <a:buNone/>
            </a:pPr>
            <a:endParaRPr lang="ro-RO" sz="1800" b="1" dirty="0">
              <a:solidFill>
                <a:srgbClr val="002060"/>
              </a:solidFill>
              <a:cs typeface="Arial" panose="020B0604020202020204" pitchFamily="34" charset="0"/>
            </a:endParaRPr>
          </a:p>
          <a:p>
            <a:pPr marL="0" indent="0">
              <a:lnSpc>
                <a:spcPct val="110000"/>
              </a:lnSpc>
              <a:buNone/>
            </a:pPr>
            <a:r>
              <a:rPr lang="ro-RO" sz="1800" b="1" dirty="0">
                <a:solidFill>
                  <a:srgbClr val="B0FABE"/>
                </a:solidFill>
                <a:highlight>
                  <a:srgbClr val="000080"/>
                </a:highlight>
                <a:cs typeface="Arial" panose="020B0604020202020204" pitchFamily="34" charset="0"/>
              </a:rPr>
              <a:t>INSERTIONSORT</a:t>
            </a:r>
            <a:r>
              <a:rPr lang="ro-RO" sz="1800" b="1" dirty="0">
                <a:solidFill>
                  <a:srgbClr val="002060"/>
                </a:solidFill>
                <a:cs typeface="Arial" panose="020B0604020202020204" pitchFamily="34" charset="0"/>
              </a:rPr>
              <a:t> - </a:t>
            </a:r>
            <a:r>
              <a:rPr lang="it-IT" sz="1800" b="1" dirty="0">
                <a:cs typeface="Arial" panose="020B0604020202020204" pitchFamily="34" charset="0"/>
              </a:rPr>
              <a:t>Sortarea insertiei este un algoritm de sortare care plaseaza un element nesortat la locul potrivit in fiecare iteratie.</a:t>
            </a:r>
            <a:endParaRPr lang="ro-RO" sz="1800" b="1" dirty="0">
              <a:cs typeface="Arial" panose="020B0604020202020204" pitchFamily="34" charset="0"/>
            </a:endParaRPr>
          </a:p>
          <a:p>
            <a:pPr marL="0" indent="0">
              <a:lnSpc>
                <a:spcPct val="110000"/>
              </a:lnSpc>
              <a:buNone/>
            </a:pPr>
            <a:endParaRPr lang="ro-RO" sz="1700" b="1" dirty="0">
              <a:cs typeface="Arial" panose="020B0604020202020204" pitchFamily="34" charset="0"/>
            </a:endParaRPr>
          </a:p>
          <a:p>
            <a:pPr marL="0" indent="0">
              <a:lnSpc>
                <a:spcPct val="110000"/>
              </a:lnSpc>
              <a:buNone/>
            </a:pPr>
            <a:r>
              <a:rPr lang="ro-RO" sz="1800" b="1" dirty="0">
                <a:solidFill>
                  <a:srgbClr val="B0FABE"/>
                </a:solidFill>
                <a:highlight>
                  <a:srgbClr val="800080"/>
                </a:highlight>
                <a:cs typeface="Arial" panose="020B0604020202020204" pitchFamily="34" charset="0"/>
              </a:rPr>
              <a:t>BUBLLESORT</a:t>
            </a:r>
            <a:r>
              <a:rPr lang="ro-RO" sz="1800" b="1" dirty="0">
                <a:solidFill>
                  <a:srgbClr val="002060"/>
                </a:solidFill>
                <a:highlight>
                  <a:srgbClr val="800080"/>
                </a:highlight>
                <a:cs typeface="Arial" panose="020B0604020202020204" pitchFamily="34" charset="0"/>
              </a:rPr>
              <a:t> </a:t>
            </a:r>
            <a:r>
              <a:rPr lang="ro-RO" sz="1800" b="1" dirty="0">
                <a:solidFill>
                  <a:srgbClr val="002060"/>
                </a:solidFill>
                <a:cs typeface="Arial" panose="020B0604020202020204" pitchFamily="34" charset="0"/>
              </a:rPr>
              <a:t> - </a:t>
            </a:r>
            <a:r>
              <a:rPr lang="ro-RO" sz="1800" b="1" dirty="0">
                <a:cs typeface="Arial" panose="020B0604020202020204" pitchFamily="34" charset="0"/>
              </a:rPr>
              <a:t>Sortarea cu bule este un algoritm de sortare care</a:t>
            </a:r>
            <a:r>
              <a:rPr lang="it-IT" sz="1800" b="1" i="0" dirty="0">
                <a:effectLst/>
              </a:rPr>
              <a:t> compara fiecare element cu celelalte, </a:t>
            </a:r>
            <a:r>
              <a:rPr lang="ro-RO" sz="1800" b="1" i="0" dirty="0">
                <a:effectLst/>
              </a:rPr>
              <a:t> </a:t>
            </a:r>
            <a:r>
              <a:rPr lang="it-IT" sz="1800" b="1" i="0" dirty="0">
                <a:effectLst/>
              </a:rPr>
              <a:t>facandu-se interschimbarea daca elementul mai mare are indexul mai mic</a:t>
            </a:r>
            <a:r>
              <a:rPr lang="ro-RO" sz="1800" b="1" i="0" dirty="0">
                <a:effectLst/>
              </a:rPr>
              <a:t>.</a:t>
            </a:r>
            <a:r>
              <a:rPr lang="ro-RO" sz="1700" b="1" i="0" dirty="0">
                <a:effectLst/>
              </a:rPr>
              <a:t> </a:t>
            </a:r>
            <a:endParaRPr lang="ro-RO" sz="1700" b="1" dirty="0">
              <a:cs typeface="Arial" panose="020B0604020202020204" pitchFamily="34" charset="0"/>
            </a:endParaRPr>
          </a:p>
          <a:p>
            <a:pPr marL="0" indent="0">
              <a:lnSpc>
                <a:spcPct val="110000"/>
              </a:lnSpc>
              <a:buNone/>
            </a:pPr>
            <a:endParaRPr lang="ro-RO" sz="1700" b="1" dirty="0">
              <a:cs typeface="Arial" panose="020B0604020202020204" pitchFamily="34" charset="0"/>
            </a:endParaRPr>
          </a:p>
        </p:txBody>
      </p:sp>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609700"/>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88686" y="964625"/>
            <a:ext cx="3134766" cy="1049235"/>
          </a:xfrm>
        </p:spPr>
        <p:txBody>
          <a:bodyPr>
            <a:normAutofit/>
          </a:bodyPr>
          <a:lstStyle/>
          <a:p>
            <a:r>
              <a:rPr lang="ro-RO" dirty="0"/>
              <a:t>Problema 1</a:t>
            </a:r>
            <a:r>
              <a:rPr lang="en-US" dirty="0"/>
              <a:t> (SELECT SORT)</a:t>
            </a:r>
            <a:endParaRPr lang="ro-RO" dirty="0"/>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250214" y="2008046"/>
            <a:ext cx="2998967" cy="3263864"/>
          </a:xfrm>
        </p:spPr>
        <p:txBody>
          <a:bodyPr>
            <a:normAutofit/>
          </a:bodyPr>
          <a:lstStyle/>
          <a:p>
            <a:pPr marL="0" indent="0">
              <a:lnSpc>
                <a:spcPct val="110000"/>
              </a:lnSpc>
              <a:buNone/>
            </a:pPr>
            <a:r>
              <a:rPr lang="ro-RO" sz="1700" b="1" i="1" dirty="0">
                <a:latin typeface="Arial" panose="020B0604020202020204" pitchFamily="34" charset="0"/>
                <a:cs typeface="Arial" panose="020B0604020202020204" pitchFamily="34" charset="0"/>
              </a:rPr>
              <a:t>Cerință:</a:t>
            </a:r>
          </a:p>
          <a:p>
            <a:pPr marL="0" indent="0">
              <a:lnSpc>
                <a:spcPct val="110000"/>
              </a:lnSpc>
              <a:buNone/>
            </a:pPr>
            <a:r>
              <a:rPr lang="ro-RO" sz="1600" b="1" dirty="0">
                <a:latin typeface="Arial" panose="020B0604020202020204" pitchFamily="34" charset="0"/>
                <a:cs typeface="Arial" panose="020B0604020202020204" pitchFamily="34" charset="0"/>
              </a:rPr>
              <a:t>Se dă un vector cu n elemente, numere naturale și un număr k. Ordonați crescător primele k elemente ale vectorului și descrescător elementele rămase</a:t>
            </a:r>
            <a:r>
              <a:rPr lang="ro-RO" sz="1400" b="1" dirty="0">
                <a:latin typeface="Arial" panose="020B0604020202020204" pitchFamily="34" charset="0"/>
                <a:cs typeface="Arial" panose="020B0604020202020204" pitchFamily="34" charset="0"/>
              </a:rPr>
              <a:t>. </a:t>
            </a:r>
          </a:p>
          <a:p>
            <a:pPr marL="0" indent="0">
              <a:lnSpc>
                <a:spcPct val="110000"/>
              </a:lnSpc>
              <a:buNone/>
            </a:pPr>
            <a:endParaRPr lang="ro-RO" sz="1700" b="1" dirty="0">
              <a:latin typeface="Arial" panose="020B0604020202020204" pitchFamily="34" charset="0"/>
              <a:cs typeface="Arial" panose="020B0604020202020204" pitchFamily="34" charset="0"/>
            </a:endParaRPr>
          </a:p>
          <a:p>
            <a:pPr marL="0" indent="0">
              <a:lnSpc>
                <a:spcPct val="110000"/>
              </a:lnSpc>
              <a:buNone/>
            </a:pPr>
            <a:r>
              <a:rPr lang="ro-RO" sz="1700" b="1" dirty="0">
                <a:latin typeface="Arial" panose="020B0604020202020204" pitchFamily="34" charset="0"/>
                <a:cs typeface="Arial" panose="020B0604020202020204" pitchFamily="34" charset="0"/>
              </a:rPr>
              <a:t>		            </a:t>
            </a:r>
            <a:r>
              <a:rPr lang="ro-RO" b="1" dirty="0">
                <a:latin typeface="Arial" panose="020B0604020202020204" pitchFamily="34" charset="0"/>
                <a:cs typeface="Arial" panose="020B0604020202020204" pitchFamily="34" charset="0"/>
              </a:rPr>
              <a:t>Pas I:</a:t>
            </a:r>
          </a:p>
          <a:p>
            <a:pPr marL="0" indent="0">
              <a:lnSpc>
                <a:spcPct val="110000"/>
              </a:lnSpc>
              <a:buNone/>
            </a:pPr>
            <a:endParaRPr lang="ro-RO" sz="1700" b="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v"/>
            </a:pPr>
            <a:endParaRPr lang="ro-RO" sz="1700" b="1" i="1"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v"/>
            </a:pPr>
            <a:endParaRPr lang="ro-RO" sz="1700" b="1" i="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p:txBody>
      </p:sp>
      <p:pic>
        <p:nvPicPr>
          <p:cNvPr id="7" name="Imagine 6" descr="O imagine care conține text&#10;&#10;Descriere generată automat">
            <a:extLst>
              <a:ext uri="{FF2B5EF4-FFF2-40B4-BE49-F238E27FC236}">
                <a16:creationId xmlns:a16="http://schemas.microsoft.com/office/drawing/2014/main" id="{DCFAB729-A23B-4E07-9D74-7CEB93BCD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664" y="2883090"/>
            <a:ext cx="5629625" cy="3010285"/>
          </a:xfrm>
          <a:prstGeom prst="rect">
            <a:avLst/>
          </a:prstGeom>
        </p:spPr>
      </p:pic>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51417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88686" y="964625"/>
            <a:ext cx="3134766" cy="1049235"/>
          </a:xfrm>
        </p:spPr>
        <p:txBody>
          <a:bodyPr>
            <a:normAutofit/>
          </a:bodyPr>
          <a:lstStyle/>
          <a:p>
            <a:r>
              <a:rPr lang="ro-RO" dirty="0"/>
              <a:t>Problema 1</a:t>
            </a:r>
            <a:r>
              <a:rPr lang="en-US" dirty="0"/>
              <a:t> (SELECT SORT)</a:t>
            </a:r>
            <a:endParaRPr lang="ro-RO" dirty="0"/>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450630" y="2418604"/>
            <a:ext cx="2998967" cy="509683"/>
          </a:xfrm>
        </p:spPr>
        <p:txBody>
          <a:bodyPr>
            <a:normAutofit/>
          </a:bodyPr>
          <a:lstStyle/>
          <a:p>
            <a:pPr marL="0" indent="0">
              <a:lnSpc>
                <a:spcPct val="110000"/>
              </a:lnSpc>
              <a:buNone/>
            </a:pPr>
            <a:r>
              <a:rPr lang="ro-RO" b="1" dirty="0">
                <a:latin typeface="Arial" panose="020B0604020202020204" pitchFamily="34" charset="0"/>
                <a:cs typeface="Arial" panose="020B0604020202020204" pitchFamily="34" charset="0"/>
              </a:rPr>
              <a:t>  Pas I (exemplificare):</a:t>
            </a:r>
          </a:p>
          <a:p>
            <a:pPr marL="0" indent="0">
              <a:lnSpc>
                <a:spcPct val="110000"/>
              </a:lnSpc>
              <a:buNone/>
            </a:pPr>
            <a:endParaRPr lang="ro-RO" sz="1700" b="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v"/>
            </a:pPr>
            <a:endParaRPr lang="ro-RO" sz="1700" b="1" i="1"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v"/>
            </a:pPr>
            <a:endParaRPr lang="ro-RO" sz="1700" b="1" i="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p:txBody>
      </p:sp>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Imagine 4" descr="O imagine care conține text&#10;&#10;Descriere generată automat">
            <a:extLst>
              <a:ext uri="{FF2B5EF4-FFF2-40B4-BE49-F238E27FC236}">
                <a16:creationId xmlns:a16="http://schemas.microsoft.com/office/drawing/2014/main" id="{CCD56638-1C45-46E4-909B-325250D30F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601" y="2485798"/>
            <a:ext cx="4579896" cy="2731322"/>
          </a:xfrm>
          <a:prstGeom prst="rect">
            <a:avLst/>
          </a:prstGeom>
        </p:spPr>
      </p:pic>
    </p:spTree>
    <p:extLst>
      <p:ext uri="{BB962C8B-B14F-4D97-AF65-F5344CB8AC3E}">
        <p14:creationId xmlns:p14="http://schemas.microsoft.com/office/powerpoint/2010/main" val="105910652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88685" y="968660"/>
            <a:ext cx="3132383" cy="805310"/>
          </a:xfrm>
        </p:spPr>
        <p:txBody>
          <a:bodyPr>
            <a:normAutofit/>
          </a:bodyPr>
          <a:lstStyle/>
          <a:p>
            <a:r>
              <a:rPr lang="ro-RO" dirty="0"/>
              <a:t>Problema 1</a:t>
            </a:r>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938374" y="2096477"/>
            <a:ext cx="1115896" cy="1504082"/>
          </a:xfrm>
        </p:spPr>
        <p:txBody>
          <a:bodyPr>
            <a:normAutofit/>
          </a:bodyPr>
          <a:lstStyle/>
          <a:p>
            <a:pPr marL="0" indent="0">
              <a:buNone/>
            </a:pPr>
            <a:endParaRPr lang="ro-RO" b="1" dirty="0">
              <a:latin typeface="Arial" panose="020B0604020202020204" pitchFamily="34" charset="0"/>
              <a:cs typeface="Arial" panose="020B0604020202020204" pitchFamily="34" charset="0"/>
            </a:endParaRPr>
          </a:p>
          <a:p>
            <a:pPr marL="0" indent="0">
              <a:buNone/>
            </a:pPr>
            <a:r>
              <a:rPr lang="ro-RO" sz="2400" b="1" dirty="0">
                <a:latin typeface="Arial" panose="020B0604020202020204" pitchFamily="34" charset="0"/>
                <a:cs typeface="Arial" panose="020B0604020202020204" pitchFamily="34" charset="0"/>
              </a:rPr>
              <a:t>Pas II:</a:t>
            </a:r>
          </a:p>
          <a:p>
            <a:pPr marL="0" indent="0">
              <a:buNone/>
            </a:pPr>
            <a:endParaRPr lang="ro-RO" sz="2400" b="1" dirty="0">
              <a:latin typeface="Arial" panose="020B0604020202020204" pitchFamily="34" charset="0"/>
              <a:cs typeface="Arial" panose="020B0604020202020204" pitchFamily="34" charset="0"/>
            </a:endParaRP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p:txBody>
      </p:sp>
      <p:pic>
        <p:nvPicPr>
          <p:cNvPr id="5" name="Imagine 4" descr="O imagine care conține text&#10;&#10;Descriere generată automat">
            <a:extLst>
              <a:ext uri="{FF2B5EF4-FFF2-40B4-BE49-F238E27FC236}">
                <a16:creationId xmlns:a16="http://schemas.microsoft.com/office/drawing/2014/main" id="{E512C4AD-4094-44F6-9EAF-B1B17E938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97" y="2008046"/>
            <a:ext cx="6391514" cy="3978715"/>
          </a:xfrm>
          <a:prstGeom prst="rect">
            <a:avLst/>
          </a:prstGeom>
        </p:spPr>
      </p:pic>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7966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88685" y="968660"/>
            <a:ext cx="3132383" cy="805310"/>
          </a:xfrm>
        </p:spPr>
        <p:txBody>
          <a:bodyPr>
            <a:normAutofit/>
          </a:bodyPr>
          <a:lstStyle/>
          <a:p>
            <a:r>
              <a:rPr lang="ro-RO" dirty="0"/>
              <a:t>Problema 1</a:t>
            </a:r>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512487" y="2018413"/>
            <a:ext cx="2894591" cy="646153"/>
          </a:xfrm>
        </p:spPr>
        <p:txBody>
          <a:bodyPr>
            <a:normAutofit/>
          </a:bodyPr>
          <a:lstStyle/>
          <a:p>
            <a:pPr marL="0" indent="0">
              <a:lnSpc>
                <a:spcPct val="110000"/>
              </a:lnSpc>
              <a:buNone/>
            </a:pPr>
            <a:r>
              <a:rPr lang="ro-RO" b="1" dirty="0">
                <a:latin typeface="Arial" panose="020B0604020202020204" pitchFamily="34" charset="0"/>
                <a:cs typeface="Arial" panose="020B0604020202020204" pitchFamily="34" charset="0"/>
              </a:rPr>
              <a:t>Pas II (exemplificare):</a:t>
            </a:r>
          </a:p>
          <a:p>
            <a:pPr marL="0" indent="0">
              <a:lnSpc>
                <a:spcPct val="110000"/>
              </a:lnSpc>
              <a:buNone/>
            </a:pPr>
            <a:endParaRPr lang="ro-RO" sz="1700" b="1" dirty="0">
              <a:latin typeface="Arial" panose="020B0604020202020204" pitchFamily="34" charset="0"/>
              <a:cs typeface="Arial" panose="020B0604020202020204" pitchFamily="34" charset="0"/>
            </a:endParaRPr>
          </a:p>
          <a:p>
            <a:pPr marL="0" indent="0">
              <a:lnSpc>
                <a:spcPct val="110000"/>
              </a:lnSpc>
              <a:buNone/>
            </a:pPr>
            <a:endParaRPr lang="ro-RO" sz="1700" b="1" i="1" dirty="0">
              <a:latin typeface="Arial" panose="020B0604020202020204" pitchFamily="34" charset="0"/>
              <a:cs typeface="Arial" panose="020B0604020202020204" pitchFamily="34" charset="0"/>
            </a:endParaRPr>
          </a:p>
        </p:txBody>
      </p:sp>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Imagine 5" descr="O imagine care conține text&#10;&#10;Descriere generată automat">
            <a:extLst>
              <a:ext uri="{FF2B5EF4-FFF2-40B4-BE49-F238E27FC236}">
                <a16:creationId xmlns:a16="http://schemas.microsoft.com/office/drawing/2014/main" id="{7C68712B-EA04-4DE7-B86B-889260BC2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03" y="2494960"/>
            <a:ext cx="3923746" cy="1577486"/>
          </a:xfrm>
          <a:prstGeom prst="rect">
            <a:avLst/>
          </a:prstGeom>
        </p:spPr>
      </p:pic>
      <p:pic>
        <p:nvPicPr>
          <p:cNvPr id="8" name="Imagine 7" descr="O imagine care conține text&#10;&#10;Descriere generată automat">
            <a:extLst>
              <a:ext uri="{FF2B5EF4-FFF2-40B4-BE49-F238E27FC236}">
                <a16:creationId xmlns:a16="http://schemas.microsoft.com/office/drawing/2014/main" id="{99779C33-C6AA-43D9-9D14-23F01E764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316" y="3429000"/>
            <a:ext cx="4046021" cy="2295834"/>
          </a:xfrm>
          <a:prstGeom prst="rect">
            <a:avLst/>
          </a:prstGeom>
        </p:spPr>
      </p:pic>
    </p:spTree>
    <p:extLst>
      <p:ext uri="{BB962C8B-B14F-4D97-AF65-F5344CB8AC3E}">
        <p14:creationId xmlns:p14="http://schemas.microsoft.com/office/powerpoint/2010/main" val="250348756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88685" y="968660"/>
            <a:ext cx="3132383" cy="805310"/>
          </a:xfrm>
        </p:spPr>
        <p:txBody>
          <a:bodyPr>
            <a:normAutofit/>
          </a:bodyPr>
          <a:lstStyle/>
          <a:p>
            <a:r>
              <a:rPr lang="ro-RO" dirty="0"/>
              <a:t>Problema 1</a:t>
            </a:r>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1088685" y="2015732"/>
            <a:ext cx="3129159" cy="3450613"/>
          </a:xfrm>
        </p:spPr>
        <p:txBody>
          <a:bodyPr>
            <a:normAutofit/>
          </a:bodyPr>
          <a:lstStyle/>
          <a:p>
            <a:pPr marL="0" indent="0">
              <a:buNone/>
            </a:pPr>
            <a:endParaRPr lang="ro-RO" b="1" dirty="0">
              <a:latin typeface="Arial" panose="020B0604020202020204" pitchFamily="34" charset="0"/>
              <a:cs typeface="Arial" panose="020B0604020202020204" pitchFamily="34" charset="0"/>
            </a:endParaRPr>
          </a:p>
          <a:p>
            <a:pPr marL="0" indent="0">
              <a:buNone/>
            </a:pPr>
            <a:r>
              <a:rPr lang="ro-RO" b="1" dirty="0">
                <a:latin typeface="Arial" panose="020B0604020202020204" pitchFamily="34" charset="0"/>
                <a:cs typeface="Arial" panose="020B0604020202020204" pitchFamily="34" charset="0"/>
              </a:rPr>
              <a:t>Pas III:</a:t>
            </a: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dirty="0">
              <a:latin typeface="Arial" panose="020B0604020202020204" pitchFamily="34" charset="0"/>
              <a:cs typeface="Arial" panose="020B0604020202020204" pitchFamily="34" charset="0"/>
            </a:endParaRPr>
          </a:p>
          <a:p>
            <a:pPr marL="0" indent="0">
              <a:buNone/>
            </a:pPr>
            <a:r>
              <a:rPr lang="ro-RO" b="1" dirty="0">
                <a:latin typeface="Arial" panose="020B0604020202020204" pitchFamily="34" charset="0"/>
                <a:cs typeface="Arial" panose="020B0604020202020204" pitchFamily="34" charset="0"/>
              </a:rPr>
              <a:t>Afișarea listei formate:</a:t>
            </a: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p:txBody>
      </p:sp>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Imagine 5" descr="O imagine care conține text&#10;&#10;Descriere generată automat">
            <a:extLst>
              <a:ext uri="{FF2B5EF4-FFF2-40B4-BE49-F238E27FC236}">
                <a16:creationId xmlns:a16="http://schemas.microsoft.com/office/drawing/2014/main" id="{88C54AD3-B391-44BC-8685-A1F9924D1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90" y="3031406"/>
            <a:ext cx="8085851" cy="835159"/>
          </a:xfrm>
          <a:prstGeom prst="rect">
            <a:avLst/>
          </a:prstGeom>
        </p:spPr>
      </p:pic>
      <p:pic>
        <p:nvPicPr>
          <p:cNvPr id="8" name="Imagine 7" descr="O imagine care conține text&#10;&#10;Descriere generată automat">
            <a:extLst>
              <a:ext uri="{FF2B5EF4-FFF2-40B4-BE49-F238E27FC236}">
                <a16:creationId xmlns:a16="http://schemas.microsoft.com/office/drawing/2014/main" id="{B12103E6-22A0-44BA-A586-6C4BFF706B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7844" y="4188877"/>
            <a:ext cx="3410507" cy="1743574"/>
          </a:xfrm>
          <a:prstGeom prst="rect">
            <a:avLst/>
          </a:prstGeom>
        </p:spPr>
      </p:pic>
    </p:spTree>
    <p:extLst>
      <p:ext uri="{BB962C8B-B14F-4D97-AF65-F5344CB8AC3E}">
        <p14:creationId xmlns:p14="http://schemas.microsoft.com/office/powerpoint/2010/main" val="190147433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90194" y="986319"/>
            <a:ext cx="3132383" cy="805310"/>
          </a:xfrm>
        </p:spPr>
        <p:txBody>
          <a:bodyPr>
            <a:normAutofit fontScale="90000"/>
          </a:bodyPr>
          <a:lstStyle/>
          <a:p>
            <a:r>
              <a:rPr lang="ro-RO" dirty="0"/>
              <a:t>Problema </a:t>
            </a:r>
            <a:r>
              <a:rPr lang="en-US" dirty="0"/>
              <a:t>II (</a:t>
            </a:r>
            <a:r>
              <a:rPr lang="en-US" noProof="1"/>
              <a:t>Insertion</a:t>
            </a:r>
            <a:r>
              <a:rPr lang="ro-RO" noProof="1"/>
              <a:t>sort</a:t>
            </a:r>
            <a:r>
              <a:rPr lang="en-US" dirty="0"/>
              <a:t>)</a:t>
            </a:r>
            <a:endParaRPr lang="ro-RO" dirty="0"/>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327845" y="2020136"/>
            <a:ext cx="3129159" cy="3450613"/>
          </a:xfrm>
        </p:spPr>
        <p:txBody>
          <a:bodyPr>
            <a:normAutofit/>
          </a:bodyPr>
          <a:lstStyle/>
          <a:p>
            <a:pPr marL="0" indent="0">
              <a:lnSpc>
                <a:spcPct val="110000"/>
              </a:lnSpc>
              <a:buNone/>
            </a:pPr>
            <a:r>
              <a:rPr lang="ro-RO" sz="1700" b="1" i="1" dirty="0">
                <a:latin typeface="Arial" panose="020B0604020202020204" pitchFamily="34" charset="0"/>
                <a:cs typeface="Arial" panose="020B0604020202020204" pitchFamily="34" charset="0"/>
              </a:rPr>
              <a:t>Cerință:</a:t>
            </a:r>
            <a:r>
              <a:rPr lang="ro-RO" sz="1700" b="1" dirty="0">
                <a:latin typeface="Arial" panose="020B0604020202020204" pitchFamily="34" charset="0"/>
                <a:cs typeface="Arial" panose="020B0604020202020204" pitchFamily="34" charset="0"/>
              </a:rPr>
              <a:t> </a:t>
            </a:r>
            <a:r>
              <a:rPr lang="ro-RO" sz="1600" b="1" dirty="0">
                <a:latin typeface="Arial" panose="020B0604020202020204" pitchFamily="34" charset="0"/>
                <a:cs typeface="Arial" panose="020B0604020202020204" pitchFamily="34" charset="0"/>
              </a:rPr>
              <a:t>Se citește un vector cu n elemente, numere naturale. Ordonați crescător elementele care sunt pătrate perfecte.</a:t>
            </a:r>
            <a:endParaRPr lang="ro-RO" sz="1400" b="1" dirty="0">
              <a:latin typeface="Arial" panose="020B0604020202020204" pitchFamily="34" charset="0"/>
              <a:cs typeface="Arial" panose="020B0604020202020204" pitchFamily="34" charset="0"/>
            </a:endParaRPr>
          </a:p>
          <a:p>
            <a:pPr marL="0" indent="0">
              <a:buNone/>
            </a:pPr>
            <a:r>
              <a:rPr lang="ro-RO" b="1" dirty="0">
                <a:latin typeface="Arial" panose="020B0604020202020204" pitchFamily="34" charset="0"/>
                <a:cs typeface="Arial" panose="020B0604020202020204" pitchFamily="34" charset="0"/>
              </a:rPr>
              <a:t>	 	   Pas I : </a:t>
            </a: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p:txBody>
      </p:sp>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ine 9" descr="O imagine care conține text&#10;&#10;Descriere generată automat">
            <a:extLst>
              <a:ext uri="{FF2B5EF4-FFF2-40B4-BE49-F238E27FC236}">
                <a16:creationId xmlns:a16="http://schemas.microsoft.com/office/drawing/2014/main" id="{8B086060-94B0-475A-8D0C-92AB19C63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233" y="2605414"/>
            <a:ext cx="5651744" cy="3266267"/>
          </a:xfrm>
          <a:prstGeom prst="rect">
            <a:avLst/>
          </a:prstGeom>
        </p:spPr>
      </p:pic>
    </p:spTree>
    <p:extLst>
      <p:ext uri="{BB962C8B-B14F-4D97-AF65-F5344CB8AC3E}">
        <p14:creationId xmlns:p14="http://schemas.microsoft.com/office/powerpoint/2010/main" val="2118468790"/>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85461" y="1124229"/>
            <a:ext cx="3132383" cy="805310"/>
          </a:xfrm>
        </p:spPr>
        <p:txBody>
          <a:bodyPr>
            <a:normAutofit/>
          </a:bodyPr>
          <a:lstStyle/>
          <a:p>
            <a:r>
              <a:rPr lang="ro-RO" dirty="0"/>
              <a:t>Problema 1</a:t>
            </a:r>
            <a:r>
              <a:rPr lang="en-US" dirty="0"/>
              <a:t>I</a:t>
            </a:r>
            <a:endParaRPr lang="ro-RO" dirty="0"/>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963424" y="2018947"/>
            <a:ext cx="3129159" cy="554216"/>
          </a:xfrm>
        </p:spPr>
        <p:txBody>
          <a:bodyPr>
            <a:normAutofit/>
          </a:bodyPr>
          <a:lstStyle/>
          <a:p>
            <a:pPr marL="0" indent="0">
              <a:buNone/>
            </a:pPr>
            <a:r>
              <a:rPr lang="ro-RO" b="1" dirty="0">
                <a:latin typeface="Arial" panose="020B0604020202020204" pitchFamily="34" charset="0"/>
                <a:cs typeface="Arial" panose="020B0604020202020204" pitchFamily="34" charset="0"/>
              </a:rPr>
              <a:t>Pas I(exemplificare):</a:t>
            </a: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p:txBody>
      </p:sp>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Imagine 4" descr="O imagine care conține text&#10;&#10;Descriere generată automat">
            <a:extLst>
              <a:ext uri="{FF2B5EF4-FFF2-40B4-BE49-F238E27FC236}">
                <a16:creationId xmlns:a16="http://schemas.microsoft.com/office/drawing/2014/main" id="{57D51812-E808-4303-B6CD-0FB55A46D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583" y="2217763"/>
            <a:ext cx="3272721" cy="1102895"/>
          </a:xfrm>
          <a:prstGeom prst="rect">
            <a:avLst/>
          </a:prstGeom>
        </p:spPr>
      </p:pic>
      <p:pic>
        <p:nvPicPr>
          <p:cNvPr id="6" name="Imagine 5">
            <a:extLst>
              <a:ext uri="{FF2B5EF4-FFF2-40B4-BE49-F238E27FC236}">
                <a16:creationId xmlns:a16="http://schemas.microsoft.com/office/drawing/2014/main" id="{937448DD-E19C-481E-9140-DD7D71609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43" y="4005196"/>
            <a:ext cx="4313891" cy="1221853"/>
          </a:xfrm>
          <a:prstGeom prst="rect">
            <a:avLst/>
          </a:prstGeom>
        </p:spPr>
      </p:pic>
    </p:spTree>
    <p:extLst>
      <p:ext uri="{BB962C8B-B14F-4D97-AF65-F5344CB8AC3E}">
        <p14:creationId xmlns:p14="http://schemas.microsoft.com/office/powerpoint/2010/main" val="389056792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u 1">
            <a:extLst>
              <a:ext uri="{FF2B5EF4-FFF2-40B4-BE49-F238E27FC236}">
                <a16:creationId xmlns:a16="http://schemas.microsoft.com/office/drawing/2014/main" id="{41A33404-0BE7-4A8B-B663-BAAB7B819E87}"/>
              </a:ext>
            </a:extLst>
          </p:cNvPr>
          <p:cNvSpPr>
            <a:spLocks noGrp="1"/>
          </p:cNvSpPr>
          <p:nvPr>
            <p:ph type="title"/>
          </p:nvPr>
        </p:nvSpPr>
        <p:spPr>
          <a:xfrm>
            <a:off x="637262" y="1240076"/>
            <a:ext cx="2045860" cy="4584527"/>
          </a:xfrm>
        </p:spPr>
        <p:txBody>
          <a:bodyPr>
            <a:normAutofit/>
          </a:bodyPr>
          <a:lstStyle/>
          <a:p>
            <a:r>
              <a:rPr lang="ro-RO" sz="2000" dirty="0">
                <a:solidFill>
                  <a:srgbClr val="FFFFFF"/>
                </a:solidFill>
              </a:rPr>
              <a:t>INTRODUCERE</a:t>
            </a:r>
          </a:p>
        </p:txBody>
      </p:sp>
      <p:sp>
        <p:nvSpPr>
          <p:cNvPr id="3" name="Substituent conținut 2">
            <a:extLst>
              <a:ext uri="{FF2B5EF4-FFF2-40B4-BE49-F238E27FC236}">
                <a16:creationId xmlns:a16="http://schemas.microsoft.com/office/drawing/2014/main" id="{60A8AC9D-7F31-4828-BB74-1B383DF32BEB}"/>
              </a:ext>
            </a:extLst>
          </p:cNvPr>
          <p:cNvSpPr>
            <a:spLocks noGrp="1"/>
          </p:cNvSpPr>
          <p:nvPr>
            <p:ph idx="1"/>
          </p:nvPr>
        </p:nvSpPr>
        <p:spPr>
          <a:xfrm>
            <a:off x="3529194" y="1240077"/>
            <a:ext cx="4977543" cy="5104279"/>
          </a:xfrm>
        </p:spPr>
        <p:txBody>
          <a:bodyPr anchor="t">
            <a:normAutofit/>
          </a:bodyPr>
          <a:lstStyle/>
          <a:p>
            <a:pPr marL="0" indent="0">
              <a:lnSpc>
                <a:spcPct val="110000"/>
              </a:lnSpc>
              <a:buNone/>
            </a:pPr>
            <a:r>
              <a:rPr lang="it-IT" sz="1900" b="1" i="1" dirty="0">
                <a:latin typeface="arial" panose="020B0604020202020204" pitchFamily="34" charset="0"/>
              </a:rPr>
              <a:t>Sortarea</a:t>
            </a:r>
            <a:r>
              <a:rPr lang="ro-RO" sz="1900" b="1" i="1" dirty="0">
                <a:latin typeface="arial" panose="020B0604020202020204" pitchFamily="34" charset="0"/>
              </a:rPr>
              <a:t> </a:t>
            </a:r>
            <a:r>
              <a:rPr lang="it-IT" sz="1900" b="1" i="1" dirty="0">
                <a:latin typeface="arial" panose="020B0604020202020204" pitchFamily="34" charset="0"/>
              </a:rPr>
              <a:t>reprezinta  una  dintre  ce</a:t>
            </a:r>
            <a:r>
              <a:rPr lang="ro-RO" sz="1900" b="1" i="1" dirty="0">
                <a:latin typeface="arial" panose="020B0604020202020204" pitchFamily="34" charset="0"/>
              </a:rPr>
              <a:t>le</a:t>
            </a:r>
            <a:r>
              <a:rPr lang="it-IT" sz="1900" b="1" i="1" dirty="0">
                <a:latin typeface="arial" panose="020B0604020202020204" pitchFamily="34" charset="0"/>
              </a:rPr>
              <a:t>  mai  utiliza</a:t>
            </a:r>
            <a:r>
              <a:rPr lang="ro-RO" sz="1900" b="1" i="1" dirty="0">
                <a:latin typeface="arial" panose="020B0604020202020204" pitchFamily="34" charset="0"/>
              </a:rPr>
              <a:t>t</a:t>
            </a:r>
            <a:r>
              <a:rPr lang="it-IT" sz="1900" b="1" i="1" dirty="0">
                <a:latin typeface="arial" panose="020B0604020202020204" pitchFamily="34" charset="0"/>
              </a:rPr>
              <a:t>e metode  de  programare.  Are utilizari de </a:t>
            </a:r>
            <a:r>
              <a:rPr lang="ro-RO" sz="1900" b="1" i="1" dirty="0">
                <a:latin typeface="arial" panose="020B0604020202020204" pitchFamily="34" charset="0"/>
              </a:rPr>
              <a:t>în</a:t>
            </a:r>
            <a:r>
              <a:rPr lang="it-IT" sz="1900" b="1" i="1" dirty="0">
                <a:latin typeface="arial" panose="020B0604020202020204" pitchFamily="34" charset="0"/>
              </a:rPr>
              <a:t> domenii precum matematica ( statistica matematica ), pana la limbi ( realizarea unor dictionare ).</a:t>
            </a:r>
            <a:endParaRPr lang="ro-RO" sz="1900" b="1" i="1" dirty="0">
              <a:latin typeface="arial" panose="020B0604020202020204" pitchFamily="34" charset="0"/>
            </a:endParaRPr>
          </a:p>
          <a:p>
            <a:pPr marL="0" indent="0">
              <a:lnSpc>
                <a:spcPct val="110000"/>
              </a:lnSpc>
              <a:buNone/>
            </a:pPr>
            <a:endParaRPr lang="ro-RO" sz="1900" b="1" i="1" dirty="0">
              <a:latin typeface="arial" panose="020B0604020202020204" pitchFamily="34" charset="0"/>
            </a:endParaRPr>
          </a:p>
          <a:p>
            <a:pPr marL="0" indent="0">
              <a:lnSpc>
                <a:spcPct val="110000"/>
              </a:lnSpc>
              <a:buNone/>
            </a:pPr>
            <a:r>
              <a:rPr lang="ro-RO" sz="1900" b="1" i="1" dirty="0">
                <a:latin typeface="Arial" panose="020B0604020202020204" pitchFamily="34" charset="0"/>
                <a:cs typeface="Arial" panose="020B0604020202020204" pitchFamily="34" charset="0"/>
              </a:rPr>
              <a:t>În informatică, algoritm de sortare este un </a:t>
            </a:r>
            <a:r>
              <a:rPr lang="ro-RO" sz="1900" b="1" i="1" u="sng" dirty="0">
                <a:latin typeface="Arial" panose="020B0604020202020204" pitchFamily="34" charset="0"/>
                <a:cs typeface="Arial" panose="020B0604020202020204" pitchFamily="34" charset="0"/>
              </a:rPr>
              <a:t>algoritm </a:t>
            </a:r>
            <a:r>
              <a:rPr lang="ro-RO" sz="1900" b="1" i="1" dirty="0">
                <a:latin typeface="Arial" panose="020B0604020202020204" pitchFamily="34" charset="0"/>
                <a:cs typeface="Arial" panose="020B0604020202020204" pitchFamily="34" charset="0"/>
              </a:rPr>
              <a:t>care pune elemente ale unei </a:t>
            </a:r>
            <a:r>
              <a:rPr lang="ro-RO" sz="1900" b="1" i="1">
                <a:latin typeface="Arial" panose="020B0604020202020204" pitchFamily="34" charset="0"/>
                <a:cs typeface="Arial" panose="020B0604020202020204" pitchFamily="34" charset="0"/>
              </a:rPr>
              <a:t>liste într-o anume ordine</a:t>
            </a:r>
            <a:r>
              <a:rPr lang="ro-RO" sz="1900" b="1" i="1" dirty="0">
                <a:latin typeface="Arial" panose="020B0604020202020204" pitchFamily="34" charset="0"/>
                <a:cs typeface="Arial" panose="020B0604020202020204" pitchFamily="34" charset="0"/>
              </a:rPr>
              <a:t>. Cele mai frecvent utilizate comenzi sunt ordinea numerică și ordinea lexicografică. </a:t>
            </a:r>
          </a:p>
        </p:txBody>
      </p:sp>
    </p:spTree>
    <p:extLst>
      <p:ext uri="{BB962C8B-B14F-4D97-AF65-F5344CB8AC3E}">
        <p14:creationId xmlns:p14="http://schemas.microsoft.com/office/powerpoint/2010/main" val="2115313362"/>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85461" y="1124229"/>
            <a:ext cx="3132383" cy="805310"/>
          </a:xfrm>
        </p:spPr>
        <p:txBody>
          <a:bodyPr>
            <a:normAutofit/>
          </a:bodyPr>
          <a:lstStyle/>
          <a:p>
            <a:r>
              <a:rPr lang="ro-RO" dirty="0"/>
              <a:t>Problema 1</a:t>
            </a:r>
            <a:r>
              <a:rPr lang="en-US" dirty="0"/>
              <a:t>I</a:t>
            </a:r>
            <a:endParaRPr lang="ro-RO" dirty="0"/>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1085461" y="2188935"/>
            <a:ext cx="1454099" cy="463463"/>
          </a:xfrm>
        </p:spPr>
        <p:txBody>
          <a:bodyPr>
            <a:normAutofit fontScale="25000" lnSpcReduction="20000"/>
          </a:bodyPr>
          <a:lstStyle/>
          <a:p>
            <a:pPr marL="0" indent="0">
              <a:buNone/>
            </a:pPr>
            <a:r>
              <a:rPr lang="ro-RO" sz="8000" b="1" dirty="0">
                <a:latin typeface="Arial" panose="020B0604020202020204" pitchFamily="34" charset="0"/>
                <a:cs typeface="Arial" panose="020B0604020202020204" pitchFamily="34" charset="0"/>
              </a:rPr>
              <a:t>Pasul II:</a:t>
            </a: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r>
              <a:rPr lang="ro-RO" b="1" i="1" dirty="0">
                <a:latin typeface="Arial" panose="020B0604020202020204" pitchFamily="34" charset="0"/>
                <a:cs typeface="Arial" panose="020B0604020202020204" pitchFamily="34" charset="0"/>
              </a:rPr>
              <a:t>:</a:t>
            </a:r>
          </a:p>
        </p:txBody>
      </p:sp>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Imagine 4" descr="O imagine care conține text&#10;&#10;Descriere generată automat">
            <a:extLst>
              <a:ext uri="{FF2B5EF4-FFF2-40B4-BE49-F238E27FC236}">
                <a16:creationId xmlns:a16="http://schemas.microsoft.com/office/drawing/2014/main" id="{A208CB80-F9B4-490B-BEF7-2826D47B3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534" y="2223382"/>
            <a:ext cx="5252313" cy="2887237"/>
          </a:xfrm>
          <a:prstGeom prst="rect">
            <a:avLst/>
          </a:prstGeom>
        </p:spPr>
      </p:pic>
    </p:spTree>
    <p:extLst>
      <p:ext uri="{BB962C8B-B14F-4D97-AF65-F5344CB8AC3E}">
        <p14:creationId xmlns:p14="http://schemas.microsoft.com/office/powerpoint/2010/main" val="754241552"/>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85461" y="1124229"/>
            <a:ext cx="3132383" cy="805310"/>
          </a:xfrm>
        </p:spPr>
        <p:txBody>
          <a:bodyPr>
            <a:normAutofit/>
          </a:bodyPr>
          <a:lstStyle/>
          <a:p>
            <a:r>
              <a:rPr lang="ro-RO" dirty="0"/>
              <a:t>Problema 1</a:t>
            </a:r>
            <a:r>
              <a:rPr lang="en-US" dirty="0"/>
              <a:t>I</a:t>
            </a:r>
            <a:endParaRPr lang="ro-RO" dirty="0"/>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1088685" y="2101926"/>
            <a:ext cx="3129159" cy="554215"/>
          </a:xfrm>
        </p:spPr>
        <p:txBody>
          <a:bodyPr>
            <a:normAutofit/>
          </a:bodyPr>
          <a:lstStyle/>
          <a:p>
            <a:pPr marL="0" indent="0">
              <a:buNone/>
            </a:pPr>
            <a:r>
              <a:rPr lang="ro-RO" sz="2000" b="1" dirty="0">
                <a:latin typeface="Arial" panose="020B0604020202020204" pitchFamily="34" charset="0"/>
                <a:cs typeface="Arial" panose="020B0604020202020204" pitchFamily="34" charset="0"/>
              </a:rPr>
              <a:t>Pasul II(exemplificare):</a:t>
            </a: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p:txBody>
      </p:sp>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Imagine 6" descr="O imagine care conține text&#10;&#10;Descriere generată automat">
            <a:extLst>
              <a:ext uri="{FF2B5EF4-FFF2-40B4-BE49-F238E27FC236}">
                <a16:creationId xmlns:a16="http://schemas.microsoft.com/office/drawing/2014/main" id="{B974A549-D4ED-4F98-8394-D93AF1046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342" y="1629400"/>
            <a:ext cx="2582540" cy="4045219"/>
          </a:xfrm>
          <a:prstGeom prst="rect">
            <a:avLst/>
          </a:prstGeom>
        </p:spPr>
      </p:pic>
    </p:spTree>
    <p:extLst>
      <p:ext uri="{BB962C8B-B14F-4D97-AF65-F5344CB8AC3E}">
        <p14:creationId xmlns:p14="http://schemas.microsoft.com/office/powerpoint/2010/main" val="3451592282"/>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85461" y="1124229"/>
            <a:ext cx="3132383" cy="805310"/>
          </a:xfrm>
        </p:spPr>
        <p:txBody>
          <a:bodyPr>
            <a:normAutofit/>
          </a:bodyPr>
          <a:lstStyle/>
          <a:p>
            <a:r>
              <a:rPr lang="ro-RO" dirty="0"/>
              <a:t>Problema 1</a:t>
            </a:r>
            <a:r>
              <a:rPr lang="en-US" dirty="0"/>
              <a:t>I</a:t>
            </a:r>
            <a:endParaRPr lang="ro-RO" dirty="0"/>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1085461" y="2251615"/>
            <a:ext cx="3129159" cy="636666"/>
          </a:xfrm>
        </p:spPr>
        <p:txBody>
          <a:bodyPr>
            <a:normAutofit/>
          </a:bodyPr>
          <a:lstStyle/>
          <a:p>
            <a:pPr marL="0" indent="0">
              <a:buNone/>
            </a:pPr>
            <a:r>
              <a:rPr lang="ro-RO" b="1" dirty="0">
                <a:latin typeface="Arial" panose="020B0604020202020204" pitchFamily="34" charset="0"/>
                <a:cs typeface="Arial" panose="020B0604020202020204" pitchFamily="34" charset="0"/>
              </a:rPr>
              <a:t>Afișarea listei formate:</a:t>
            </a:r>
          </a:p>
        </p:txBody>
      </p:sp>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Imagine 4">
            <a:extLst>
              <a:ext uri="{FF2B5EF4-FFF2-40B4-BE49-F238E27FC236}">
                <a16:creationId xmlns:a16="http://schemas.microsoft.com/office/drawing/2014/main" id="{D46598D3-A914-4450-9F60-3DC18160D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305" y="2942187"/>
            <a:ext cx="5153350" cy="1199373"/>
          </a:xfrm>
          <a:prstGeom prst="rect">
            <a:avLst/>
          </a:prstGeom>
        </p:spPr>
      </p:pic>
    </p:spTree>
    <p:extLst>
      <p:ext uri="{BB962C8B-B14F-4D97-AF65-F5344CB8AC3E}">
        <p14:creationId xmlns:p14="http://schemas.microsoft.com/office/powerpoint/2010/main" val="4082330850"/>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90422" y="917671"/>
            <a:ext cx="3312473" cy="805310"/>
          </a:xfrm>
        </p:spPr>
        <p:txBody>
          <a:bodyPr>
            <a:normAutofit fontScale="90000"/>
          </a:bodyPr>
          <a:lstStyle/>
          <a:p>
            <a:r>
              <a:rPr lang="ro-RO" dirty="0"/>
              <a:t>Problema </a:t>
            </a:r>
            <a:r>
              <a:rPr lang="en-US" dirty="0"/>
              <a:t>III (</a:t>
            </a:r>
            <a:r>
              <a:rPr lang="ro-RO" noProof="1"/>
              <a:t>Bubllesort</a:t>
            </a:r>
            <a:r>
              <a:rPr lang="en-US" dirty="0"/>
              <a:t>)</a:t>
            </a:r>
            <a:endParaRPr lang="ro-RO" dirty="0"/>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96510" y="2112994"/>
            <a:ext cx="2208279" cy="1753571"/>
          </a:xfrm>
        </p:spPr>
        <p:txBody>
          <a:bodyPr>
            <a:normAutofit fontScale="40000" lnSpcReduction="20000"/>
          </a:bodyPr>
          <a:lstStyle/>
          <a:p>
            <a:pPr marL="0" indent="0">
              <a:buNone/>
            </a:pPr>
            <a:r>
              <a:rPr lang="ro-RO" sz="4500" b="1" i="1" dirty="0">
                <a:latin typeface="Arial" panose="020B0604020202020204" pitchFamily="34" charset="0"/>
                <a:cs typeface="Arial" panose="020B0604020202020204" pitchFamily="34" charset="0"/>
              </a:rPr>
              <a:t>Cerință:</a:t>
            </a:r>
            <a:r>
              <a:rPr lang="ro-RO" sz="4500" b="1" dirty="0">
                <a:latin typeface="Arial" panose="020B0604020202020204" pitchFamily="34" charset="0"/>
                <a:cs typeface="Arial" panose="020B0604020202020204" pitchFamily="34" charset="0"/>
              </a:rPr>
              <a:t> </a:t>
            </a:r>
            <a:r>
              <a:rPr lang="ro-RO" sz="4000" b="1" dirty="0">
                <a:latin typeface="Arial" panose="020B0604020202020204" pitchFamily="34" charset="0"/>
                <a:cs typeface="Arial" panose="020B0604020202020204" pitchFamily="34" charset="0"/>
              </a:rPr>
              <a:t>Se citește un vector cu n elemente. Ordonați descrescător elementele acestuia.</a:t>
            </a:r>
            <a:endParaRPr lang="ro-RO" sz="4000" b="1" i="1" dirty="0">
              <a:latin typeface="Arial" panose="020B0604020202020204" pitchFamily="34" charset="0"/>
              <a:cs typeface="Arial" panose="020B0604020202020204" pitchFamily="34" charset="0"/>
            </a:endParaRPr>
          </a:p>
        </p:txBody>
      </p:sp>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Imagine 8" descr="O imagine care conține text&#10;&#10;Descriere generată automat">
            <a:extLst>
              <a:ext uri="{FF2B5EF4-FFF2-40B4-BE49-F238E27FC236}">
                <a16:creationId xmlns:a16="http://schemas.microsoft.com/office/drawing/2014/main" id="{4A0681A4-E123-4E09-AED5-6A428C3557A2}"/>
              </a:ext>
            </a:extLst>
          </p:cNvPr>
          <p:cNvPicPr>
            <a:picLocks noChangeAspect="1"/>
          </p:cNvPicPr>
          <p:nvPr/>
        </p:nvPicPr>
        <p:blipFill rotWithShape="1">
          <a:blip r:embed="rId3">
            <a:extLst>
              <a:ext uri="{28A0092B-C50C-407E-A947-70E740481C1C}">
                <a14:useLocalDpi xmlns:a14="http://schemas.microsoft.com/office/drawing/2010/main" val="0"/>
              </a:ext>
            </a:extLst>
          </a:blip>
          <a:srcRect r="29868"/>
          <a:stretch/>
        </p:blipFill>
        <p:spPr>
          <a:xfrm>
            <a:off x="2304561" y="2050066"/>
            <a:ext cx="4534424" cy="4384961"/>
          </a:xfrm>
          <a:prstGeom prst="rect">
            <a:avLst/>
          </a:prstGeom>
        </p:spPr>
      </p:pic>
      <p:pic>
        <p:nvPicPr>
          <p:cNvPr id="7" name="Imagine 6">
            <a:extLst>
              <a:ext uri="{FF2B5EF4-FFF2-40B4-BE49-F238E27FC236}">
                <a16:creationId xmlns:a16="http://schemas.microsoft.com/office/drawing/2014/main" id="{ECCE5665-25E8-49F8-84FD-928CF20859B3}"/>
              </a:ext>
            </a:extLst>
          </p:cNvPr>
          <p:cNvPicPr>
            <a:picLocks noChangeAspect="1"/>
          </p:cNvPicPr>
          <p:nvPr/>
        </p:nvPicPr>
        <p:blipFill>
          <a:blip r:embed="rId4"/>
          <a:stretch>
            <a:fillRect/>
          </a:stretch>
        </p:blipFill>
        <p:spPr>
          <a:xfrm>
            <a:off x="2304789" y="1816499"/>
            <a:ext cx="5748789" cy="1491255"/>
          </a:xfrm>
          <a:prstGeom prst="rect">
            <a:avLst/>
          </a:prstGeom>
        </p:spPr>
      </p:pic>
      <p:pic>
        <p:nvPicPr>
          <p:cNvPr id="10" name="Imagine 9">
            <a:extLst>
              <a:ext uri="{FF2B5EF4-FFF2-40B4-BE49-F238E27FC236}">
                <a16:creationId xmlns:a16="http://schemas.microsoft.com/office/drawing/2014/main" id="{17F88371-515E-482F-B33D-7A69E508BDD4}"/>
              </a:ext>
            </a:extLst>
          </p:cNvPr>
          <p:cNvPicPr>
            <a:picLocks noChangeAspect="1"/>
          </p:cNvPicPr>
          <p:nvPr/>
        </p:nvPicPr>
        <p:blipFill>
          <a:blip r:embed="rId5"/>
          <a:stretch>
            <a:fillRect/>
          </a:stretch>
        </p:blipFill>
        <p:spPr>
          <a:xfrm>
            <a:off x="6813735" y="3256502"/>
            <a:ext cx="1239618" cy="3178525"/>
          </a:xfrm>
          <a:prstGeom prst="rect">
            <a:avLst/>
          </a:prstGeom>
        </p:spPr>
      </p:pic>
      <p:pic>
        <p:nvPicPr>
          <p:cNvPr id="8" name="Imagine 7">
            <a:extLst>
              <a:ext uri="{FF2B5EF4-FFF2-40B4-BE49-F238E27FC236}">
                <a16:creationId xmlns:a16="http://schemas.microsoft.com/office/drawing/2014/main" id="{7832B79F-7D8A-4B09-B27C-B78C4E614337}"/>
              </a:ext>
            </a:extLst>
          </p:cNvPr>
          <p:cNvPicPr>
            <a:picLocks noChangeAspect="1"/>
          </p:cNvPicPr>
          <p:nvPr/>
        </p:nvPicPr>
        <p:blipFill>
          <a:blip r:embed="rId6"/>
          <a:stretch>
            <a:fillRect/>
          </a:stretch>
        </p:blipFill>
        <p:spPr>
          <a:xfrm>
            <a:off x="4194386" y="2809779"/>
            <a:ext cx="180000" cy="180000"/>
          </a:xfrm>
          <a:prstGeom prst="rect">
            <a:avLst/>
          </a:prstGeom>
        </p:spPr>
      </p:pic>
      <p:pic>
        <p:nvPicPr>
          <p:cNvPr id="12" name="Imagine 11">
            <a:extLst>
              <a:ext uri="{FF2B5EF4-FFF2-40B4-BE49-F238E27FC236}">
                <a16:creationId xmlns:a16="http://schemas.microsoft.com/office/drawing/2014/main" id="{46F54D4E-9417-4D73-969F-D0D43B98B026}"/>
              </a:ext>
            </a:extLst>
          </p:cNvPr>
          <p:cNvPicPr>
            <a:picLocks noChangeAspect="1"/>
          </p:cNvPicPr>
          <p:nvPr/>
        </p:nvPicPr>
        <p:blipFill rotWithShape="1">
          <a:blip r:embed="rId7"/>
          <a:srcRect b="22069"/>
          <a:stretch/>
        </p:blipFill>
        <p:spPr>
          <a:xfrm>
            <a:off x="2703943" y="5021287"/>
            <a:ext cx="2000404" cy="203338"/>
          </a:xfrm>
          <a:prstGeom prst="rect">
            <a:avLst/>
          </a:prstGeom>
        </p:spPr>
      </p:pic>
    </p:spTree>
    <p:extLst>
      <p:ext uri="{BB962C8B-B14F-4D97-AF65-F5344CB8AC3E}">
        <p14:creationId xmlns:p14="http://schemas.microsoft.com/office/powerpoint/2010/main" val="304815641"/>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90194" y="1191306"/>
            <a:ext cx="3132383" cy="805310"/>
          </a:xfrm>
        </p:spPr>
        <p:txBody>
          <a:bodyPr>
            <a:normAutofit/>
          </a:bodyPr>
          <a:lstStyle/>
          <a:p>
            <a:r>
              <a:rPr lang="ro-RO" dirty="0"/>
              <a:t>Problema </a:t>
            </a:r>
            <a:r>
              <a:rPr lang="en-US" dirty="0"/>
              <a:t>III</a:t>
            </a:r>
            <a:endParaRPr lang="ro-RO" dirty="0"/>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586619" y="2008046"/>
            <a:ext cx="2698448" cy="3489432"/>
          </a:xfrm>
        </p:spPr>
        <p:txBody>
          <a:bodyPr>
            <a:normAutofit/>
          </a:bodyPr>
          <a:lstStyle/>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p:txBody>
      </p:sp>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Imagine 8">
            <a:extLst>
              <a:ext uri="{FF2B5EF4-FFF2-40B4-BE49-F238E27FC236}">
                <a16:creationId xmlns:a16="http://schemas.microsoft.com/office/drawing/2014/main" id="{9EA20A05-3384-426B-A41C-2FC228368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66" y="2367347"/>
            <a:ext cx="4135934" cy="1046007"/>
          </a:xfrm>
          <a:prstGeom prst="rect">
            <a:avLst/>
          </a:prstGeom>
        </p:spPr>
      </p:pic>
      <p:pic>
        <p:nvPicPr>
          <p:cNvPr id="11" name="Imagine 10">
            <a:extLst>
              <a:ext uri="{FF2B5EF4-FFF2-40B4-BE49-F238E27FC236}">
                <a16:creationId xmlns:a16="http://schemas.microsoft.com/office/drawing/2014/main" id="{B21F26F3-1967-4242-B8DB-DF8B11573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2443" y="4416160"/>
            <a:ext cx="4974937" cy="895489"/>
          </a:xfrm>
          <a:prstGeom prst="rect">
            <a:avLst/>
          </a:prstGeom>
        </p:spPr>
      </p:pic>
    </p:spTree>
    <p:extLst>
      <p:ext uri="{BB962C8B-B14F-4D97-AF65-F5344CB8AC3E}">
        <p14:creationId xmlns:p14="http://schemas.microsoft.com/office/powerpoint/2010/main" val="428591839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1091068" y="1041778"/>
            <a:ext cx="3132383" cy="805310"/>
          </a:xfrm>
        </p:spPr>
        <p:txBody>
          <a:bodyPr>
            <a:normAutofit fontScale="90000"/>
          </a:bodyPr>
          <a:lstStyle/>
          <a:p>
            <a:r>
              <a:rPr lang="en-US" noProof="1"/>
              <a:t>Compararea metodelor</a:t>
            </a:r>
          </a:p>
        </p:txBody>
      </p:sp>
      <p:sp>
        <p:nvSpPr>
          <p:cNvPr id="64" name="Rectangle 6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586619" y="2008046"/>
            <a:ext cx="2698448" cy="3489432"/>
          </a:xfrm>
        </p:spPr>
        <p:txBody>
          <a:bodyPr>
            <a:normAutofit/>
          </a:bodyPr>
          <a:lstStyle/>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a:p>
            <a:pPr marL="0" indent="0">
              <a:buNone/>
            </a:pPr>
            <a:endParaRPr lang="ro-RO" b="1" i="1" dirty="0">
              <a:latin typeface="Arial" panose="020B0604020202020204" pitchFamily="34" charset="0"/>
              <a:cs typeface="Arial" panose="020B0604020202020204" pitchFamily="34" charset="0"/>
            </a:endParaRPr>
          </a:p>
        </p:txBody>
      </p:sp>
      <p:pic>
        <p:nvPicPr>
          <p:cNvPr id="66" name="Picture 6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8" name="Straight Connector 6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Tabel 5">
            <a:extLst>
              <a:ext uri="{FF2B5EF4-FFF2-40B4-BE49-F238E27FC236}">
                <a16:creationId xmlns:a16="http://schemas.microsoft.com/office/drawing/2014/main" id="{F5214D7B-3335-4FF5-9ACD-B3F4C91D855C}"/>
              </a:ext>
            </a:extLst>
          </p:cNvPr>
          <p:cNvGraphicFramePr>
            <a:graphicFrameLocks noGrp="1"/>
          </p:cNvGraphicFramePr>
          <p:nvPr>
            <p:extLst>
              <p:ext uri="{D42A27DB-BD31-4B8C-83A1-F6EECF244321}">
                <p14:modId xmlns:p14="http://schemas.microsoft.com/office/powerpoint/2010/main" val="2615176207"/>
              </p:ext>
            </p:extLst>
          </p:nvPr>
        </p:nvGraphicFramePr>
        <p:xfrm>
          <a:off x="920965" y="2297995"/>
          <a:ext cx="6719912" cy="4108524"/>
        </p:xfrm>
        <a:graphic>
          <a:graphicData uri="http://schemas.openxmlformats.org/drawingml/2006/table">
            <a:tbl>
              <a:tblPr firstRow="1" bandRow="1">
                <a:tableStyleId>{5C22544A-7EE6-4342-B048-85BDC9FD1C3A}</a:tableStyleId>
              </a:tblPr>
              <a:tblGrid>
                <a:gridCol w="2246766">
                  <a:extLst>
                    <a:ext uri="{9D8B030D-6E8A-4147-A177-3AD203B41FA5}">
                      <a16:colId xmlns:a16="http://schemas.microsoft.com/office/drawing/2014/main" val="3248386265"/>
                    </a:ext>
                  </a:extLst>
                </a:gridCol>
                <a:gridCol w="2233175">
                  <a:extLst>
                    <a:ext uri="{9D8B030D-6E8A-4147-A177-3AD203B41FA5}">
                      <a16:colId xmlns:a16="http://schemas.microsoft.com/office/drawing/2014/main" val="584938021"/>
                    </a:ext>
                  </a:extLst>
                </a:gridCol>
                <a:gridCol w="2239971">
                  <a:extLst>
                    <a:ext uri="{9D8B030D-6E8A-4147-A177-3AD203B41FA5}">
                      <a16:colId xmlns:a16="http://schemas.microsoft.com/office/drawing/2014/main" val="4197687205"/>
                    </a:ext>
                  </a:extLst>
                </a:gridCol>
              </a:tblGrid>
              <a:tr h="656354">
                <a:tc>
                  <a:txBody>
                    <a:bodyPr/>
                    <a:lstStyle/>
                    <a:p>
                      <a:r>
                        <a:rPr lang="ro-RO" dirty="0"/>
                        <a:t>METODA DE SORTARE</a:t>
                      </a:r>
                    </a:p>
                  </a:txBody>
                  <a:tcPr/>
                </a:tc>
                <a:tc>
                  <a:txBody>
                    <a:bodyPr/>
                    <a:lstStyle/>
                    <a:p>
                      <a:r>
                        <a:rPr lang="ro-RO" dirty="0"/>
                        <a:t>AVANTAJE</a:t>
                      </a:r>
                    </a:p>
                  </a:txBody>
                  <a:tcPr/>
                </a:tc>
                <a:tc>
                  <a:txBody>
                    <a:bodyPr/>
                    <a:lstStyle/>
                    <a:p>
                      <a:r>
                        <a:rPr lang="ro-RO" dirty="0"/>
                        <a:t>DEZAVANTAJE</a:t>
                      </a:r>
                    </a:p>
                  </a:txBody>
                  <a:tcPr/>
                </a:tc>
                <a:extLst>
                  <a:ext uri="{0D108BD9-81ED-4DB2-BD59-A6C34878D82A}">
                    <a16:rowId xmlns:a16="http://schemas.microsoft.com/office/drawing/2014/main" val="3561799992"/>
                  </a:ext>
                </a:extLst>
              </a:tr>
              <a:tr h="941246">
                <a:tc>
                  <a:txBody>
                    <a:bodyPr/>
                    <a:lstStyle/>
                    <a:p>
                      <a:r>
                        <a:rPr lang="ro-RO" dirty="0"/>
                        <a:t>SELECTSORT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ro-RO" dirty="0"/>
                        <a:t>Sortare pe loc</a:t>
                      </a:r>
                    </a:p>
                    <a:p>
                      <a:pPr marL="0" marR="0" lvl="0" indent="0" algn="l" defTabSz="685800" rtl="0" eaLnBrk="1" fontAlgn="auto" latinLnBrk="0" hangingPunct="1">
                        <a:lnSpc>
                          <a:spcPct val="100000"/>
                        </a:lnSpc>
                        <a:spcBef>
                          <a:spcPts val="0"/>
                        </a:spcBef>
                        <a:spcAft>
                          <a:spcPts val="0"/>
                        </a:spcAft>
                        <a:buClrTx/>
                        <a:buSzTx/>
                        <a:buFontTx/>
                        <a:buNone/>
                        <a:tabLst/>
                        <a:defRPr/>
                      </a:pPr>
                      <a:r>
                        <a:rPr lang="ro-RO" dirty="0"/>
                        <a:t>Numărul de </a:t>
                      </a:r>
                      <a:r>
                        <a:rPr lang="ro-RO" noProof="1"/>
                        <a:t>interschimbari </a:t>
                      </a:r>
                      <a:r>
                        <a:rPr lang="ro-RO" dirty="0"/>
                        <a:t>este redus., fiind O(N^2) în toate cazurile.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ro-RO" dirty="0"/>
                        <a:t>Complexitatea timpului în toate cazurile este O(N^2), nu există cel mai bun scenariu.</a:t>
                      </a:r>
                    </a:p>
                  </a:txBody>
                  <a:tcPr/>
                </a:tc>
                <a:extLst>
                  <a:ext uri="{0D108BD9-81ED-4DB2-BD59-A6C34878D82A}">
                    <a16:rowId xmlns:a16="http://schemas.microsoft.com/office/drawing/2014/main" val="812537976"/>
                  </a:ext>
                </a:extLst>
              </a:tr>
              <a:tr h="938663">
                <a:tc>
                  <a:txBody>
                    <a:bodyPr/>
                    <a:lstStyle/>
                    <a:p>
                      <a:r>
                        <a:rPr lang="ro-RO" dirty="0"/>
                        <a:t>INSERTIONSORT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ro-RO" dirty="0"/>
                        <a:t>Poate fi ușor de calculat.</a:t>
                      </a:r>
                    </a:p>
                    <a:p>
                      <a:pPr marL="0" marR="0" lvl="0" indent="0" algn="l" defTabSz="685800" rtl="0" eaLnBrk="1" fontAlgn="auto" latinLnBrk="0" hangingPunct="1">
                        <a:lnSpc>
                          <a:spcPct val="100000"/>
                        </a:lnSpc>
                        <a:spcBef>
                          <a:spcPts val="0"/>
                        </a:spcBef>
                        <a:spcAft>
                          <a:spcPts val="0"/>
                        </a:spcAft>
                        <a:buClrTx/>
                        <a:buSzTx/>
                        <a:buFontTx/>
                        <a:buNone/>
                        <a:tabLst/>
                        <a:defRPr/>
                      </a:pPr>
                      <a:r>
                        <a:rPr lang="ro-RO" dirty="0"/>
                        <a:t>Numărul de interschimbări este mai redus decât la sortarea cu bule.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ro-RO" dirty="0"/>
                        <a:t>Este utilizat în general atunci când valoarea lui N este mică. Pentru valori mai mari ale lui N, este ineficient.</a:t>
                      </a:r>
                    </a:p>
                  </a:txBody>
                  <a:tcPr/>
                </a:tc>
                <a:extLst>
                  <a:ext uri="{0D108BD9-81ED-4DB2-BD59-A6C34878D82A}">
                    <a16:rowId xmlns:a16="http://schemas.microsoft.com/office/drawing/2014/main" val="1529286817"/>
                  </a:ext>
                </a:extLst>
              </a:tr>
              <a:tr h="1572261">
                <a:tc>
                  <a:txBody>
                    <a:bodyPr/>
                    <a:lstStyle/>
                    <a:p>
                      <a:r>
                        <a:rPr lang="ro-RO" dirty="0"/>
                        <a:t>BUBBLESORT</a:t>
                      </a:r>
                    </a:p>
                  </a:txBody>
                  <a:tcPr/>
                </a:tc>
                <a:tc>
                  <a:txBody>
                    <a:bodyPr/>
                    <a:lstStyle/>
                    <a:p>
                      <a:r>
                        <a:rPr lang="ro-RO" dirty="0"/>
                        <a:t>Este cea mai simplă abordare de sortare.</a:t>
                      </a:r>
                    </a:p>
                    <a:p>
                      <a:r>
                        <a:rPr lang="ro-RO" dirty="0"/>
                        <a:t>Folosind o abordare optimizată, poate detecta o matrice deja sortată la prima trecere cu complexitatea de timp a O(N)</a:t>
                      </a:r>
                    </a:p>
                  </a:txBody>
                  <a:tcPr/>
                </a:tc>
                <a:tc>
                  <a:txBody>
                    <a:bodyPr/>
                    <a:lstStyle/>
                    <a:p>
                      <a:r>
                        <a:rPr lang="ro-RO" dirty="0"/>
                        <a:t>Sortarea cu bule este un algoritm mai lent față de </a:t>
                      </a:r>
                      <a:r>
                        <a:rPr lang="ro-RO" noProof="1"/>
                        <a:t>insertionsort.</a:t>
                      </a:r>
                    </a:p>
                  </a:txBody>
                  <a:tcPr/>
                </a:tc>
                <a:extLst>
                  <a:ext uri="{0D108BD9-81ED-4DB2-BD59-A6C34878D82A}">
                    <a16:rowId xmlns:a16="http://schemas.microsoft.com/office/drawing/2014/main" val="1523570293"/>
                  </a:ext>
                </a:extLst>
              </a:tr>
            </a:tbl>
          </a:graphicData>
        </a:graphic>
      </p:graphicFrame>
    </p:spTree>
    <p:extLst>
      <p:ext uri="{BB962C8B-B14F-4D97-AF65-F5344CB8AC3E}">
        <p14:creationId xmlns:p14="http://schemas.microsoft.com/office/powerpoint/2010/main" val="3425889574"/>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8B71113-ED1E-4689-96FF-620B29035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5309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7" name="Rectangle 36">
            <a:extLst>
              <a:ext uri="{FF2B5EF4-FFF2-40B4-BE49-F238E27FC236}">
                <a16:creationId xmlns:a16="http://schemas.microsoft.com/office/drawing/2014/main" id="{84252525-B2F1-43A9-8DDF-5F476C864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3095" y="0"/>
            <a:ext cx="60909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u 1">
            <a:extLst>
              <a:ext uri="{FF2B5EF4-FFF2-40B4-BE49-F238E27FC236}">
                <a16:creationId xmlns:a16="http://schemas.microsoft.com/office/drawing/2014/main" id="{BAA0E5D3-8A67-41A3-A88D-37A04F6B9547}"/>
              </a:ext>
            </a:extLst>
          </p:cNvPr>
          <p:cNvSpPr>
            <a:spLocks noGrp="1"/>
          </p:cNvSpPr>
          <p:nvPr>
            <p:ph type="ctrTitle"/>
          </p:nvPr>
        </p:nvSpPr>
        <p:spPr>
          <a:xfrm>
            <a:off x="3515024" y="5123145"/>
            <a:ext cx="4715813" cy="1322231"/>
          </a:xfrm>
        </p:spPr>
        <p:txBody>
          <a:bodyPr anchor="ctr">
            <a:normAutofit/>
          </a:bodyPr>
          <a:lstStyle/>
          <a:p>
            <a:r>
              <a:rPr lang="ro-RO" sz="5200" dirty="0">
                <a:latin typeface="Times New Roman" panose="02020603050405020304" pitchFamily="18" charset="0"/>
                <a:cs typeface="Times New Roman" panose="02020603050405020304" pitchFamily="18" charset="0"/>
              </a:rPr>
              <a:t>MULȚUMIM!</a:t>
            </a:r>
          </a:p>
        </p:txBody>
      </p:sp>
      <p:pic>
        <p:nvPicPr>
          <p:cNvPr id="4" name="Imagine 3">
            <a:extLst>
              <a:ext uri="{FF2B5EF4-FFF2-40B4-BE49-F238E27FC236}">
                <a16:creationId xmlns:a16="http://schemas.microsoft.com/office/drawing/2014/main" id="{4FA25AA2-C281-473D-AD29-2245F3CBF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023" y="660225"/>
            <a:ext cx="4287555" cy="4287555"/>
          </a:xfrm>
          <a:prstGeom prst="rect">
            <a:avLst/>
          </a:prstGeom>
        </p:spPr>
      </p:pic>
    </p:spTree>
    <p:extLst>
      <p:ext uri="{BB962C8B-B14F-4D97-AF65-F5344CB8AC3E}">
        <p14:creationId xmlns:p14="http://schemas.microsoft.com/office/powerpoint/2010/main" val="10021647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637262" y="1240076"/>
            <a:ext cx="2045860" cy="4584527"/>
          </a:xfrm>
        </p:spPr>
        <p:txBody>
          <a:bodyPr>
            <a:normAutofit/>
          </a:bodyPr>
          <a:lstStyle/>
          <a:p>
            <a:r>
              <a:rPr lang="ro-RO" sz="2500" dirty="0">
                <a:solidFill>
                  <a:srgbClr val="FFFFFF"/>
                </a:solidFill>
              </a:rPr>
              <a:t>Clasificare</a:t>
            </a:r>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3529195" y="1240077"/>
            <a:ext cx="4587516" cy="4916465"/>
          </a:xfrm>
        </p:spPr>
        <p:txBody>
          <a:bodyPr anchor="t">
            <a:normAutofit/>
          </a:bodyPr>
          <a:lstStyle/>
          <a:p>
            <a:pPr marL="0" indent="0">
              <a:lnSpc>
                <a:spcPct val="110000"/>
              </a:lnSpc>
              <a:buNone/>
            </a:pPr>
            <a:r>
              <a:rPr lang="it-IT" sz="1900" b="1" i="1" dirty="0">
                <a:latin typeface="Arial" panose="020B0604020202020204" pitchFamily="34" charset="0"/>
                <a:cs typeface="Arial" panose="020B0604020202020204" pitchFamily="34" charset="0"/>
              </a:rPr>
              <a:t>Metodele de sortare se clasifica in</a:t>
            </a:r>
            <a:r>
              <a:rPr lang="ro-RO" sz="1900" b="1" i="1" dirty="0">
                <a:latin typeface="Arial" panose="020B0604020202020204" pitchFamily="34" charset="0"/>
                <a:cs typeface="Arial" panose="020B0604020202020204" pitchFamily="34" charset="0"/>
              </a:rPr>
              <a:t>:</a:t>
            </a:r>
          </a:p>
          <a:p>
            <a:pPr>
              <a:lnSpc>
                <a:spcPct val="110000"/>
              </a:lnSpc>
              <a:buFont typeface="Wingdings" panose="05000000000000000000" pitchFamily="2" charset="2"/>
              <a:buChar char="q"/>
            </a:pPr>
            <a:r>
              <a:rPr lang="it-IT" sz="1900" b="1" i="1" dirty="0">
                <a:latin typeface="Arial" panose="020B0604020202020204" pitchFamily="34" charset="0"/>
                <a:cs typeface="Arial" panose="020B0604020202020204" pitchFamily="34" charset="0"/>
              </a:rPr>
              <a:t> metode directe</a:t>
            </a:r>
            <a:endParaRPr lang="ro-RO" sz="1900" b="1" i="1" dirty="0">
              <a:latin typeface="Arial" panose="020B0604020202020204" pitchFamily="34" charset="0"/>
              <a:cs typeface="Arial" panose="020B0604020202020204" pitchFamily="34" charset="0"/>
            </a:endParaRPr>
          </a:p>
          <a:p>
            <a:pPr>
              <a:lnSpc>
                <a:spcPct val="110000"/>
              </a:lnSpc>
              <a:buFontTx/>
              <a:buChar char="-"/>
            </a:pPr>
            <a:r>
              <a:rPr lang="it-IT" sz="1900" b="1" i="1" dirty="0">
                <a:latin typeface="Arial" panose="020B0604020202020204" pitchFamily="34" charset="0"/>
                <a:cs typeface="Arial" panose="020B0604020202020204" pitchFamily="34" charset="0"/>
              </a:rPr>
              <a:t>se bazeaza„ pe algoritmi de dificultate redusa </a:t>
            </a:r>
            <a:endParaRPr lang="ro-RO" sz="1900" b="1" i="1" dirty="0">
              <a:latin typeface="Arial" panose="020B0604020202020204" pitchFamily="34" charset="0"/>
              <a:cs typeface="Arial" panose="020B0604020202020204" pitchFamily="34" charset="0"/>
            </a:endParaRPr>
          </a:p>
          <a:p>
            <a:pPr marL="0" indent="0">
              <a:lnSpc>
                <a:spcPct val="110000"/>
              </a:lnSpc>
              <a:buNone/>
            </a:pPr>
            <a:r>
              <a:rPr lang="ro-RO" sz="1900" b="1" i="1" dirty="0">
                <a:latin typeface="Arial" panose="020B0604020202020204" pitchFamily="34" charset="0"/>
                <a:cs typeface="Arial" panose="020B0604020202020204" pitchFamily="34" charset="0"/>
              </a:rPr>
              <a:t>Exemplu: </a:t>
            </a:r>
            <a:r>
              <a:rPr lang="ro-RO" sz="1900" b="1" i="1" dirty="0" err="1">
                <a:latin typeface="Arial" panose="020B0604020202020204" pitchFamily="34" charset="0"/>
                <a:cs typeface="Arial" panose="020B0604020202020204" pitchFamily="34" charset="0"/>
              </a:rPr>
              <a:t>SelectSort</a:t>
            </a:r>
            <a:r>
              <a:rPr lang="ro-RO" sz="1900" b="1" i="1" dirty="0">
                <a:latin typeface="Arial" panose="020B0604020202020204" pitchFamily="34" charset="0"/>
                <a:cs typeface="Arial" panose="020B0604020202020204" pitchFamily="34" charset="0"/>
              </a:rPr>
              <a:t>, InsertionSort,  BubbleSort, CombSort</a:t>
            </a:r>
          </a:p>
          <a:p>
            <a:pPr marL="0" indent="0">
              <a:lnSpc>
                <a:spcPct val="110000"/>
              </a:lnSpc>
              <a:buNone/>
            </a:pPr>
            <a:endParaRPr lang="ro-RO" sz="1900" b="1" i="1"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q"/>
            </a:pPr>
            <a:r>
              <a:rPr lang="it-IT" sz="1900" b="1" i="1" dirty="0">
                <a:latin typeface="Arial" panose="020B0604020202020204" pitchFamily="34" charset="0"/>
                <a:cs typeface="Arial" panose="020B0604020202020204" pitchFamily="34" charset="0"/>
              </a:rPr>
              <a:t> metode avansate</a:t>
            </a:r>
            <a:endParaRPr lang="ro-RO" sz="1900" b="1" i="1" dirty="0">
              <a:latin typeface="Arial" panose="020B0604020202020204" pitchFamily="34" charset="0"/>
              <a:cs typeface="Arial" panose="020B0604020202020204" pitchFamily="34" charset="0"/>
            </a:endParaRPr>
          </a:p>
          <a:p>
            <a:pPr>
              <a:lnSpc>
                <a:spcPct val="110000"/>
              </a:lnSpc>
              <a:buFont typeface="Arial" panose="020B0604020202020204" pitchFamily="34" charset="0"/>
              <a:buChar char="­"/>
            </a:pPr>
            <a:r>
              <a:rPr lang="ro-RO" sz="1900" b="1" i="1" dirty="0">
                <a:effectLst/>
                <a:latin typeface="Arial" panose="020B0604020202020204" pitchFamily="34" charset="0"/>
                <a:cs typeface="Arial" panose="020B0604020202020204" pitchFamily="34" charset="0"/>
              </a:rPr>
              <a:t>s</a:t>
            </a:r>
            <a:r>
              <a:rPr lang="it-IT" sz="1900" b="1" i="1" dirty="0">
                <a:effectLst/>
                <a:latin typeface="Arial" panose="020B0604020202020204" pitchFamily="34" charset="0"/>
                <a:cs typeface="Arial" panose="020B0604020202020204" pitchFamily="34" charset="0"/>
              </a:rPr>
              <a:t>e  bazeaza  pe  algoritmi  putin  mai  complicati</a:t>
            </a:r>
            <a:endParaRPr lang="ro-RO" sz="1900" b="1" i="1" dirty="0">
              <a:effectLst/>
              <a:latin typeface="Arial" panose="020B0604020202020204" pitchFamily="34" charset="0"/>
              <a:cs typeface="Arial" panose="020B0604020202020204" pitchFamily="34" charset="0"/>
            </a:endParaRPr>
          </a:p>
          <a:p>
            <a:pPr marL="0" indent="0">
              <a:lnSpc>
                <a:spcPct val="110000"/>
              </a:lnSpc>
              <a:buNone/>
            </a:pPr>
            <a:r>
              <a:rPr lang="ro-RO" sz="1900" b="1" i="1" dirty="0">
                <a:latin typeface="Arial" panose="020B0604020202020204" pitchFamily="34" charset="0"/>
                <a:cs typeface="Arial" panose="020B0604020202020204" pitchFamily="34" charset="0"/>
              </a:rPr>
              <a:t>Exemplu: MergeSort, QuickSort, TreeSort ,Shell Sort, </a:t>
            </a:r>
            <a:r>
              <a:rPr lang="ro-RO" sz="1900" b="1" i="1" dirty="0" err="1">
                <a:latin typeface="Arial" panose="020B0604020202020204" pitchFamily="34" charset="0"/>
                <a:cs typeface="Arial" panose="020B0604020202020204" pitchFamily="34" charset="0"/>
              </a:rPr>
              <a:t>HeapSort</a:t>
            </a: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325120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637262" y="1240076"/>
            <a:ext cx="2045860" cy="4584527"/>
          </a:xfrm>
        </p:spPr>
        <p:txBody>
          <a:bodyPr>
            <a:normAutofit/>
          </a:bodyPr>
          <a:lstStyle/>
          <a:p>
            <a:r>
              <a:rPr lang="ro-RO" sz="2500" dirty="0">
                <a:solidFill>
                  <a:srgbClr val="FFFFFF"/>
                </a:solidFill>
              </a:rPr>
              <a:t>metode directe</a:t>
            </a:r>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3491344" y="1066800"/>
            <a:ext cx="5015393" cy="5555673"/>
          </a:xfrm>
        </p:spPr>
        <p:txBody>
          <a:bodyPr anchor="t">
            <a:normAutofit/>
          </a:bodyPr>
          <a:lstStyle/>
          <a:p>
            <a:pPr>
              <a:lnSpc>
                <a:spcPct val="110000"/>
              </a:lnSpc>
              <a:buFont typeface="Wingdings" panose="05000000000000000000" pitchFamily="2" charset="2"/>
              <a:buChar char="v"/>
            </a:pPr>
            <a:r>
              <a:rPr lang="ro-RO" sz="1900" b="1" i="1" dirty="0">
                <a:latin typeface="Arial" panose="020B0604020202020204" pitchFamily="34" charset="0"/>
                <a:cs typeface="Arial" panose="020B0604020202020204" pitchFamily="34" charset="0"/>
              </a:rPr>
              <a:t> </a:t>
            </a:r>
            <a:r>
              <a:rPr lang="en-US" sz="1900" b="1" i="1" noProof="1">
                <a:latin typeface="Arial" panose="020B0604020202020204" pitchFamily="34" charset="0"/>
                <a:cs typeface="Arial" panose="020B0604020202020204" pitchFamily="34" charset="0"/>
              </a:rPr>
              <a:t>SelectSort</a:t>
            </a:r>
          </a:p>
          <a:p>
            <a:r>
              <a:rPr lang="en-US" sz="1600" noProof="1">
                <a:latin typeface="Arial" panose="020B0604020202020204" pitchFamily="34" charset="0"/>
                <a:cs typeface="Arial" panose="020B0604020202020204" pitchFamily="34" charset="0"/>
              </a:rPr>
              <a:t>Selectia directa este una dintre cele mai simple metode de sortare deoarece fiecare element este mutat cel mult o data. </a:t>
            </a:r>
          </a:p>
          <a:p>
            <a:r>
              <a:rPr lang="en-US" sz="1600" noProof="1">
                <a:latin typeface="Arial" panose="020B0604020202020204" pitchFamily="34" charset="0"/>
                <a:cs typeface="Arial" panose="020B0604020202020204" pitchFamily="34" charset="0"/>
              </a:rPr>
              <a:t>Algoritmul presupune ca la fiecare pas “i” sa se gaseasca elemental minim dintre a[i+1], a[i+2]…a[n] si se interschimba cu a[i].</a:t>
            </a:r>
          </a:p>
          <a:p>
            <a:pPr marL="0" indent="0">
              <a:buNone/>
            </a:pPr>
            <a:endParaRPr lang="en-US" sz="1700" b="1" i="1" noProof="1">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v"/>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8039429"/>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637262" y="1240076"/>
            <a:ext cx="2045860" cy="4584527"/>
          </a:xfrm>
        </p:spPr>
        <p:txBody>
          <a:bodyPr>
            <a:normAutofit/>
          </a:bodyPr>
          <a:lstStyle/>
          <a:p>
            <a:r>
              <a:rPr lang="ro-RO" sz="2500" dirty="0">
                <a:solidFill>
                  <a:srgbClr val="FFFFFF"/>
                </a:solidFill>
              </a:rPr>
              <a:t>metode directe</a:t>
            </a:r>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3491344" y="1066800"/>
            <a:ext cx="5015393" cy="5555673"/>
          </a:xfrm>
        </p:spPr>
        <p:txBody>
          <a:bodyPr anchor="t">
            <a:normAutofit/>
          </a:bodyPr>
          <a:lstStyle/>
          <a:p>
            <a:pPr>
              <a:lnSpc>
                <a:spcPct val="110000"/>
              </a:lnSpc>
              <a:buFont typeface="Wingdings" panose="05000000000000000000" pitchFamily="2" charset="2"/>
              <a:buChar char="v"/>
            </a:pPr>
            <a:r>
              <a:rPr lang="ro-RO" sz="1900" b="1" i="1" noProof="1">
                <a:latin typeface="Arial" panose="020B0604020202020204" pitchFamily="34" charset="0"/>
                <a:cs typeface="Arial" panose="020B0604020202020204" pitchFamily="34" charset="0"/>
              </a:rPr>
              <a:t> </a:t>
            </a:r>
            <a:r>
              <a:rPr lang="ro-RO" sz="1800" b="1" i="1" noProof="1">
                <a:latin typeface="Arial" panose="020B0604020202020204" pitchFamily="34" charset="0"/>
                <a:cs typeface="Arial" panose="020B0604020202020204" pitchFamily="34" charset="0"/>
              </a:rPr>
              <a:t>InsertionSort</a:t>
            </a:r>
          </a:p>
          <a:p>
            <a:r>
              <a:rPr lang="ro-RO" sz="1500" noProof="1">
                <a:latin typeface="Arial" panose="020B0604020202020204" pitchFamily="34" charset="0"/>
                <a:cs typeface="Arial" panose="020B0604020202020204" pitchFamily="34" charset="0"/>
              </a:rPr>
              <a:t>Consideram elementele a[1]…a[i-1] ca fiind sortate si inseram a[i] in locul ce ii revine.</a:t>
            </a:r>
          </a:p>
          <a:p>
            <a:r>
              <a:rPr lang="ro-RO" sz="1500" noProof="1">
                <a:latin typeface="Arial" panose="020B0604020202020204" pitchFamily="34" charset="0"/>
                <a:cs typeface="Arial" panose="020B0604020202020204" pitchFamily="34" charset="0"/>
              </a:rPr>
              <a:t>Elementele a[1]…a[i] sunt sortate prin inserarea lui a[i] intre lista elementelor sortate a[1]…a[i-1]. </a:t>
            </a:r>
          </a:p>
          <a:p>
            <a:r>
              <a:rPr lang="ro-RO" sz="1500" noProof="1">
                <a:latin typeface="Arial" panose="020B0604020202020204" pitchFamily="34" charset="0"/>
                <a:cs typeface="Arial" panose="020B0604020202020204" pitchFamily="34" charset="0"/>
              </a:rPr>
              <a:t>Vectorul este sortat complet cand indexul ajunge la capatul drept al vectorului.</a:t>
            </a:r>
          </a:p>
          <a:p>
            <a:pPr>
              <a:lnSpc>
                <a:spcPct val="110000"/>
              </a:lnSpc>
              <a:buFont typeface="Wingdings" panose="05000000000000000000" pitchFamily="2" charset="2"/>
              <a:buChar char="v"/>
            </a:pPr>
            <a:r>
              <a:rPr lang="ro-RO" sz="1700" b="1" i="1" noProof="1">
                <a:latin typeface="Arial" panose="020B0604020202020204" pitchFamily="34" charset="0"/>
                <a:cs typeface="Arial" panose="020B0604020202020204" pitchFamily="34" charset="0"/>
              </a:rPr>
              <a:t> </a:t>
            </a:r>
            <a:r>
              <a:rPr lang="ro-RO" sz="1800" b="1" i="1" noProof="1">
                <a:latin typeface="Arial" panose="020B0604020202020204" pitchFamily="34" charset="0"/>
                <a:cs typeface="Arial" panose="020B0604020202020204" pitchFamily="34" charset="0"/>
              </a:rPr>
              <a:t>BubbleSort</a:t>
            </a:r>
          </a:p>
          <a:p>
            <a:pPr>
              <a:lnSpc>
                <a:spcPct val="110000"/>
              </a:lnSpc>
            </a:pPr>
            <a:r>
              <a:rPr lang="ro-RO" sz="1500" noProof="1">
                <a:latin typeface="Arial" panose="020B0604020202020204" pitchFamily="34" charset="0"/>
                <a:cs typeface="Arial" panose="020B0604020202020204" pitchFamily="34" charset="0"/>
              </a:rPr>
              <a:t>Aceasta metoda se rezuma la a compara fiecare element cu celelalte, facandu-se interschimbarea daca elemental mai mare are indexul mai mic. Este cea mai simpla metoda de sortare si nu necesita cunostinte detaliate a limbajului de programare.</a:t>
            </a:r>
          </a:p>
          <a:p>
            <a:pPr marL="0" indent="0">
              <a:lnSpc>
                <a:spcPct val="110000"/>
              </a:lnSpc>
              <a:buNone/>
            </a:pPr>
            <a:endParaRPr lang="en-US" sz="1500" b="1" i="1" noProof="1">
              <a:latin typeface="Arial" panose="020B0604020202020204" pitchFamily="34" charset="0"/>
              <a:cs typeface="Arial" panose="020B0604020202020204" pitchFamily="34" charset="0"/>
            </a:endParaRPr>
          </a:p>
          <a:p>
            <a:pPr marL="0" indent="0">
              <a:buNone/>
            </a:pPr>
            <a:endParaRPr lang="en-US" sz="1700" b="1" i="1" noProof="1">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v"/>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963932"/>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637262" y="1240076"/>
            <a:ext cx="2045860" cy="4584527"/>
          </a:xfrm>
        </p:spPr>
        <p:txBody>
          <a:bodyPr>
            <a:normAutofit/>
          </a:bodyPr>
          <a:lstStyle/>
          <a:p>
            <a:r>
              <a:rPr lang="ro-RO" sz="2500" dirty="0">
                <a:solidFill>
                  <a:srgbClr val="FFFFFF"/>
                </a:solidFill>
              </a:rPr>
              <a:t>metode directe</a:t>
            </a:r>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3491344" y="1066800"/>
            <a:ext cx="5015393" cy="5555673"/>
          </a:xfrm>
        </p:spPr>
        <p:txBody>
          <a:bodyPr anchor="t">
            <a:normAutofit/>
          </a:bodyPr>
          <a:lstStyle/>
          <a:p>
            <a:pPr>
              <a:lnSpc>
                <a:spcPct val="110000"/>
              </a:lnSpc>
              <a:buFont typeface="Wingdings" panose="05000000000000000000" pitchFamily="2" charset="2"/>
              <a:buChar char="v"/>
            </a:pPr>
            <a:r>
              <a:rPr lang="ro-RO" sz="1900" b="1" i="1" dirty="0">
                <a:latin typeface="Arial" panose="020B0604020202020204" pitchFamily="34" charset="0"/>
                <a:cs typeface="Arial" panose="020B0604020202020204" pitchFamily="34" charset="0"/>
              </a:rPr>
              <a:t> </a:t>
            </a:r>
            <a:r>
              <a:rPr lang="ro-RO" sz="1800" b="1" i="1" noProof="1">
                <a:latin typeface="Arial" panose="020B0604020202020204" pitchFamily="34" charset="0"/>
                <a:cs typeface="Arial" panose="020B0604020202020204" pitchFamily="34" charset="0"/>
              </a:rPr>
              <a:t>CombSort</a:t>
            </a:r>
          </a:p>
          <a:p>
            <a:r>
              <a:rPr lang="ro-RO" sz="1600" noProof="1">
                <a:latin typeface="Arial" panose="020B0604020202020204" pitchFamily="34" charset="0"/>
                <a:cs typeface="Arial" panose="020B0604020202020204" pitchFamily="34" charset="0"/>
              </a:rPr>
              <a:t>Combsort este un algoritm bazat pe sortare cu bule.</a:t>
            </a:r>
          </a:p>
          <a:p>
            <a:r>
              <a:rPr lang="ro-RO" sz="1600" noProof="1">
                <a:latin typeface="Arial" panose="020B0604020202020204" pitchFamily="34" charset="0"/>
                <a:cs typeface="Arial" panose="020B0604020202020204" pitchFamily="34" charset="0"/>
              </a:rPr>
              <a:t>Ideea de baza este eliminarea valorilor mici aproape de sfarsitul listei, deoarece intr-o sortare cu bule acestea incetinesc enorm sortarea. Se realizeaza acest lucru schimband initial elemente care sunt la o anumita distanta una de cealalta.</a:t>
            </a:r>
          </a:p>
          <a:p>
            <a:pPr marL="0" indent="0">
              <a:lnSpc>
                <a:spcPct val="110000"/>
              </a:lnSpc>
              <a:buNone/>
            </a:pPr>
            <a:endParaRPr lang="ro-RO" sz="19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2594142"/>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637262" y="1240076"/>
            <a:ext cx="2045860" cy="4584527"/>
          </a:xfrm>
        </p:spPr>
        <p:txBody>
          <a:bodyPr>
            <a:normAutofit/>
          </a:bodyPr>
          <a:lstStyle/>
          <a:p>
            <a:r>
              <a:rPr lang="ro-RO" sz="2500" dirty="0">
                <a:solidFill>
                  <a:srgbClr val="FFFFFF"/>
                </a:solidFill>
              </a:rPr>
              <a:t>metode avansate</a:t>
            </a:r>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3551773" y="1240075"/>
            <a:ext cx="4610093" cy="5228457"/>
          </a:xfrm>
        </p:spPr>
        <p:txBody>
          <a:bodyPr anchor="t">
            <a:normAutofit fontScale="85000" lnSpcReduction="20000"/>
          </a:bodyPr>
          <a:lstStyle/>
          <a:p>
            <a:pPr>
              <a:lnSpc>
                <a:spcPct val="110000"/>
              </a:lnSpc>
              <a:buFont typeface="Wingdings" panose="05000000000000000000" pitchFamily="2" charset="2"/>
              <a:buChar char="v"/>
            </a:pPr>
            <a:r>
              <a:rPr lang="ro-RO" sz="1900" b="1" i="1" dirty="0">
                <a:latin typeface="Arial" panose="020B0604020202020204" pitchFamily="34" charset="0"/>
                <a:cs typeface="Arial" panose="020B0604020202020204" pitchFamily="34" charset="0"/>
              </a:rPr>
              <a:t> </a:t>
            </a:r>
            <a:r>
              <a:rPr lang="ro-RO" sz="2100" b="1" i="1" dirty="0">
                <a:latin typeface="Arial" panose="020B0604020202020204" pitchFamily="34" charset="0"/>
                <a:cs typeface="Arial" panose="020B0604020202020204" pitchFamily="34" charset="0"/>
              </a:rPr>
              <a:t>QuickSort</a:t>
            </a:r>
          </a:p>
          <a:p>
            <a:pPr algn="just">
              <a:lnSpc>
                <a:spcPct val="100000"/>
              </a:lnSpc>
            </a:pPr>
            <a:r>
              <a:rPr lang="ro-RO" sz="1800" b="0" i="0" dirty="0">
                <a:solidFill>
                  <a:srgbClr val="333333"/>
                </a:solidFill>
                <a:effectLst/>
                <a:latin typeface="Arial" panose="020B0604020202020204" pitchFamily="34" charset="0"/>
                <a:cs typeface="Arial" panose="020B0604020202020204" pitchFamily="34" charset="0"/>
              </a:rPr>
              <a:t>Algoritmul este de tip </a:t>
            </a:r>
            <a:r>
              <a:rPr lang="ro-RO" sz="1800" dirty="0">
                <a:latin typeface="Arial" panose="020B0604020202020204" pitchFamily="34" charset="0"/>
                <a:cs typeface="Arial" panose="020B0604020202020204" pitchFamily="34" charset="0"/>
              </a:rPr>
              <a:t>divide et impera</a:t>
            </a:r>
            <a:r>
              <a:rPr lang="ro-RO" sz="1800" b="0" i="0" dirty="0">
                <a:effectLst/>
                <a:latin typeface="Arial" panose="020B0604020202020204" pitchFamily="34" charset="0"/>
                <a:cs typeface="Arial" panose="020B0604020202020204" pitchFamily="34" charset="0"/>
              </a:rPr>
              <a:t> </a:t>
            </a:r>
            <a:r>
              <a:rPr lang="ro-RO" sz="1800" b="0" i="0" dirty="0">
                <a:solidFill>
                  <a:srgbClr val="333333"/>
                </a:solidFill>
                <a:effectLst/>
                <a:latin typeface="Arial" panose="020B0604020202020204" pitchFamily="34" charset="0"/>
                <a:cs typeface="Arial" panose="020B0604020202020204" pitchFamily="34" charset="0"/>
              </a:rPr>
              <a:t>el sortează o secvență a tabloului (inițial întreg tabloul), astfel:</a:t>
            </a:r>
          </a:p>
          <a:p>
            <a:pPr algn="l">
              <a:lnSpc>
                <a:spcPct val="100000"/>
              </a:lnSpc>
              <a:buFont typeface="Arial" panose="020B0604020202020204" pitchFamily="34" charset="0"/>
              <a:buChar char="•"/>
            </a:pPr>
            <a:r>
              <a:rPr lang="ro-RO" sz="1800" b="0" i="0" dirty="0">
                <a:solidFill>
                  <a:srgbClr val="333333"/>
                </a:solidFill>
                <a:effectLst/>
                <a:latin typeface="Arial" panose="020B0604020202020204" pitchFamily="34" charset="0"/>
                <a:cs typeface="Arial" panose="020B0604020202020204" pitchFamily="34" charset="0"/>
              </a:rPr>
              <a:t>se alege un element special al listei, numit </a:t>
            </a:r>
            <a:r>
              <a:rPr lang="ro-RO" sz="1800" b="1" i="0" dirty="0">
                <a:solidFill>
                  <a:srgbClr val="333333"/>
                </a:solidFill>
                <a:effectLst/>
                <a:latin typeface="Arial" panose="020B0604020202020204" pitchFamily="34" charset="0"/>
                <a:cs typeface="Arial" panose="020B0604020202020204" pitchFamily="34" charset="0"/>
              </a:rPr>
              <a:t>pivot</a:t>
            </a:r>
            <a:r>
              <a:rPr lang="ro-RO" sz="1800" b="0" i="0" dirty="0">
                <a:solidFill>
                  <a:srgbClr val="333333"/>
                </a:solidFill>
                <a:effectLst/>
                <a:latin typeface="Arial" panose="020B0604020202020204" pitchFamily="34" charset="0"/>
                <a:cs typeface="Arial" panose="020B0604020202020204" pitchFamily="34" charset="0"/>
              </a:rPr>
              <a:t>;</a:t>
            </a:r>
          </a:p>
          <a:p>
            <a:pPr algn="l">
              <a:lnSpc>
                <a:spcPct val="100000"/>
              </a:lnSpc>
              <a:buFont typeface="Arial" panose="020B0604020202020204" pitchFamily="34" charset="0"/>
              <a:buChar char="•"/>
            </a:pPr>
            <a:r>
              <a:rPr lang="ro-RO" sz="1800" b="0" i="0" dirty="0">
                <a:solidFill>
                  <a:srgbClr val="333333"/>
                </a:solidFill>
                <a:effectLst/>
                <a:latin typeface="Arial" panose="020B0604020202020204" pitchFamily="34" charset="0"/>
                <a:cs typeface="Arial" panose="020B0604020202020204" pitchFamily="34" charset="0"/>
              </a:rPr>
              <a:t>se ordonează elementele listei, astfel încât toate elementele din stânga pivotului să fie mai mici sau egale cu acesta, și toate elementele din dreapta pivotului să fie mai mari sau egale cu acesta;</a:t>
            </a:r>
          </a:p>
          <a:p>
            <a:pPr algn="l">
              <a:lnSpc>
                <a:spcPct val="100000"/>
              </a:lnSpc>
              <a:buFont typeface="Arial" panose="020B0604020202020204" pitchFamily="34" charset="0"/>
              <a:buChar char="•"/>
            </a:pPr>
            <a:r>
              <a:rPr lang="ro-RO" sz="1800" b="0" i="0" dirty="0">
                <a:solidFill>
                  <a:srgbClr val="333333"/>
                </a:solidFill>
                <a:effectLst/>
                <a:latin typeface="Arial" panose="020B0604020202020204" pitchFamily="34" charset="0"/>
                <a:cs typeface="Arial" panose="020B0604020202020204" pitchFamily="34" charset="0"/>
              </a:rPr>
              <a:t>se continuă recursiv cu secvența din stânga pivotului și cu cea din dreapta lui.</a:t>
            </a:r>
          </a:p>
          <a:p>
            <a:pPr algn="l">
              <a:lnSpc>
                <a:spcPct val="100000"/>
              </a:lnSpc>
              <a:buFont typeface="Wingdings" panose="05000000000000000000" pitchFamily="2" charset="2"/>
              <a:buChar char="v"/>
            </a:pPr>
            <a:r>
              <a:rPr lang="ro-RO" sz="2100" b="1" i="1" dirty="0">
                <a:latin typeface="Arial" panose="020B0604020202020204" pitchFamily="34" charset="0"/>
                <a:cs typeface="Arial" panose="020B0604020202020204" pitchFamily="34" charset="0"/>
              </a:rPr>
              <a:t>MergeSort</a:t>
            </a:r>
          </a:p>
          <a:p>
            <a:pPr algn="l"/>
            <a:r>
              <a:rPr lang="ro-RO" sz="1800" b="1" i="0" dirty="0">
                <a:solidFill>
                  <a:schemeClr val="tx1">
                    <a:lumMod val="95000"/>
                    <a:lumOff val="5000"/>
                  </a:schemeClr>
                </a:solidFill>
                <a:effectLst/>
                <a:latin typeface="Arial" panose="020B0604020202020204" pitchFamily="34" charset="0"/>
                <a:cs typeface="Arial" panose="020B0604020202020204" pitchFamily="34" charset="0"/>
              </a:rPr>
              <a:t>Sortarea prin interclasare</a:t>
            </a:r>
            <a:r>
              <a:rPr lang="ro-RO" sz="1800" b="0" i="0" dirty="0">
                <a:solidFill>
                  <a:schemeClr val="tx1">
                    <a:lumMod val="95000"/>
                    <a:lumOff val="5000"/>
                  </a:schemeClr>
                </a:solidFill>
                <a:effectLst/>
                <a:latin typeface="Arial" panose="020B0604020202020204" pitchFamily="34" charset="0"/>
                <a:cs typeface="Arial" panose="020B0604020202020204" pitchFamily="34" charset="0"/>
              </a:rPr>
              <a:t>, sau </a:t>
            </a:r>
            <a:r>
              <a:rPr lang="ro-RO" sz="1800" b="1" i="0" dirty="0">
                <a:solidFill>
                  <a:schemeClr val="tx1">
                    <a:lumMod val="95000"/>
                    <a:lumOff val="5000"/>
                  </a:schemeClr>
                </a:solidFill>
                <a:effectLst/>
                <a:latin typeface="Arial" panose="020B0604020202020204" pitchFamily="34" charset="0"/>
                <a:cs typeface="Arial" panose="020B0604020202020204" pitchFamily="34" charset="0"/>
              </a:rPr>
              <a:t>Mergesort</a:t>
            </a:r>
            <a:r>
              <a:rPr lang="ro-RO" sz="1800" b="0" i="0" dirty="0">
                <a:solidFill>
                  <a:schemeClr val="tx1">
                    <a:lumMod val="95000"/>
                    <a:lumOff val="5000"/>
                  </a:schemeClr>
                </a:solidFill>
                <a:effectLst/>
                <a:latin typeface="Arial" panose="020B0604020202020204" pitchFamily="34" charset="0"/>
                <a:cs typeface="Arial" panose="020B0604020202020204" pitchFamily="34" charset="0"/>
              </a:rPr>
              <a:t> este o metodă eficientă de sortare a elementelor unui tablou, bazată pe următoarea idee: </a:t>
            </a:r>
          </a:p>
          <a:p>
            <a:pPr algn="l">
              <a:buFont typeface="Wingdings" panose="05000000000000000000" pitchFamily="2" charset="2"/>
              <a:buChar char="ü"/>
            </a:pPr>
            <a:r>
              <a:rPr lang="ro-RO" sz="1800" b="0" i="0" dirty="0">
                <a:solidFill>
                  <a:schemeClr val="tx1">
                    <a:lumMod val="95000"/>
                    <a:lumOff val="5000"/>
                  </a:schemeClr>
                </a:solidFill>
                <a:effectLst/>
                <a:latin typeface="Arial" panose="020B0604020202020204" pitchFamily="34" charset="0"/>
                <a:cs typeface="Arial" panose="020B0604020202020204" pitchFamily="34" charset="0"/>
              </a:rPr>
              <a:t>dacă prima jumătate a tabloului are elementele sortate și a doua jumătate are de asemenea elementele sortate, prin </a:t>
            </a:r>
            <a:r>
              <a:rPr lang="ro-RO" sz="1800" b="0" i="0" u="none" strike="noStrike" dirty="0">
                <a:solidFill>
                  <a:schemeClr val="tx1">
                    <a:lumMod val="95000"/>
                    <a:lumOff val="5000"/>
                  </a:schemeClr>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interclasare</a:t>
            </a:r>
            <a:r>
              <a:rPr lang="ro-RO" sz="1800" b="0" i="0" dirty="0">
                <a:solidFill>
                  <a:schemeClr val="tx1">
                    <a:lumMod val="95000"/>
                    <a:lumOff val="5000"/>
                  </a:schemeClr>
                </a:solidFill>
                <a:effectLst/>
                <a:latin typeface="Arial" panose="020B0604020202020204" pitchFamily="34" charset="0"/>
                <a:cs typeface="Arial" panose="020B0604020202020204" pitchFamily="34" charset="0"/>
              </a:rPr>
              <a:t> se va obține tabloul sortat.</a:t>
            </a:r>
            <a:endParaRPr lang="ro-RO" sz="1800" b="1" i="1" dirty="0">
              <a:solidFill>
                <a:schemeClr val="tx1">
                  <a:lumMod val="95000"/>
                  <a:lumOff val="5000"/>
                </a:schemeClr>
              </a:solidFill>
              <a:latin typeface="Arial" panose="020B0604020202020204" pitchFamily="34" charset="0"/>
              <a:cs typeface="Arial" panose="020B0604020202020204" pitchFamily="34" charset="0"/>
            </a:endParaRPr>
          </a:p>
          <a:p>
            <a:pPr marL="0" indent="0" algn="l">
              <a:lnSpc>
                <a:spcPct val="100000"/>
              </a:lnSpc>
              <a:buNone/>
            </a:pPr>
            <a:endParaRPr lang="ro-RO" sz="1500" b="0" i="0" dirty="0">
              <a:solidFill>
                <a:srgbClr val="333333"/>
              </a:solidFill>
              <a:effectLst/>
              <a:latin typeface="Arial" panose="020B0604020202020204" pitchFamily="34" charset="0"/>
              <a:cs typeface="Arial" panose="020B0604020202020204" pitchFamily="34" charset="0"/>
            </a:endParaRPr>
          </a:p>
          <a:p>
            <a:pPr marL="0" indent="0" algn="l">
              <a:buNone/>
            </a:pPr>
            <a:endParaRPr lang="ro-RO" sz="15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9173353"/>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637262" y="1240076"/>
            <a:ext cx="2045860" cy="4584527"/>
          </a:xfrm>
        </p:spPr>
        <p:txBody>
          <a:bodyPr>
            <a:normAutofit/>
          </a:bodyPr>
          <a:lstStyle/>
          <a:p>
            <a:r>
              <a:rPr lang="ro-RO" sz="2500" dirty="0">
                <a:solidFill>
                  <a:srgbClr val="FFFFFF"/>
                </a:solidFill>
              </a:rPr>
              <a:t>metode avansate</a:t>
            </a:r>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3551774" y="1240076"/>
            <a:ext cx="4734976" cy="5179774"/>
          </a:xfrm>
        </p:spPr>
        <p:txBody>
          <a:bodyPr anchor="t">
            <a:normAutofit lnSpcReduction="10000"/>
          </a:bodyPr>
          <a:lstStyle/>
          <a:p>
            <a:pPr>
              <a:lnSpc>
                <a:spcPct val="110000"/>
              </a:lnSpc>
              <a:buFont typeface="Wingdings" panose="05000000000000000000" pitchFamily="2" charset="2"/>
              <a:buChar char="v"/>
            </a:pPr>
            <a:r>
              <a:rPr lang="ro-RO" sz="1900" b="1" i="1" dirty="0">
                <a:latin typeface="Arial" panose="020B0604020202020204" pitchFamily="34" charset="0"/>
                <a:cs typeface="Arial" panose="020B0604020202020204" pitchFamily="34" charset="0"/>
              </a:rPr>
              <a:t> </a:t>
            </a:r>
            <a:r>
              <a:rPr lang="ro-RO" sz="1800" b="1" i="1" dirty="0">
                <a:latin typeface="Arial" panose="020B0604020202020204" pitchFamily="34" charset="0"/>
                <a:cs typeface="Arial" panose="020B0604020202020204" pitchFamily="34" charset="0"/>
              </a:rPr>
              <a:t>TreeSort</a:t>
            </a:r>
          </a:p>
          <a:p>
            <a:pPr>
              <a:lnSpc>
                <a:spcPct val="100000"/>
              </a:lnSpc>
            </a:pPr>
            <a:r>
              <a:rPr lang="ro-RO" sz="1500" b="0" i="0" dirty="0">
                <a:solidFill>
                  <a:srgbClr val="222C31"/>
                </a:solidFill>
                <a:effectLst/>
                <a:latin typeface="Arial" panose="020B0604020202020204" pitchFamily="34" charset="0"/>
                <a:cs typeface="Arial" panose="020B0604020202020204" pitchFamily="34" charset="0"/>
              </a:rPr>
              <a:t>Tree Sort este un algoritm de sortare care construiește un arbore de căutare binar de la elementele de intrare care urmează să fie sortate, și apoi trece copac, în ordine, astfel încât elementele să iasă în ordine sortată.</a:t>
            </a:r>
            <a:br>
              <a:rPr lang="ro-RO" sz="1500" b="0" i="0" dirty="0">
                <a:solidFill>
                  <a:srgbClr val="222C31"/>
                </a:solidFill>
                <a:effectLst/>
                <a:latin typeface="Arial" panose="020B0604020202020204" pitchFamily="34" charset="0"/>
                <a:cs typeface="Arial" panose="020B0604020202020204" pitchFamily="34" charset="0"/>
              </a:rPr>
            </a:br>
            <a:r>
              <a:rPr lang="ro-RO" sz="1500" b="0" i="0" dirty="0">
                <a:solidFill>
                  <a:srgbClr val="222C31"/>
                </a:solidFill>
                <a:effectLst/>
                <a:latin typeface="Arial" panose="020B0604020202020204" pitchFamily="34" charset="0"/>
                <a:cs typeface="Arial" panose="020B0604020202020204" pitchFamily="34" charset="0"/>
              </a:rPr>
              <a:t>Pașii:</a:t>
            </a:r>
          </a:p>
          <a:p>
            <a:pPr>
              <a:lnSpc>
                <a:spcPct val="100000"/>
              </a:lnSpc>
            </a:pPr>
            <a:r>
              <a:rPr lang="ro-RO" sz="1500" b="0" i="0" dirty="0">
                <a:solidFill>
                  <a:srgbClr val="222C31"/>
                </a:solidFill>
                <a:effectLst/>
                <a:latin typeface="Arial" panose="020B0604020202020204" pitchFamily="34" charset="0"/>
                <a:cs typeface="Arial" panose="020B0604020202020204" pitchFamily="34" charset="0"/>
              </a:rPr>
              <a:t>Preia elementele de intrare într-o matrice</a:t>
            </a:r>
            <a:br>
              <a:rPr lang="ro-RO" sz="1500" b="0" i="0" dirty="0">
                <a:solidFill>
                  <a:srgbClr val="222C31"/>
                </a:solidFill>
                <a:effectLst/>
                <a:latin typeface="Arial" panose="020B0604020202020204" pitchFamily="34" charset="0"/>
                <a:cs typeface="Arial" panose="020B0604020202020204" pitchFamily="34" charset="0"/>
              </a:rPr>
            </a:br>
            <a:r>
              <a:rPr lang="ro-RO" sz="1500" b="0" i="0" dirty="0">
                <a:solidFill>
                  <a:srgbClr val="222C31"/>
                </a:solidFill>
                <a:effectLst/>
                <a:latin typeface="Arial" panose="020B0604020202020204" pitchFamily="34" charset="0"/>
                <a:cs typeface="Arial" panose="020B0604020202020204" pitchFamily="34" charset="0"/>
              </a:rPr>
              <a:t>Creează un arbore de căutare binar prin inserarea elementelor de date din matrice în copac</a:t>
            </a:r>
          </a:p>
          <a:p>
            <a:pPr>
              <a:lnSpc>
                <a:spcPct val="100000"/>
              </a:lnSpc>
            </a:pPr>
            <a:r>
              <a:rPr lang="ro-RO" sz="1500" b="0" i="0" dirty="0">
                <a:solidFill>
                  <a:srgbClr val="222C31"/>
                </a:solidFill>
                <a:effectLst/>
                <a:latin typeface="Arial" panose="020B0604020202020204" pitchFamily="34" charset="0"/>
                <a:cs typeface="Arial" panose="020B0604020202020204" pitchFamily="34" charset="0"/>
              </a:rPr>
              <a:t>Efectuează în ordine traversarea pe copac pentru a obține elementele în ordine sortată</a:t>
            </a:r>
          </a:p>
          <a:p>
            <a:pPr>
              <a:lnSpc>
                <a:spcPct val="100000"/>
              </a:lnSpc>
              <a:buFont typeface="Wingdings" panose="05000000000000000000" pitchFamily="2" charset="2"/>
              <a:buChar char="v"/>
            </a:pPr>
            <a:r>
              <a:rPr lang="ro-RO" sz="1500" dirty="0">
                <a:solidFill>
                  <a:srgbClr val="222C31"/>
                </a:solidFill>
                <a:latin typeface="Roboto" panose="02000000000000000000" pitchFamily="2" charset="0"/>
                <a:cs typeface="Arial" panose="020B0604020202020204" pitchFamily="34" charset="0"/>
              </a:rPr>
              <a:t> </a:t>
            </a:r>
            <a:r>
              <a:rPr lang="ro-RO" sz="1800" b="1" i="1" dirty="0">
                <a:latin typeface="Arial" panose="020B0604020202020204" pitchFamily="34" charset="0"/>
                <a:cs typeface="Arial" panose="020B0604020202020204" pitchFamily="34" charset="0"/>
              </a:rPr>
              <a:t>Shell Sort</a:t>
            </a:r>
          </a:p>
          <a:p>
            <a:pPr>
              <a:lnSpc>
                <a:spcPct val="100000"/>
              </a:lnSpc>
            </a:pPr>
            <a:r>
              <a:rPr lang="ro-RO" sz="1500" b="0" i="0" dirty="0">
                <a:solidFill>
                  <a:srgbClr val="222C31"/>
                </a:solidFill>
                <a:effectLst/>
                <a:latin typeface="Arial" panose="020B0604020202020204" pitchFamily="34" charset="0"/>
                <a:cs typeface="Arial" panose="020B0604020202020204" pitchFamily="34" charset="0"/>
              </a:rPr>
              <a:t>Sort Shell este o versiune generalizată a algoritmului de sortare a inserării. Acesta sortează mai întâi elementele care sunt departe unul de celălalt și reduce succesiv intervalul dintre elementele care urmează să fie sortate. Intervalul dintre elemente este redus pe baza secvenței utilizate.</a:t>
            </a:r>
            <a:endParaRPr lang="ro-RO" sz="15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v"/>
            </a:pPr>
            <a:endParaRPr lang="ro-RO" sz="1900" b="1" i="1"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v"/>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652275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u 1">
            <a:extLst>
              <a:ext uri="{FF2B5EF4-FFF2-40B4-BE49-F238E27FC236}">
                <a16:creationId xmlns:a16="http://schemas.microsoft.com/office/drawing/2014/main" id="{C289D712-371D-443A-A92A-1C6EF2C3BE9C}"/>
              </a:ext>
            </a:extLst>
          </p:cNvPr>
          <p:cNvSpPr>
            <a:spLocks noGrp="1"/>
          </p:cNvSpPr>
          <p:nvPr>
            <p:ph type="title"/>
          </p:nvPr>
        </p:nvSpPr>
        <p:spPr>
          <a:xfrm>
            <a:off x="637262" y="1240076"/>
            <a:ext cx="2045860" cy="4584527"/>
          </a:xfrm>
        </p:spPr>
        <p:txBody>
          <a:bodyPr>
            <a:normAutofit/>
          </a:bodyPr>
          <a:lstStyle/>
          <a:p>
            <a:r>
              <a:rPr lang="ro-RO" sz="2500" dirty="0">
                <a:solidFill>
                  <a:srgbClr val="FFFFFF"/>
                </a:solidFill>
              </a:rPr>
              <a:t>metode avansate</a:t>
            </a:r>
          </a:p>
        </p:txBody>
      </p:sp>
      <p:sp>
        <p:nvSpPr>
          <p:cNvPr id="3" name="Substituent conținut 2">
            <a:extLst>
              <a:ext uri="{FF2B5EF4-FFF2-40B4-BE49-F238E27FC236}">
                <a16:creationId xmlns:a16="http://schemas.microsoft.com/office/drawing/2014/main" id="{F28A7B85-A6E7-46B2-8A05-E5A864E029E8}"/>
              </a:ext>
            </a:extLst>
          </p:cNvPr>
          <p:cNvSpPr>
            <a:spLocks noGrp="1"/>
          </p:cNvSpPr>
          <p:nvPr>
            <p:ph idx="1"/>
          </p:nvPr>
        </p:nvSpPr>
        <p:spPr>
          <a:xfrm>
            <a:off x="3551774" y="1240076"/>
            <a:ext cx="4734976" cy="5179774"/>
          </a:xfrm>
        </p:spPr>
        <p:txBody>
          <a:bodyPr anchor="t">
            <a:normAutofit/>
          </a:bodyPr>
          <a:lstStyle/>
          <a:p>
            <a:pPr>
              <a:buFont typeface="Wingdings" panose="05000000000000000000" pitchFamily="2" charset="2"/>
              <a:buChar char="v"/>
            </a:pPr>
            <a:r>
              <a:rPr lang="ro-RO" sz="1800" b="1" i="1" noProof="1">
                <a:latin typeface="Arial" panose="020B0604020202020204" pitchFamily="34" charset="0"/>
                <a:cs typeface="Arial" panose="020B0604020202020204" pitchFamily="34" charset="0"/>
              </a:rPr>
              <a:t> </a:t>
            </a:r>
            <a:r>
              <a:rPr lang="en-US" sz="1800" b="1" i="1" noProof="1">
                <a:latin typeface="Arial" panose="020B0604020202020204" pitchFamily="34" charset="0"/>
                <a:cs typeface="Arial" panose="020B0604020202020204" pitchFamily="34" charset="0"/>
              </a:rPr>
              <a:t>HeapSort</a:t>
            </a:r>
          </a:p>
          <a:p>
            <a:r>
              <a:rPr lang="en-US" sz="1500" noProof="1">
                <a:latin typeface="Arial" panose="020B0604020202020204" pitchFamily="34" charset="0"/>
                <a:cs typeface="Arial" panose="020B0604020202020204" pitchFamily="34" charset="0"/>
              </a:rPr>
              <a:t>Headsort este o versiune mult mai eficienta a sorta</a:t>
            </a:r>
            <a:r>
              <a:rPr lang="ro-RO" sz="1500" noProof="1">
                <a:latin typeface="Arial" panose="020B0604020202020204" pitchFamily="34" charset="0"/>
                <a:cs typeface="Arial" panose="020B0604020202020204" pitchFamily="34" charset="0"/>
              </a:rPr>
              <a:t>r</a:t>
            </a:r>
            <a:r>
              <a:rPr lang="en-US" sz="1500" noProof="1">
                <a:latin typeface="Arial" panose="020B0604020202020204" pitchFamily="34" charset="0"/>
                <a:cs typeface="Arial" panose="020B0604020202020204" pitchFamily="34" charset="0"/>
              </a:rPr>
              <a:t>ii prin selectie.  </a:t>
            </a:r>
          </a:p>
          <a:p>
            <a:r>
              <a:rPr lang="en-US" sz="1500" noProof="1">
                <a:latin typeface="Arial" panose="020B0604020202020204" pitchFamily="34" charset="0"/>
                <a:cs typeface="Arial" panose="020B0604020202020204" pitchFamily="34" charset="0"/>
              </a:rPr>
              <a:t>Functioneaza determinand cel mai mare(sau cel mai mic) element al listei, plasandu-l la sfarsitul(sau inceputul) listei, folosindu-se o structura de tip morman.</a:t>
            </a:r>
          </a:p>
          <a:p>
            <a:r>
              <a:rPr lang="en-US" sz="1500" noProof="1">
                <a:latin typeface="Arial" panose="020B0604020202020204" pitchFamily="34" charset="0"/>
                <a:cs typeface="Arial" panose="020B0604020202020204" pitchFamily="34" charset="0"/>
              </a:rPr>
              <a:t>Odata ce lista a devenit un morman, nodul radacina este cel mai mare(sau cel mai mic), iar cand acesta este plasat la sfarsitul listei, urmatorul cel mai mare nod ii ocupa pozitia.</a:t>
            </a:r>
          </a:p>
          <a:p>
            <a:pPr marL="0" indent="0">
              <a:lnSpc>
                <a:spcPct val="110000"/>
              </a:lnSpc>
              <a:buNone/>
            </a:pPr>
            <a:endParaRPr lang="ro-RO" sz="1800" b="1" i="1" dirty="0">
              <a:latin typeface="Arial" panose="020B0604020202020204" pitchFamily="34" charset="0"/>
              <a:cs typeface="Arial" panose="020B0604020202020204" pitchFamily="34" charset="0"/>
            </a:endParaRPr>
          </a:p>
          <a:p>
            <a:pPr marL="0" indent="0">
              <a:lnSpc>
                <a:spcPct val="110000"/>
              </a:lnSpc>
              <a:buNone/>
            </a:pPr>
            <a:endParaRPr lang="ro-RO" sz="18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v"/>
            </a:pPr>
            <a:endParaRPr lang="ro-RO" sz="1900" b="1" i="1" dirty="0">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v"/>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a:p>
            <a:pPr marL="0" indent="0">
              <a:lnSpc>
                <a:spcPct val="110000"/>
              </a:lnSpc>
              <a:buNone/>
            </a:pPr>
            <a:endParaRPr lang="ro-RO" sz="19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9950513"/>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2021</TotalTime>
  <Words>1184</Words>
  <Application>Microsoft Office PowerPoint</Application>
  <PresentationFormat>Expunere pe ecran (4:3)</PresentationFormat>
  <Paragraphs>251</Paragraphs>
  <Slides>26</Slides>
  <Notes>2</Notes>
  <HiddenSlides>0</HiddenSlides>
  <MMClips>0</MMClips>
  <ScaleCrop>false</ScaleCrop>
  <HeadingPairs>
    <vt:vector size="8" baseType="variant">
      <vt:variant>
        <vt:lpstr>Fonturi utilizate</vt:lpstr>
      </vt:variant>
      <vt:variant>
        <vt:i4>8</vt:i4>
      </vt:variant>
      <vt:variant>
        <vt:lpstr>Temă</vt:lpstr>
      </vt:variant>
      <vt:variant>
        <vt:i4>1</vt:i4>
      </vt:variant>
      <vt:variant>
        <vt:lpstr>Titluri diapozitive</vt:lpstr>
      </vt:variant>
      <vt:variant>
        <vt:i4>26</vt:i4>
      </vt:variant>
      <vt:variant>
        <vt:lpstr>Expuneri particularizate</vt:lpstr>
      </vt:variant>
      <vt:variant>
        <vt:i4>1</vt:i4>
      </vt:variant>
    </vt:vector>
  </HeadingPairs>
  <TitlesOfParts>
    <vt:vector size="36" baseType="lpstr">
      <vt:lpstr>Arial</vt:lpstr>
      <vt:lpstr>Arial</vt:lpstr>
      <vt:lpstr>Arial Narrow</vt:lpstr>
      <vt:lpstr>Calibri</vt:lpstr>
      <vt:lpstr>Gill Sans MT</vt:lpstr>
      <vt:lpstr>Roboto</vt:lpstr>
      <vt:lpstr>Times New Roman</vt:lpstr>
      <vt:lpstr>Wingdings</vt:lpstr>
      <vt:lpstr>Galerie</vt:lpstr>
      <vt:lpstr>Metode de sortare</vt:lpstr>
      <vt:lpstr>INTRODUCERE</vt:lpstr>
      <vt:lpstr>Clasificare</vt:lpstr>
      <vt:lpstr>metode directe</vt:lpstr>
      <vt:lpstr>metode directe</vt:lpstr>
      <vt:lpstr>metode directe</vt:lpstr>
      <vt:lpstr>metode avansate</vt:lpstr>
      <vt:lpstr>metode avansate</vt:lpstr>
      <vt:lpstr>metode avansate</vt:lpstr>
      <vt:lpstr>Partea 2</vt:lpstr>
      <vt:lpstr>introducere  </vt:lpstr>
      <vt:lpstr>Prezentarea generală a algoritmilor utilizați </vt:lpstr>
      <vt:lpstr>Problema 1 (SELECT SORT)</vt:lpstr>
      <vt:lpstr>Problema 1 (SELECT SORT)</vt:lpstr>
      <vt:lpstr>Problema 1</vt:lpstr>
      <vt:lpstr>Problema 1</vt:lpstr>
      <vt:lpstr>Problema 1</vt:lpstr>
      <vt:lpstr>Problema II (Insertionsort)</vt:lpstr>
      <vt:lpstr>Problema 1I</vt:lpstr>
      <vt:lpstr>Problema 1I</vt:lpstr>
      <vt:lpstr>Problema 1I</vt:lpstr>
      <vt:lpstr>Problema 1I</vt:lpstr>
      <vt:lpstr>Problema III (Bubllesort)</vt:lpstr>
      <vt:lpstr>Problema III</vt:lpstr>
      <vt:lpstr>Compararea metodelor</vt:lpstr>
      <vt:lpstr>MULȚUMIM!</vt:lpstr>
      <vt:lpstr>Expunere particularizată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Metode de sortare</dc:title>
  <dc:creator>Maria Vancea</dc:creator>
  <cp:lastModifiedBy>Maria Vancea</cp:lastModifiedBy>
  <cp:revision>52</cp:revision>
  <dcterms:created xsi:type="dcterms:W3CDTF">2022-02-28T07:23:02Z</dcterms:created>
  <dcterms:modified xsi:type="dcterms:W3CDTF">2022-04-20T11:40:17Z</dcterms:modified>
</cp:coreProperties>
</file>