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84" r:id="rId13"/>
    <p:sldId id="273" r:id="rId14"/>
    <p:sldId id="286" r:id="rId15"/>
    <p:sldId id="285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E/DgtouzCxHTEUVLHUlk3/W/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AA2E4-E909-44AB-A66D-26BB543DB7ED}" v="20" dt="2020-12-09T18:51:02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14" y="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2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BC11C-373B-4D79-9215-AA8AF990E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 dirty="0"/>
              <a:t>SelectionSort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AC7EE-F9AA-4624-B69F-E8EDDFC9EA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AD16-EEA3-4EDA-9830-B8231EE37E3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387AD-32AD-47F7-9B1B-D78BE83CE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733-2026-49AA-8C9B-36711714D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028C-EE2E-49CC-8FA5-0C7C0E7CD91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84201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o-RO" dirty="0"/>
              <a:t>SelectionSort</a:t>
            </a:r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66318176-2E8F-49B4-ACAC-DA1DD1571E6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334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5475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2005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686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889925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04139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5689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412504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3355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9498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7176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1232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36389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208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62845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8949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67334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12526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7262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2118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o-R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2353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52379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0541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0297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0588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955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35512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7296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5183188" y="1206500"/>
            <a:ext cx="656431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 rot="5400000">
            <a:off x="3521074" y="-1870076"/>
            <a:ext cx="5149850" cy="113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ing 1">
  <p:cSld name="Coding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44500" y="1204785"/>
            <a:ext cx="11303000" cy="776416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"/>
          <p:cNvSpPr txBox="1"/>
          <p:nvPr/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Helvetica Neue"/>
              <a:buNone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sz="4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690880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7493000" y="2882900"/>
            <a:ext cx="4254500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44500" y="1204784"/>
            <a:ext cx="11303000" cy="3357691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44499" y="4589463"/>
            <a:ext cx="113029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44500" y="1206500"/>
            <a:ext cx="557530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199" y="1206500"/>
            <a:ext cx="5575299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44500" y="1207145"/>
            <a:ext cx="55530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44500" y="2094470"/>
            <a:ext cx="5553075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207144"/>
            <a:ext cx="5575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199" y="2094470"/>
            <a:ext cx="5575299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24168" y="1206500"/>
            <a:ext cx="682333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dk1"/>
        </a:buClr>
        <a:buSzPts val="4400"/>
        <a:buFont typeface="Helvetica Neue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noProof="1"/>
              <a:t>SelectionSort</a:t>
            </a: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 dirty="0"/>
              <a:t>O(</a:t>
            </a:r>
            <a:r>
              <a:rPr lang="en-US" dirty="0"/>
              <a:t>N^2</a:t>
            </a:r>
            <a:r>
              <a:rPr lang="ro-RO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4001449"/>
            <a:ext cx="6908802" cy="30253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CA16BAE-92EC-4615-865C-87C04BD7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5385"/>
              </p:ext>
            </p:extLst>
          </p:nvPr>
        </p:nvGraphicFramePr>
        <p:xfrm>
          <a:off x="4968000" y="12400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Google Shape;89;p2">
            <a:extLst>
              <a:ext uri="{FF2B5EF4-FFF2-40B4-BE49-F238E27FC236}">
                <a16:creationId xmlns:a16="http://schemas.microsoft.com/office/drawing/2014/main" id="{07C62620-5F7B-484A-AB35-829ADDBC5EB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                j=3</a:t>
            </a:r>
            <a:endParaRPr dirty="0"/>
          </a:p>
        </p:txBody>
      </p:sp>
      <p:sp>
        <p:nvSpPr>
          <p:cNvPr id="9" name="Google Shape;93;p2">
            <a:extLst>
              <a:ext uri="{FF2B5EF4-FFF2-40B4-BE49-F238E27FC236}">
                <a16:creationId xmlns:a16="http://schemas.microsoft.com/office/drawing/2014/main" id="{AB633970-AF0F-4842-8717-214727084CE6}"/>
              </a:ext>
            </a:extLst>
          </p:cNvPr>
          <p:cNvSpPr/>
          <p:nvPr/>
        </p:nvSpPr>
        <p:spPr>
          <a:xfrm>
            <a:off x="5301588" y="217264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56D38F34-DE98-4014-8F8E-20CAC972CFA7}"/>
              </a:ext>
            </a:extLst>
          </p:cNvPr>
          <p:cNvSpPr/>
          <p:nvPr/>
        </p:nvSpPr>
        <p:spPr>
          <a:xfrm>
            <a:off x="7377382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6484D52-2B0A-4C73-94CD-97CD7217B198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8755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31&lt;4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4264843"/>
            <a:ext cx="6908802" cy="25266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               j=3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 </a:t>
            </a:r>
            <a:r>
              <a:rPr lang="en-US" sz="1550" dirty="0" err="1">
                <a:solidFill>
                  <a:schemeClr val="accent4">
                    <a:lumMod val="50000"/>
                  </a:schemeClr>
                </a:solidFill>
              </a:rPr>
              <a:t>min_index</a:t>
            </a:r>
            <a:r>
              <a:rPr lang="en-US" sz="1550" dirty="0">
                <a:solidFill>
                  <a:schemeClr val="accent4">
                    <a:lumMod val="50000"/>
                  </a:schemeClr>
                </a:solidFill>
              </a:rPr>
              <a:t> = 1</a:t>
            </a:r>
            <a:r>
              <a:rPr lang="en-US" sz="1550" dirty="0">
                <a:solidFill>
                  <a:srgbClr val="0070C0"/>
                </a:solidFill>
              </a:rPr>
              <a:t>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5374751" y="2114219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4D15CE-DEDB-4C93-AEBF-06BCD1B5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16073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24D96A3E-734B-4F5C-80CB-BF20508B29D0}"/>
              </a:ext>
            </a:extLst>
          </p:cNvPr>
          <p:cNvSpPr/>
          <p:nvPr/>
        </p:nvSpPr>
        <p:spPr>
          <a:xfrm>
            <a:off x="7377153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7FCE6EA6-C7AA-4FEC-B836-C2551306F0CD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1603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81260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(12,4) = (4, 12)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14070" y="4723558"/>
            <a:ext cx="6908802" cy="65248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4D15CE-DEDB-4C93-AEBF-06BCD1B5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6481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CasetăText 7">
            <a:extLst>
              <a:ext uri="{FF2B5EF4-FFF2-40B4-BE49-F238E27FC236}">
                <a16:creationId xmlns:a16="http://schemas.microsoft.com/office/drawing/2014/main" id="{7326D1BE-9606-46E4-A66E-AA6B7ADB15E5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0119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164375"/>
            <a:ext cx="6908802" cy="26462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35583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E56B70D5-DD15-4F1C-BA1C-0E8DB9B56B81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7419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429000"/>
            <a:ext cx="6908802" cy="2927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5097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4BCC8747-CA7A-46BA-B1E8-2C3790CC3DA7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784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j=2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95359"/>
            <a:ext cx="6908802" cy="2927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C9C10C3D-BF87-4186-ABC2-A07D1DDF404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   j=2                       </a:t>
            </a:r>
            <a:endParaRPr dirty="0"/>
          </a:p>
        </p:txBody>
      </p:sp>
      <p:sp>
        <p:nvSpPr>
          <p:cNvPr id="8" name="Google Shape;93;p2">
            <a:extLst>
              <a:ext uri="{FF2B5EF4-FFF2-40B4-BE49-F238E27FC236}">
                <a16:creationId xmlns:a16="http://schemas.microsoft.com/office/drawing/2014/main" id="{16B4BBD6-FF51-4BBC-AC74-67B41955CC12}"/>
              </a:ext>
            </a:extLst>
          </p:cNvPr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89C2CA-A0BF-41FD-91F6-81C315A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44298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3EB69166-15D1-4596-AA77-870715BF586A}"/>
              </a:ext>
            </a:extLst>
          </p:cNvPr>
          <p:cNvSpPr/>
          <p:nvPr/>
        </p:nvSpPr>
        <p:spPr>
          <a:xfrm>
            <a:off x="6741096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85B17553-FB8C-4113-837D-34F300D81EC4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75355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8&lt;12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  j=2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4253909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56830"/>
              </p:ext>
            </p:extLst>
          </p:nvPr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734458" y="2140983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32580B6-90BD-42E9-84F1-19362269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50906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E7453841-2141-4C99-A5C5-B84EC3B3216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1933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6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j=2 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</a:t>
            </a:r>
            <a:r>
              <a:rPr lang="en-US" sz="1550" dirty="0" err="1">
                <a:solidFill>
                  <a:schemeClr val="accent4">
                    <a:lumMod val="50000"/>
                  </a:schemeClr>
                </a:solidFill>
              </a:rPr>
              <a:t>min_index</a:t>
            </a:r>
            <a:r>
              <a:rPr lang="en-US" sz="1550" dirty="0">
                <a:solidFill>
                  <a:schemeClr val="accent4">
                    <a:lumMod val="50000"/>
                  </a:schemeClr>
                </a:solidFill>
              </a:rPr>
              <a:t> = 2</a:t>
            </a:r>
            <a:endParaRPr lang="en-US"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4499705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655630" y="2140983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7F694554-6707-4013-A2B0-15E8609F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19100"/>
              </p:ext>
            </p:extLst>
          </p:nvPr>
        </p:nvGraphicFramePr>
        <p:xfrm>
          <a:off x="4968000" y="121781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8F220CFB-280A-477E-B133-05B2E351B718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114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	              j=3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3947173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348891" y="2110178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33305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45A981BE-0226-49E1-90DE-67055C9996DB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15075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31&lt;8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6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=1                                         j=2 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</a:t>
            </a:r>
            <a:r>
              <a:rPr lang="en-US" sz="1550" dirty="0" err="1">
                <a:solidFill>
                  <a:schemeClr val="accent4">
                    <a:lumMod val="50000"/>
                  </a:schemeClr>
                </a:solidFill>
              </a:rPr>
              <a:t>min_index</a:t>
            </a:r>
            <a:r>
              <a:rPr lang="en-US" sz="1550" dirty="0">
                <a:solidFill>
                  <a:schemeClr val="accent4">
                    <a:lumMod val="50000"/>
                  </a:schemeClr>
                </a:solidFill>
              </a:rPr>
              <a:t> = 2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973841" y="214990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835889" y="4199421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349313" y="2140983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02170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925BF548-91BE-409C-9708-D6577B3216D2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048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List_elemente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=[12,4,8,31]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318" y="2932289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3718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3983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(12,8) = (8,12)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814275"/>
            <a:ext cx="6908802" cy="5617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38712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8" name="CasetăText 7">
            <a:extLst>
              <a:ext uri="{FF2B5EF4-FFF2-40B4-BE49-F238E27FC236}">
                <a16:creationId xmlns:a16="http://schemas.microsoft.com/office/drawing/2014/main" id="{BD99D358-FC8A-442F-9F7B-AF3E1BD0DB55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0943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95600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=2       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6714820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216167"/>
            <a:ext cx="6908802" cy="21283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98325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D40953C6-6EBA-4FAC-A781-EA2BC954FEC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4860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48903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=2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742300" y="3429000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6655630" y="2140983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53316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620F4B27-1DB1-487B-B619-20D31B9F2185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6484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=2                       j=3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6730585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738759" y="3962938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400700" y="211391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03492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61CD1C0E-DFCF-4514-BB64-F44ECFC96AB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137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31&lt;12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6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=2                              j=3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                 </a:t>
            </a:r>
            <a:r>
              <a:rPr kumimoji="0" lang="en-US" sz="1550" b="0" i="0" u="none" strike="noStrike" kern="0" cap="none" spc="0" normalizeH="0" baseline="0" noProof="0" dirty="0" err="1">
                <a:ln>
                  <a:noFill/>
                </a:ln>
                <a:solidFill>
                  <a:srgbClr val="B19C7D">
                    <a:lumMod val="50000"/>
                  </a:srgbClr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min_index</a:t>
            </a:r>
            <a:r>
              <a:rPr kumimoji="0" lang="en-US" sz="1550" b="0" i="0" u="none" strike="noStrike" kern="0" cap="none" spc="0" normalizeH="0" baseline="0" noProof="0" dirty="0">
                <a:ln>
                  <a:noFill/>
                </a:ln>
                <a:solidFill>
                  <a:srgbClr val="B19C7D">
                    <a:lumMod val="50000"/>
                  </a:srgbClr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= 2</a:t>
            </a:r>
            <a:r>
              <a:rPr kumimoji="0" lang="en-US" sz="15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6730586" y="2132470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835889" y="4199421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412375" y="2132470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761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DECCDBC7-8C7F-4264-A516-9224C5AD521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0537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	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=3                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7392738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3216167"/>
            <a:ext cx="6908802" cy="21283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21367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18D5109E-6A9F-4766-894F-513F79DCFA3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7841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3058197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=3           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7376972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3429000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7433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0666545E-BFC7-48A7-AC79-09BF43B46CA2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200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=3            j=3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835889" y="3994470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396609" y="211391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3305"/>
              </p:ext>
            </p:extLst>
          </p:nvPr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7D34D21E-9A72-499A-AD0F-C4DA5985C3C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44406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list_elemente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=3            j=3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835889" y="3208798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0E8C67AF-D609-4D44-AE06-6302068F4B2B}"/>
              </a:ext>
            </a:extLst>
          </p:cNvPr>
          <p:cNvSpPr/>
          <p:nvPr/>
        </p:nvSpPr>
        <p:spPr>
          <a:xfrm>
            <a:off x="7396609" y="2113911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F5CC7FFD-94C4-4AB0-8A4D-8AB4887A6EDC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6724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Lista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sortat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ă și se iese din funcție.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                                        </a:t>
            </a:r>
            <a:endParaRPr dirty="0"/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895600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CE548A3-77CE-484A-B0E2-30506196B0DA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17511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6FA898A9-B9E9-44C6-8EAE-808333201A6E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21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      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37419" y="2159009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318" y="3175000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9547"/>
              </p:ext>
            </p:extLst>
          </p:nvPr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554F011-FC0E-4C15-B1A6-5863D251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8934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DBB781EA-E23C-4AAE-B700-D3406C5BDB79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612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877941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                     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85546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318" y="3514336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2445"/>
              </p:ext>
            </p:extLst>
          </p:nvPr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AAD550D-31E0-4F7F-9818-3EB68278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51473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C584522D-29E1-4F83-A371-8E2DE1598E91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697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j=1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37419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5973841" y="2136557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318" y="4014743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1E83A44-91D6-4E5D-8B51-5C6F7CA3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9865"/>
              </p:ext>
            </p:extLst>
          </p:nvPr>
        </p:nvGraphicFramePr>
        <p:xfrm>
          <a:off x="4967998" y="123048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52387AB0-2977-4237-B446-0847A904D481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8506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5131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4&lt;12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j=1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85546" y="215753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5996700" y="216548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640194" y="4261902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B5A8CE-88AC-4780-9552-FD4A8E53A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7117"/>
              </p:ext>
            </p:extLst>
          </p:nvPr>
        </p:nvGraphicFramePr>
        <p:xfrm>
          <a:off x="4936691" y="122713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95A5908C-813F-4527-84C1-01E9B73DC10D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085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80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50"/>
              <a:buNone/>
            </a:pPr>
            <a:endParaRPr sz="155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	      j=1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  	      </a:t>
            </a:r>
            <a:r>
              <a:rPr lang="en-US" sz="1550" dirty="0" err="1">
                <a:solidFill>
                  <a:schemeClr val="accent4">
                    <a:lumMod val="50000"/>
                  </a:schemeClr>
                </a:solidFill>
              </a:rPr>
              <a:t>min_index</a:t>
            </a:r>
            <a:r>
              <a:rPr lang="en-US" sz="1550" dirty="0">
                <a:solidFill>
                  <a:schemeClr val="accent4">
                    <a:lumMod val="50000"/>
                  </a:schemeClr>
                </a:solidFill>
              </a:rPr>
              <a:t> = 1</a:t>
            </a:r>
            <a:endParaRPr sz="15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285546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6050279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03239" y="4479154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9FBA73D-A75D-4550-A873-1B256F56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38874"/>
              </p:ext>
            </p:extLst>
          </p:nvPr>
        </p:nvGraphicFramePr>
        <p:xfrm>
          <a:off x="4968000" y="1215922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9E9A026E-AA42-4732-823D-BAD4DD66088F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33049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0" y="2932289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2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j=2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285546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6681553" y="2132064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14743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49600"/>
              </p:ext>
            </p:extLst>
          </p:nvPr>
        </p:nvGraphicFramePr>
        <p:xfrm>
          <a:off x="4978400" y="1224000"/>
          <a:ext cx="20927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E25C08FF-677A-44D6-AF6F-5D7A5480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97696"/>
              </p:ext>
            </p:extLst>
          </p:nvPr>
        </p:nvGraphicFramePr>
        <p:xfrm>
          <a:off x="4978400" y="1210072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A3EBB3AE-A9CD-4055-B58D-E25292B0C533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83459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7300192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in range(i+1,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=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list_elemente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98841" y="2968978"/>
            <a:ext cx="3748657" cy="337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8&lt;4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6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                                </a:t>
            </a:r>
            <a:r>
              <a:rPr lang="en-US" sz="1550" dirty="0" err="1">
                <a:solidFill>
                  <a:srgbClr val="0070C0"/>
                </a:solidFill>
              </a:rPr>
              <a:t>i</a:t>
            </a:r>
            <a:r>
              <a:rPr lang="en-US" sz="1550" dirty="0">
                <a:solidFill>
                  <a:srgbClr val="0070C0"/>
                </a:solidFill>
              </a:rPr>
              <a:t>=0                                      j=2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50"/>
              <a:buNone/>
            </a:pPr>
            <a:r>
              <a:rPr lang="en-US" sz="1550" dirty="0">
                <a:solidFill>
                  <a:srgbClr val="0070C0"/>
                </a:solidFill>
              </a:rPr>
              <a:t>							 </a:t>
            </a:r>
            <a:r>
              <a:rPr lang="en-US" sz="1550" dirty="0" err="1">
                <a:solidFill>
                  <a:schemeClr val="accent4">
                    <a:lumMod val="50000"/>
                  </a:schemeClr>
                </a:solidFill>
              </a:rPr>
              <a:t>min_index</a:t>
            </a:r>
            <a:r>
              <a:rPr lang="en-US" sz="1550" dirty="0">
                <a:solidFill>
                  <a:schemeClr val="accent4">
                    <a:lumMod val="50000"/>
                  </a:schemeClr>
                </a:solidFill>
              </a:rPr>
              <a:t> = 1</a:t>
            </a:r>
            <a:endParaRPr lang="en-US" sz="1550" dirty="0">
              <a:solidFill>
                <a:srgbClr val="0070C0"/>
              </a:solidFill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301588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2">
            <a:extLst>
              <a:ext uri="{FF2B5EF4-FFF2-40B4-BE49-F238E27FC236}">
                <a16:creationId xmlns:a16="http://schemas.microsoft.com/office/drawing/2014/main" id="{7D84B53A-F534-4484-BADE-BD7136EC01C7}"/>
              </a:ext>
            </a:extLst>
          </p:cNvPr>
          <p:cNvSpPr/>
          <p:nvPr/>
        </p:nvSpPr>
        <p:spPr>
          <a:xfrm>
            <a:off x="6671831" y="2144942"/>
            <a:ext cx="45719" cy="5841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B230B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825133" y="4225154"/>
            <a:ext cx="6908802" cy="3147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4968000" y="1224000"/>
          <a:ext cx="2103120" cy="8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3716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FBAF87E8-BE59-46E1-A04D-E2498BA0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23088"/>
              </p:ext>
            </p:extLst>
          </p:nvPr>
        </p:nvGraphicFramePr>
        <p:xfrm>
          <a:off x="4968000" y="1227579"/>
          <a:ext cx="2808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285177420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946465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2273342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829777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438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7467"/>
                  </a:ext>
                </a:extLst>
              </a:tr>
            </a:tbl>
          </a:graphicData>
        </a:graphic>
      </p:graphicFrame>
      <p:sp>
        <p:nvSpPr>
          <p:cNvPr id="13" name="CasetăText 12">
            <a:extLst>
              <a:ext uri="{FF2B5EF4-FFF2-40B4-BE49-F238E27FC236}">
                <a16:creationId xmlns:a16="http://schemas.microsoft.com/office/drawing/2014/main" id="{04E4F1B5-0E6A-4879-8DD9-38B86DD334DD}"/>
              </a:ext>
            </a:extLst>
          </p:cNvPr>
          <p:cNvSpPr txBox="1"/>
          <p:nvPr/>
        </p:nvSpPr>
        <p:spPr>
          <a:xfrm>
            <a:off x="444499" y="512806"/>
            <a:ext cx="404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87274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E7D0004-76E3-4BFF-8C4A-2DA7F668B733"/>
  <p:tag name="ISPRING_CMI5_LAUNCH_METHOD" val="any window"/>
  <p:tag name="ISPRINGCLOUDFOLDERID" val="1"/>
  <p:tag name="ISPRINGONLINEFOLDERID" val="1"/>
  <p:tag name="ISPRING_OUTPUT_FOLDER" val="C:\Users\coso\OneDrive - Technical University of Cluj-Napoca\_UTCN\Cursuri\_Algoritmi_Fundamentali_si_Structuri_de_Date"/>
  <p:tag name="ISPRING_SCORM_RATE_SLIDES" val="0"/>
  <p:tag name="ISPRING_SCORM_PASSING_SCORE" val="0.000000"/>
  <p:tag name="ISPRING_CURRENT_PLAYER_ID" val="universal"/>
  <p:tag name="ISPRING_FIRST_PUBLISH" val="1"/>
  <p:tag name="ISPRING_ULTRA_SCORM_COURCE_TITLE" val="070.2 - Căutare binară - step by ste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070.2 - Căutare binară - step by step"/>
</p:tagLst>
</file>

<file path=ppt/theme/theme1.xml><?xml version="1.0" encoding="utf-8"?>
<a:theme xmlns:a="http://schemas.openxmlformats.org/drawingml/2006/main" name="Cosmin_Sabo_UTCN_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3726</Words>
  <Application>Microsoft Office PowerPoint</Application>
  <PresentationFormat>Ecran lat</PresentationFormat>
  <Paragraphs>979</Paragraphs>
  <Slides>29</Slides>
  <Notes>29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Helvetica Neue</vt:lpstr>
      <vt:lpstr>Calibri</vt:lpstr>
      <vt:lpstr>Roboto</vt:lpstr>
      <vt:lpstr>Cosmin_Sabo_UTCN_Theme</vt:lpstr>
      <vt:lpstr>SelectionSort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070.2 - Căutare binară - step by step</dc:title>
  <dc:creator>Cosmin Nicolae Sabo</dc:creator>
  <cp:lastModifiedBy>Maria Vancea</cp:lastModifiedBy>
  <cp:revision>38</cp:revision>
  <dcterms:created xsi:type="dcterms:W3CDTF">2020-02-23T13:49:55Z</dcterms:created>
  <dcterms:modified xsi:type="dcterms:W3CDTF">2022-04-18T19:01:33Z</dcterms:modified>
</cp:coreProperties>
</file>