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</p:sldIdLst>
  <p:sldSz cx="12192000" cy="6858000"/>
  <p:notesSz cx="6858000" cy="9144000"/>
  <p:embeddedFontLst>
    <p:embeddedFont>
      <p:font typeface="Calibri" panose="020F0502020204030204" pitchFamily="34" charset="0"/>
      <p:regular r:id="rId105"/>
      <p:bold r:id="rId106"/>
      <p:italic r:id="rId107"/>
      <p:boldItalic r:id="rId108"/>
    </p:embeddedFont>
    <p:embeddedFont>
      <p:font typeface="Helvetica Neue" panose="020B0604020202020204" charset="0"/>
      <p:regular r:id="rId109"/>
      <p:bold r:id="rId110"/>
      <p:italic r:id="rId111"/>
      <p:boldItalic r:id="rId112"/>
    </p:embeddedFont>
    <p:embeddedFont>
      <p:font typeface="Roboto" panose="02000000000000000000" pitchFamily="2" charset="0"/>
      <p:regular r:id="rId113"/>
      <p:bold r:id="rId114"/>
      <p:italic r:id="rId115"/>
      <p:boldItalic r:id="rId116"/>
    </p:embeddedFont>
  </p:embeddedFontLst>
  <p:custDataLst>
    <p:tags r:id="rId1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iE/DgtouzCxHTEUVLHUlk3/W/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F00"/>
    <a:srgbClr val="0000FF"/>
    <a:srgbClr val="FF00FF"/>
    <a:srgbClr val="BC4C00"/>
    <a:srgbClr val="7F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AA2E4-E909-44AB-A66D-26BB543DB7ED}" v="20" dt="2020-12-09T18:51:02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20" y="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2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gs" Target="tags/tag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8.fntdata"/><Relationship Id="rId16" Type="http://schemas.openxmlformats.org/officeDocument/2006/relationships/slide" Target="slides/slide15.xml"/><Relationship Id="rId107" Type="http://schemas.openxmlformats.org/officeDocument/2006/relationships/font" Target="fonts/font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1.fntdata"/><Relationship Id="rId113" Type="http://schemas.openxmlformats.org/officeDocument/2006/relationships/font" Target="fonts/font9.fntdata"/><Relationship Id="rId11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4.fntdata"/><Relationship Id="rId11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.fntdata"/><Relationship Id="rId114" Type="http://schemas.openxmlformats.org/officeDocument/2006/relationships/font" Target="fonts/font10.fntdata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5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6.fntdata"/><Relationship Id="rId115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BC11C-373B-4D79-9215-AA8AF990E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 dirty="0"/>
              <a:t>SelectionSort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AC7EE-F9AA-4624-B69F-E8EDDFC9EA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AD16-EEA3-4EDA-9830-B8231EE37E34}" type="datetimeFigureOut">
              <a:rPr lang="ro-RO" smtClean="0"/>
              <a:t>23.05.2022</a:t>
            </a:fld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387AD-32AD-47F7-9B1B-D78BE83CE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733-2026-49AA-8C9B-36711714D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028C-EE2E-49CC-8FA5-0C7C0E7CD91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2013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o-RO" dirty="0"/>
              <a:t>SelectionSort</a:t>
            </a:r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66318176-2E8F-49B4-ACAC-DA1DD1571E6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18821609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7930740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35837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41762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4145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80830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69613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869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3444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2037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494752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02943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7176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5602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9578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64185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065432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38051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36404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42050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77605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94354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4966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56130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214422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1691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997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469791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270024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966775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93549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58859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029526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1688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943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92016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87405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757818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915444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4841108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85040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70336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90651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887101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06868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2398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871266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942475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4468507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978434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05955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666367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09558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440008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480419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762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950833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42703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747578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7853176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592441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343143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63248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7168685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9354963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212835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24585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6059029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1945291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697022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518733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8843358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5833748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1394166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767119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2267430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2458921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98903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147865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2833955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742708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401387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801364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3432236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5276028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66848820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2750797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9536191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400627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3633403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7422255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101393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5944157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930280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5324984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6162273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303088560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28625977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1066509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8C0F72-563C-44D2-A1E7-76E460E1452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ro-RO" dirty="0"/>
              <a:t>SelectionSort</a:t>
            </a:r>
          </a:p>
        </p:txBody>
      </p:sp>
    </p:spTree>
    <p:extLst>
      <p:ext uri="{BB962C8B-B14F-4D97-AF65-F5344CB8AC3E}">
        <p14:creationId xmlns:p14="http://schemas.microsoft.com/office/powerpoint/2010/main" val="141959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5183188" y="1206500"/>
            <a:ext cx="656431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 rot="5400000">
            <a:off x="3521074" y="-1870076"/>
            <a:ext cx="5149850" cy="113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ing 1">
  <p:cSld name="Coding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44500" y="1204785"/>
            <a:ext cx="11303000" cy="776416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2" name="Google Shape;22;p8"/>
          <p:cNvSpPr txBox="1"/>
          <p:nvPr/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Helvetica Neue"/>
              <a:buNone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sz="4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4499" y="2895600"/>
            <a:ext cx="6908801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7493000" y="2882900"/>
            <a:ext cx="4254500" cy="344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3"/>
          </p:nvPr>
        </p:nvSpPr>
        <p:spPr>
          <a:xfrm>
            <a:off x="444498" y="2132057"/>
            <a:ext cx="113030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44500" y="1204784"/>
            <a:ext cx="11303000" cy="3357691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444499" y="4589463"/>
            <a:ext cx="113029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44500" y="1206500"/>
            <a:ext cx="5575300" cy="514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199" y="1206500"/>
            <a:ext cx="5575299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44500" y="1207145"/>
            <a:ext cx="55530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44500" y="2094470"/>
            <a:ext cx="5553075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207144"/>
            <a:ext cx="5575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199" y="2094470"/>
            <a:ext cx="5575299" cy="426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44500" y="457200"/>
            <a:ext cx="4327525" cy="1600200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24168" y="1206500"/>
            <a:ext cx="6823332" cy="51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44500" y="2057400"/>
            <a:ext cx="4327525" cy="4287794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44500" y="419099"/>
            <a:ext cx="932180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tabLst/>
              <a:defRPr/>
            </a:pPr>
            <a:r>
              <a:rPr lang="ro-RO" sz="4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Căutare binară</a:t>
            </a:r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44499" y="1206500"/>
            <a:ext cx="11303001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44499" y="6496050"/>
            <a:ext cx="9861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dk1"/>
        </a:buClr>
        <a:buSzPts val="4400"/>
        <a:buFont typeface="Helvetica Neue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444499" y="1206499"/>
            <a:ext cx="11303001" cy="2303463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noProof="1"/>
              <a:t>MergeSort</a:t>
            </a: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 dirty="0"/>
              <a:t>O(n*log 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[17]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57034" y="304984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809693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577987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892914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functie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13910" y="2266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9056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Len(array) =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42964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45983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28313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347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(array) =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42964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698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48716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28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(array) =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43759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2639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 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7" y="376546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73967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0 &lt; 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6480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0450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 &lt; 17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93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3996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17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64985" y="475142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941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 = [21, 17, 30, 5, 12]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266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89705"/>
              </p:ext>
            </p:extLst>
          </p:nvPr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3983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8" y="491045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58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17277" y="505357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5180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8839" y="403580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7563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204649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8022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array[1] = 21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38392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8758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547772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2741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25228" y="5636749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3665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57033" y="518352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95107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78782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3135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(17,21)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= [17, 21]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[30, 5, 12]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126446" y="333519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7143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ro-R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1(true)</a:t>
            </a:r>
            <a:endParaRPr lang="ro-R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444256"/>
            <a:ext cx="6908802" cy="1560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7905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([30, 5, 12])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8839" y="342900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15204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&gt;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33180" y="245622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45926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 =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9082" y="260730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864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 = [30]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87764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99612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[5, 12]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21861" y="304984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059816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([30])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55816" y="333519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33353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&gt;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7" y="242442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4005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33519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318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([5, 12])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77521" y="342900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64425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&gt;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87621" y="245622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134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mid = 5 // 2 = 2 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59168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0989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 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77521" y="256754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17701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 = 5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7" y="286174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25949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12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31962" y="304984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62674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33519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06137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&gt;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69569" y="2416471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56282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33519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685783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(12)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55816" y="349784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91061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&gt; 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85471" y="245622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649402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64984" y="373638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94738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0 &lt;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2263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45081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584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= [21, 17]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844351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89668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&lt; 12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00157" y="419386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287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5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28767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9563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445200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92626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518352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37597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77987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15046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93423" y="612089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89804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61617" y="625139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71958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85472" y="580372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69602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([5, 12])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42900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520906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 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47865" y="3760241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436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 = [30, 5, 12]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04984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21354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0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00157" y="403853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74764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 &lt; 5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93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14611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5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8838" y="4785959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89516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9082" y="4913181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1901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33179" y="504835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85633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3058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838710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57033" y="521533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27834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array[1] = 30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1131" y="538392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89017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547772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28150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17277" y="565265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2705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584" y="2355062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mergeSort(l)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263006"/>
            <a:ext cx="6908802" cy="216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952635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9147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22744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&lt; 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57033" y="577987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991734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([21, 17, 5, 12, 30])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348989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44825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 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31962" y="3744339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48164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1 and 0 &lt; 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3058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35723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 &lt; 5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193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6954216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array[0] = 5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77005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79995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905229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304000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64985" y="504835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15344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2 and 1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014683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13184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Len(array)=2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2433813"/>
            <a:ext cx="6908802" cy="1800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1009264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 &lt; 12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8839" y="4193835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77216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array[1] = 12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00157" y="475415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96973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1131" y="488932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864494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8838" y="507220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728244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&lt; 2 and 2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16059" y="403058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2441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 &lt; 30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55816" y="419386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3864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array[2] = 17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331428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0509618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8" y="448381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0525063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3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72936" y="504835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940825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&lt; 2 and 2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45715" y="400673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5045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= [21]</a:t>
            </a: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00157" y="286696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2487308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 &lt; 30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516059" y="419386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921064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array[3] = 21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428767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035980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7" y="449971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6155079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4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80888" y="5056304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3332042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&lt; 2 and 2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9082" y="4065920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524424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&lt; 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444498" y="519942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756125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&lt; 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64984" y="5779872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493076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97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array[4] = 30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349082" y="5930947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663220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3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69569" y="6042266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8347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0688594" y="6496050"/>
            <a:ext cx="10589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44874" y="2266835"/>
            <a:ext cx="7554341" cy="422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&gt; 1: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(array) // 2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 = array[:mid]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 = array[mid:]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j = k = 0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 and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l[i] &lt; r[j]: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l[i]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200" b="1" dirty="0">
                <a:solidFill>
                  <a:srgbClr val="EA5F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&lt; </a:t>
            </a:r>
            <a:r>
              <a:rPr lang="en-US" sz="4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(r):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array[k] = r[j]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2"/>
          </p:nvPr>
        </p:nvSpPr>
        <p:spPr>
          <a:xfrm>
            <a:off x="7969956" y="2266835"/>
            <a:ext cx="3777542" cy="404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= 5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7781D9E-3B20-4E4F-ACB9-812C1CFC4045}"/>
              </a:ext>
            </a:extLst>
          </p:cNvPr>
          <p:cNvSpPr/>
          <p:nvPr/>
        </p:nvSpPr>
        <p:spPr>
          <a:xfrm>
            <a:off x="237764" y="6214701"/>
            <a:ext cx="6908802" cy="1876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114C469A-E1D3-46F5-9FAF-1D30AED07DBE}"/>
              </a:ext>
            </a:extLst>
          </p:cNvPr>
          <p:cNvGraphicFramePr>
            <a:graphicFrameLocks noGrp="1"/>
          </p:cNvGraphicFramePr>
          <p:nvPr/>
        </p:nvGraphicFramePr>
        <p:xfrm>
          <a:off x="5005320" y="1286473"/>
          <a:ext cx="2964635" cy="7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27">
                  <a:extLst>
                    <a:ext uri="{9D8B030D-6E8A-4147-A177-3AD203B41FA5}">
                      <a16:colId xmlns:a16="http://schemas.microsoft.com/office/drawing/2014/main" val="1073980442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744860104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557516863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2561573779"/>
                    </a:ext>
                  </a:extLst>
                </a:gridCol>
                <a:gridCol w="592927">
                  <a:extLst>
                    <a:ext uri="{9D8B030D-6E8A-4147-A177-3AD203B41FA5}">
                      <a16:colId xmlns:a16="http://schemas.microsoft.com/office/drawing/2014/main" val="3267632688"/>
                    </a:ext>
                  </a:extLst>
                </a:gridCol>
              </a:tblGrid>
              <a:tr h="23308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o-RO" sz="12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92546"/>
                  </a:ext>
                </a:extLst>
              </a:tr>
              <a:tr h="4785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ro-RO" sz="36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0" marR="0" marT="0" marB="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21573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D539D9CD-1AED-4D9D-A69C-318AA7290906}"/>
              </a:ext>
            </a:extLst>
          </p:cNvPr>
          <p:cNvSpPr txBox="1"/>
          <p:nvPr/>
        </p:nvSpPr>
        <p:spPr>
          <a:xfrm>
            <a:off x="444498" y="512806"/>
            <a:ext cx="40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</a:t>
            </a:r>
            <a:r>
              <a:rPr lang="ro-RO" sz="32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820368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E7D0004-76E3-4BFF-8C4A-2DA7F668B733"/>
  <p:tag name="ISPRING_CMI5_LAUNCH_METHOD" val="any window"/>
  <p:tag name="ISPRINGCLOUDFOLDERID" val="1"/>
  <p:tag name="ISPRINGONLINEFOLDERID" val="1"/>
  <p:tag name="ISPRING_OUTPUT_FOLDER" val="C:\Users\coso\OneDrive - Technical University of Cluj-Napoca\_UTCN\Cursuri\_Algoritmi_Fundamentali_si_Structuri_de_Date"/>
  <p:tag name="ISPRING_SCORM_RATE_SLIDES" val="0"/>
  <p:tag name="ISPRING_SCORM_PASSING_SCORE" val="0.000000"/>
  <p:tag name="ISPRING_CURRENT_PLAYER_ID" val="universal"/>
  <p:tag name="ISPRING_FIRST_PUBLISH" val="1"/>
  <p:tag name="ISPRING_ULTRA_SCORM_COURCE_TITLE" val="070.2 - Căutare binară - step by ste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070.2 - Căutare binară - step by step"/>
</p:tagLst>
</file>

<file path=ppt/theme/theme1.xml><?xml version="1.0" encoding="utf-8"?>
<a:theme xmlns:a="http://schemas.openxmlformats.org/drawingml/2006/main" name="Cosmin_Sabo_UTCN_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19012</Words>
  <Application>Microsoft Office PowerPoint</Application>
  <PresentationFormat>Ecran lat</PresentationFormat>
  <Paragraphs>5774</Paragraphs>
  <Slides>101</Slides>
  <Notes>101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101</vt:i4>
      </vt:variant>
    </vt:vector>
  </HeadingPairs>
  <TitlesOfParts>
    <vt:vector size="107" baseType="lpstr">
      <vt:lpstr>Helvetica Neue</vt:lpstr>
      <vt:lpstr>Courier New</vt:lpstr>
      <vt:lpstr>Roboto</vt:lpstr>
      <vt:lpstr>Arial</vt:lpstr>
      <vt:lpstr>Calibri</vt:lpstr>
      <vt:lpstr>Cosmin_Sabo_UTCN_Theme</vt:lpstr>
      <vt:lpstr>MergeSort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070.2 - Căutare binară - step by step</dc:title>
  <dc:creator>Cosmin Nicolae Sabo</dc:creator>
  <cp:lastModifiedBy>Maria Vancea</cp:lastModifiedBy>
  <cp:revision>58</cp:revision>
  <dcterms:created xsi:type="dcterms:W3CDTF">2020-02-23T13:49:55Z</dcterms:created>
  <dcterms:modified xsi:type="dcterms:W3CDTF">2022-05-23T18:04:44Z</dcterms:modified>
</cp:coreProperties>
</file>