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F_55F28E88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7"/>
  </p:notesMasterIdLst>
  <p:sldIdLst>
    <p:sldId id="256" r:id="rId2"/>
    <p:sldId id="257" r:id="rId3"/>
    <p:sldId id="287" r:id="rId4"/>
    <p:sldId id="288" r:id="rId5"/>
    <p:sldId id="289" r:id="rId6"/>
    <p:sldId id="290" r:id="rId7"/>
    <p:sldId id="300" r:id="rId8"/>
    <p:sldId id="291" r:id="rId9"/>
    <p:sldId id="292" r:id="rId10"/>
    <p:sldId id="294" r:id="rId11"/>
    <p:sldId id="295" r:id="rId12"/>
    <p:sldId id="297" r:id="rId13"/>
    <p:sldId id="299" r:id="rId14"/>
    <p:sldId id="298" r:id="rId15"/>
    <p:sldId id="29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4F24D3-0EF6-FE2A-9C3E-EE1E7EFF93CE}" name="Наталья Кривоносова" initials="НК" userId="Наталья Кривоносова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9"/>
  </p:normalViewPr>
  <p:slideViewPr>
    <p:cSldViewPr snapToGrid="0">
      <p:cViewPr varScale="1">
        <p:scale>
          <a:sx n="108" d="100"/>
          <a:sy n="108" d="100"/>
        </p:scale>
        <p:origin x="62" y="-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1F_55F28E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844A5B-E083-6242-91F8-E7A464112F8F}" authorId="{7C4F24D3-0EF6-FE2A-9C3E-EE1E7EFF93CE}" created="2023-05-08T05:34:19.926">
    <pc:sldMkLst xmlns:pc="http://schemas.microsoft.com/office/powerpoint/2013/main/command">
      <pc:docMk/>
      <pc:sldMk cId="1441959560" sldId="287"/>
    </pc:sldMkLst>
    <p188:txBody>
      <a:bodyPr/>
      <a:lstStyle/>
      <a:p>
        <a:r>
          <a:rPr lang="ru-RU"/>
          <a:t>На дауном слайде показать статистику, демонстрирующую актуальность разработки. Можно указать аналоги</a:t>
        </a:r>
      </a:p>
    </p188:txBody>
  </p188:cm>
</p188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54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0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888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825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786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718ee1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c4718ee1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00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55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2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502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76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00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236f8d0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236f8d0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78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type="tx">
  <p:cSld name="TITLE_AND_BODY">
    <p:bg>
      <p:bgPr>
        <a:gradFill>
          <a:gsLst>
            <a:gs pos="0">
              <a:srgbClr val="F67F00"/>
            </a:gs>
            <a:gs pos="100000">
              <a:srgbClr val="FFAE3B"/>
            </a:gs>
          </a:gsLst>
          <a:lin ang="746541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48925" y="118500"/>
            <a:ext cx="56313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None/>
              <a:defRPr sz="4200" b="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00"/>
              <a:buNone/>
              <a:defRPr sz="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48922" y="1840706"/>
            <a:ext cx="781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sz="2700">
                <a:solidFill>
                  <a:srgbClr val="FFFFFF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2071" y="359811"/>
            <a:ext cx="1637378" cy="4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1300"/>
              <a:buNone/>
              <a:defRPr sz="2400">
                <a:solidFill>
                  <a:srgbClr val="FF9400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8913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lvl="0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1pPr>
            <a:lvl2pPr marL="914400" lvl="1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2pPr>
            <a:lvl3pPr marL="1371600" lvl="2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3pPr>
            <a:lvl4pPr marL="1828800" lvl="3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4pPr>
            <a:lvl5pPr marL="2286000" lvl="4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5pPr>
            <a:lvl6pPr marL="2743200" lvl="5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6pPr>
            <a:lvl7pPr marL="3200400" lvl="6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○"/>
              <a:defRPr/>
            </a:lvl8pPr>
            <a:lvl9pPr marL="4114800" lvl="8" indent="-31115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363668" y="4321968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 t="59" b="59"/>
          <a:stretch/>
        </p:blipFill>
        <p:spPr>
          <a:xfrm>
            <a:off x="333137" y="1118462"/>
            <a:ext cx="11934523" cy="44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94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FF9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8462" y="359810"/>
            <a:ext cx="1635792" cy="4215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39845" y="1066280"/>
            <a:ext cx="8264400" cy="3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4D4E4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E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74900" y="4822031"/>
            <a:ext cx="206100" cy="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25" tIns="19025" rIns="19025" bIns="19025" anchor="t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  <a:defRPr sz="1100" b="0">
                <a:solidFill>
                  <a:srgbClr val="4D4E4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F_55F28E8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1.vsdx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3.vsdx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4E2FC-7B51-7DFB-A07D-476FD60B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" y="111690"/>
            <a:ext cx="5679281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 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(</a:t>
            </a:r>
            <a:r>
              <a:rPr lang="ru-RU" altLang="ru-RU" sz="1050" b="1" dirty="0" err="1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СПбГУТ</a:t>
            </a:r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)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Санкт-Петербургский колледж телекоммуникаций им. Э.Т. </a:t>
            </a:r>
            <a:r>
              <a:rPr lang="ru-RU" altLang="ru-RU" sz="1050" b="1" dirty="0" err="1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Кренкеля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377A82A-3FBE-D22B-0695-64021053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89" y="1719351"/>
            <a:ext cx="669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Специальность:</a:t>
            </a:r>
            <a:r>
              <a:rPr lang="en-US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09.02.03 Программирование в компьютерных системах</a:t>
            </a:r>
            <a:endParaRPr lang="ru-RU" altLang="ru-RU" i="1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C02E5B2-1399-3A42-8F69-56A98076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1574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ВЫПУСКНАЯ  КВАЛИФИКАЦИОННАЯ  РАБОТА</a:t>
            </a:r>
          </a:p>
          <a:p>
            <a:pPr algn="ctr" eaLnBrk="1" hangingPunct="1"/>
            <a:r>
              <a:rPr lang="ru-RU" altLang="ru-RU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(проект, работа)</a:t>
            </a:r>
          </a:p>
          <a:p>
            <a:pPr algn="ctr" eaLnBrk="1" hangingPunct="1"/>
            <a:endParaRPr lang="ru-RU" altLang="ru-RU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87D2B-4F4E-2C51-F204-70D0CE7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20238"/>
            <a:ext cx="685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«Разработка форума СПБ КТ»</a:t>
            </a: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851CE23-0E5D-6810-9E31-373A6E56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92772"/>
              </p:ext>
            </p:extLst>
          </p:nvPr>
        </p:nvGraphicFramePr>
        <p:xfrm>
          <a:off x="1143000" y="3919319"/>
          <a:ext cx="6761559" cy="502450"/>
        </p:xfrm>
        <a:graphic>
          <a:graphicData uri="http://schemas.openxmlformats.org/drawingml/2006/table">
            <a:tbl>
              <a:tblPr/>
              <a:tblGrid>
                <a:gridCol w="11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Дипломник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Морозов Денис Сергеевич</a:t>
                      </a:r>
                      <a:endParaRPr kumimoji="0" lang="ru-RU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"/>
                        <a:cs typeface="Times New Roman" pitchFamily="18" charset="0"/>
                      </a:endParaRP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Кривоносова Наталья Викторовна </a:t>
                      </a: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8B39C05-0658-175E-9DD5-96F330425BE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525555" y="4714279"/>
            <a:ext cx="6858000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20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Санкт-Петербург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253916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Проектирование базы данных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10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2C808-0E7C-4891-9EA9-676EB67F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6871B-20EA-418F-82F7-89E0E76B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35AA2F9-510D-4AAD-8F7E-FAE26762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100" name="Рисунок 1">
            <a:extLst>
              <a:ext uri="{FF2B5EF4-FFF2-40B4-BE49-F238E27FC236}">
                <a16:creationId xmlns:a16="http://schemas.microsoft.com/office/drawing/2014/main" id="{03D4CBEF-DA8A-4C35-B913-C1BC4FDC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00" y="831850"/>
            <a:ext cx="6405479" cy="40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95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253916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Графический интерфейс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11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2C808-0E7C-4891-9EA9-676EB67F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6871B-20EA-418F-82F7-89E0E76B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35AA2F9-510D-4AAD-8F7E-FAE26762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A61EF7-472D-4F36-91B3-D5F4F6DAB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1" y="1368919"/>
            <a:ext cx="5382491" cy="2775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42DAD2-2025-4B6A-972C-1EE3BA7892E5}"/>
              </a:ext>
            </a:extLst>
          </p:cNvPr>
          <p:cNvSpPr txBox="1"/>
          <p:nvPr/>
        </p:nvSpPr>
        <p:spPr>
          <a:xfrm>
            <a:off x="475201" y="877879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84047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253916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Графический интерфейс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2C808-0E7C-4891-9EA9-676EB67F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6871B-20EA-418F-82F7-89E0E76B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35AA2F9-510D-4AAD-8F7E-FAE26762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2DAD2-2025-4B6A-972C-1EE3BA7892E5}"/>
              </a:ext>
            </a:extLst>
          </p:cNvPr>
          <p:cNvSpPr txBox="1"/>
          <p:nvPr/>
        </p:nvSpPr>
        <p:spPr>
          <a:xfrm>
            <a:off x="475201" y="948531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Комментирование поста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3E59CB-361E-4484-891B-A3A08DA9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1" y="1306400"/>
            <a:ext cx="8104919" cy="32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253916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процесса разработки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13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2C808-0E7C-4891-9EA9-676EB67F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6871B-20EA-418F-82F7-89E0E76B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35AA2F9-510D-4AAD-8F7E-FAE26762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4743BA-FF73-4804-8A70-B820B494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1" y="1457736"/>
            <a:ext cx="5628702" cy="22280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073BE5-F5CF-4351-ABC6-41052D0C949F}"/>
              </a:ext>
            </a:extLst>
          </p:cNvPr>
          <p:cNvSpPr txBox="1"/>
          <p:nvPr/>
        </p:nvSpPr>
        <p:spPr>
          <a:xfrm>
            <a:off x="475201" y="948531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Метод добавления поста в </a:t>
            </a:r>
            <a:r>
              <a:rPr lang="ru-RU" sz="1800" dirty="0" err="1"/>
              <a:t>бд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9119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253916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 программного обеспечения Тест-кейсы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2C808-0E7C-4891-9EA9-676EB67F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6871B-20EA-418F-82F7-89E0E76B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35AA2F9-510D-4AAD-8F7E-FAE26762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1FA013-A9F1-4476-8218-D8939840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50" y="983417"/>
            <a:ext cx="4505698" cy="39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3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709450" y="482203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15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54E2FC-7B51-7DFB-A07D-476FD60B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59" y="111690"/>
            <a:ext cx="5679281" cy="62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МИНИСТЕРСТВО ЦИФРОВОГО РАЗВИТИЯ,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СВЯЗИ И МАССОВЫХ КОММУНИКАЦИЙ РОССИЙСКОЙ ФЕДЕРАЦИИ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 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(</a:t>
            </a:r>
            <a:r>
              <a:rPr lang="ru-RU" altLang="ru-RU" sz="1050" b="1" dirty="0" err="1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СПбГУТ</a:t>
            </a:r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)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  <a:p>
            <a:pPr algn="ctr"/>
            <a:r>
              <a:rPr lang="ru-RU" altLang="ru-RU" sz="105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Санкт-Петербургский колледж телекоммуникаций им. Э.Т. </a:t>
            </a:r>
            <a:r>
              <a:rPr lang="ru-RU" altLang="ru-RU" sz="1050" b="1" dirty="0" err="1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Кренкеля</a:t>
            </a:r>
            <a:endParaRPr lang="ru-RU" altLang="ru-RU" sz="1050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377A82A-3FBE-D22B-0695-64021053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89" y="1719351"/>
            <a:ext cx="66946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Специальность:</a:t>
            </a:r>
            <a:r>
              <a:rPr lang="en-US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09.02.03 Программирование в компьютерных системах</a:t>
            </a:r>
            <a:endParaRPr lang="ru-RU" altLang="ru-RU" i="1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C02E5B2-1399-3A42-8F69-56A98076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1574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ВЫПУСКНАЯ  КВАЛИФИКАЦИОННАЯ  РАБОТА</a:t>
            </a:r>
          </a:p>
          <a:p>
            <a:pPr algn="ctr" eaLnBrk="1" hangingPunct="1"/>
            <a:r>
              <a:rPr lang="ru-RU" altLang="ru-RU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(проект, работа)</a:t>
            </a:r>
          </a:p>
          <a:p>
            <a:pPr algn="ctr" eaLnBrk="1" hangingPunct="1"/>
            <a:endParaRPr lang="ru-RU" altLang="ru-RU" dirty="0">
              <a:solidFill>
                <a:schemeClr val="tx2">
                  <a:lumMod val="10000"/>
                </a:schemeClr>
              </a:solidFill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87D2B-4F4E-2C51-F204-70D0CE7F7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20238"/>
            <a:ext cx="685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«Разработка форума СПБ КТ»</a:t>
            </a:r>
          </a:p>
        </p:txBody>
      </p:sp>
      <p:graphicFrame>
        <p:nvGraphicFramePr>
          <p:cNvPr id="10" name="Group 23">
            <a:extLst>
              <a:ext uri="{FF2B5EF4-FFF2-40B4-BE49-F238E27FC236}">
                <a16:creationId xmlns:a16="http://schemas.microsoft.com/office/drawing/2014/main" id="{F851CE23-0E5D-6810-9E31-373A6E56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22416"/>
              </p:ext>
            </p:extLst>
          </p:nvPr>
        </p:nvGraphicFramePr>
        <p:xfrm>
          <a:off x="1143000" y="3919319"/>
          <a:ext cx="6761559" cy="502450"/>
        </p:xfrm>
        <a:graphic>
          <a:graphicData uri="http://schemas.openxmlformats.org/drawingml/2006/table">
            <a:tbl>
              <a:tblPr/>
              <a:tblGrid>
                <a:gridCol w="11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Дипломник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Морозов Денис Сергеевич</a:t>
                      </a:r>
                      <a:endParaRPr kumimoji="0" lang="ru-RU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"/>
                        <a:cs typeface="Times New Roman" pitchFamily="18" charset="0"/>
                      </a:endParaRP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Руководитель </a:t>
                      </a:r>
                    </a:p>
                  </a:txBody>
                  <a:tcPr marL="68585" marR="68585" marT="34172" marB="3417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"/>
                          <a:cs typeface="Times New Roman" pitchFamily="18" charset="0"/>
                        </a:rPr>
                        <a:t>Кривоносова Наталья Викторовна </a:t>
                      </a:r>
                    </a:p>
                  </a:txBody>
                  <a:tcPr marL="68585" marR="68585" marT="34172" marB="3417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8B39C05-0658-175E-9DD5-96F330425BE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525555" y="4714279"/>
            <a:ext cx="6858000" cy="21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u-RU" altLang="ru-RU" sz="1200" b="1" dirty="0">
                <a:solidFill>
                  <a:schemeClr val="tx2">
                    <a:lumMod val="10000"/>
                  </a:schemeClr>
                </a:solidFill>
                <a:latin typeface=""/>
                <a:cs typeface="Times New Roman" panose="02020603050405020304" pitchFamily="18" charset="0"/>
              </a:rPr>
              <a:t>Санкт-Петербург 2023</a:t>
            </a:r>
          </a:p>
        </p:txBody>
      </p:sp>
    </p:spTree>
    <p:extLst>
      <p:ext uri="{BB962C8B-B14F-4D97-AF65-F5344CB8AC3E}">
        <p14:creationId xmlns:p14="http://schemas.microsoft.com/office/powerpoint/2010/main" val="19742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r>
              <a:rPr lang="ru" dirty="0">
                <a:latin typeface=""/>
                <a:cs typeface="Times New Roman" panose="02020603050405020304" pitchFamily="18" charset="0"/>
              </a:rPr>
              <a:t>Постановка задач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2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C473B-0CE6-4891-B4CD-2A4FFC2F1E4E}"/>
              </a:ext>
            </a:extLst>
          </p:cNvPr>
          <p:cNvSpPr txBox="1"/>
          <p:nvPr/>
        </p:nvSpPr>
        <p:spPr>
          <a:xfrm>
            <a:off x="442928" y="969618"/>
            <a:ext cx="6134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/>
              <a:t>Цель:</a:t>
            </a:r>
            <a:br>
              <a:rPr lang="ru-RU" sz="1800" dirty="0"/>
            </a:br>
            <a:r>
              <a:rPr lang="ru-RU" sz="1800" dirty="0"/>
              <a:t>Разработка форума для СПБ КТ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E0D16-32EF-4142-8D3E-BBA118F082F1}"/>
              </a:ext>
            </a:extLst>
          </p:cNvPr>
          <p:cNvSpPr txBox="1"/>
          <p:nvPr/>
        </p:nvSpPr>
        <p:spPr>
          <a:xfrm>
            <a:off x="442928" y="1834781"/>
            <a:ext cx="82613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/>
              <a:t>Задачи:</a:t>
            </a:r>
          </a:p>
          <a:p>
            <a:pPr>
              <a:tabLst>
                <a:tab pos="3600" algn="l"/>
              </a:tabLst>
            </a:pPr>
            <a:r>
              <a:rPr lang="ru-RU" sz="1800" dirty="0"/>
              <a:t>•Проектирование структуры базы данных для хранения информации.</a:t>
            </a:r>
          </a:p>
          <a:p>
            <a:pPr>
              <a:tabLst>
                <a:tab pos="3600" algn="l"/>
              </a:tabLst>
            </a:pPr>
            <a:r>
              <a:rPr lang="ru-RU" sz="1800" dirty="0"/>
              <a:t>•Разработка пользовательского интерфейса.</a:t>
            </a:r>
          </a:p>
          <a:p>
            <a:pPr>
              <a:tabLst>
                <a:tab pos="3600" algn="l"/>
              </a:tabLst>
            </a:pPr>
            <a:r>
              <a:rPr lang="ru-RU" sz="1800" dirty="0"/>
              <a:t>•Реализация функциональности для создания новых тем, комментирования сообщений.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"/>
                <a:cs typeface="Times New Roman" panose="02020603050405020304" pitchFamily="18" charset="0"/>
              </a:rPr>
              <a:t>Актуальность</a:t>
            </a:r>
            <a:r>
              <a:rPr lang="ru" sz="3600" dirty="0">
                <a:solidFill>
                  <a:srgbClr val="FFC000"/>
                </a:solidFill>
                <a:latin typeface=""/>
              </a:rPr>
              <a:t> </a:t>
            </a:r>
            <a:r>
              <a:rPr lang="ru" dirty="0">
                <a:latin typeface=""/>
                <a:cs typeface="Times New Roman" panose="02020603050405020304" pitchFamily="18" charset="0"/>
              </a:rPr>
              <a:t>проекта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3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3B0D6-E14F-4BA5-969F-9B6EC966061E}"/>
              </a:ext>
            </a:extLst>
          </p:cNvPr>
          <p:cNvSpPr txBox="1"/>
          <p:nvPr/>
        </p:nvSpPr>
        <p:spPr>
          <a:xfrm>
            <a:off x="370489" y="1275556"/>
            <a:ext cx="79300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В современном информационном обществе форумы являются важным средством общения и обмена информацией между людьми с общими интересами. Они предоставляют платформу для обсуждения различных тем, задавания вопросов, обмена опытом и налаживания контактов. </a:t>
            </a:r>
          </a:p>
        </p:txBody>
      </p:sp>
    </p:spTree>
    <p:extLst>
      <p:ext uri="{BB962C8B-B14F-4D97-AF65-F5344CB8AC3E}">
        <p14:creationId xmlns:p14="http://schemas.microsoft.com/office/powerpoint/2010/main" val="14419595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: функциональные требования</a:t>
            </a:r>
            <a:r>
              <a:rPr lang="ru-RU" dirty="0">
                <a:effectLst/>
                <a:latin typeface=""/>
              </a:rPr>
              <a:t> </a:t>
            </a:r>
            <a:endParaRPr dirty="0">
              <a:latin typeface="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4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78660-001F-47B0-BC1E-4A3C7FDFAE65}"/>
              </a:ext>
            </a:extLst>
          </p:cNvPr>
          <p:cNvSpPr txBox="1"/>
          <p:nvPr/>
        </p:nvSpPr>
        <p:spPr>
          <a:xfrm>
            <a:off x="442928" y="1094422"/>
            <a:ext cx="6134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/>
              <a:t>Функции пользователя:</a:t>
            </a:r>
            <a:br>
              <a:rPr lang="ru-RU" sz="1800" dirty="0"/>
            </a:br>
            <a:r>
              <a:rPr lang="ru-RU" sz="1800" dirty="0"/>
              <a:t>Регистрация </a:t>
            </a:r>
            <a:br>
              <a:rPr lang="ru-RU" sz="1800" dirty="0"/>
            </a:br>
            <a:r>
              <a:rPr lang="ru-RU" sz="1800" dirty="0"/>
              <a:t>Авторизация</a:t>
            </a:r>
            <a:br>
              <a:rPr lang="ru-RU" sz="1800" dirty="0"/>
            </a:br>
            <a:r>
              <a:rPr lang="ru-RU" sz="1800" dirty="0"/>
              <a:t>Создание темы</a:t>
            </a:r>
            <a:br>
              <a:rPr lang="ru-RU" sz="1800" dirty="0"/>
            </a:br>
            <a:r>
              <a:rPr lang="ru-RU" sz="1800" dirty="0"/>
              <a:t>Создание сообщения под темой</a:t>
            </a:r>
          </a:p>
        </p:txBody>
      </p:sp>
    </p:spTree>
    <p:extLst>
      <p:ext uri="{BB962C8B-B14F-4D97-AF65-F5344CB8AC3E}">
        <p14:creationId xmlns:p14="http://schemas.microsoft.com/office/powerpoint/2010/main" val="15056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42928" y="337700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 : </a:t>
            </a:r>
            <a:r>
              <a:rPr lang="ru-RU" dirty="0">
                <a:latin typeface=""/>
                <a:ea typeface="Calibri" panose="020F0502020204030204" pitchFamily="34" charset="0"/>
                <a:cs typeface="Times New Roman" panose="02020603050405020304" pitchFamily="18" charset="0"/>
              </a:rPr>
              <a:t>не</a:t>
            </a:r>
            <a:r>
              <a:rPr lang="ru-RU" dirty="0">
                <a:effectLst/>
                <a:latin typeface="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ru-RU" dirty="0">
                <a:effectLst/>
                <a:latin typeface=""/>
              </a:rPr>
              <a:t> </a:t>
            </a:r>
            <a:endParaRPr dirty="0">
              <a:latin typeface="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5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1BB6A-D37A-4283-9340-BBE6B8BCDA29}"/>
              </a:ext>
            </a:extLst>
          </p:cNvPr>
          <p:cNvSpPr txBox="1"/>
          <p:nvPr/>
        </p:nvSpPr>
        <p:spPr>
          <a:xfrm>
            <a:off x="442928" y="1112481"/>
            <a:ext cx="38928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/>
              <a:t>Требования к разработке сайта</a:t>
            </a:r>
            <a:r>
              <a:rPr lang="en-US" sz="1800" b="1" dirty="0"/>
              <a:t>:</a:t>
            </a:r>
            <a:br>
              <a:rPr lang="ru-RU" sz="1800" dirty="0"/>
            </a:br>
            <a:r>
              <a:rPr lang="ru-RU" sz="1800" dirty="0"/>
              <a:t>Производительность</a:t>
            </a:r>
          </a:p>
          <a:p>
            <a:r>
              <a:rPr lang="ru-RU" sz="1800" dirty="0"/>
              <a:t>Надежность</a:t>
            </a:r>
          </a:p>
          <a:p>
            <a:r>
              <a:rPr lang="ru-RU" sz="1800" dirty="0"/>
              <a:t>Безопасность</a:t>
            </a:r>
          </a:p>
          <a:p>
            <a:r>
              <a:rPr lang="ru-RU" sz="1800" dirty="0"/>
              <a:t>Масштабируемость</a:t>
            </a:r>
          </a:p>
        </p:txBody>
      </p:sp>
    </p:spTree>
    <p:extLst>
      <p:ext uri="{BB962C8B-B14F-4D97-AF65-F5344CB8AC3E}">
        <p14:creationId xmlns:p14="http://schemas.microsoft.com/office/powerpoint/2010/main" val="263168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253916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"/>
                <a:cs typeface="Times New Roman" panose="02020603050405020304" pitchFamily="18" charset="0"/>
              </a:rPr>
              <a:t>Программно-аппаратные средства для разработки  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6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64F3B-0F10-43D6-841F-8C40894AD6E6}"/>
              </a:ext>
            </a:extLst>
          </p:cNvPr>
          <p:cNvSpPr txBox="1"/>
          <p:nvPr/>
        </p:nvSpPr>
        <p:spPr>
          <a:xfrm>
            <a:off x="475201" y="1141512"/>
            <a:ext cx="3207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Программное обеспечение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CC7727-4255-4F23-8F30-CE3FDABD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34" y="1703228"/>
            <a:ext cx="1123965" cy="10740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DE3F92-E48C-426D-93A6-B4A2640DCDE9}"/>
              </a:ext>
            </a:extLst>
          </p:cNvPr>
          <p:cNvSpPr txBox="1"/>
          <p:nvPr/>
        </p:nvSpPr>
        <p:spPr>
          <a:xfrm>
            <a:off x="1778198" y="1957740"/>
            <a:ext cx="2222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Visual Studio Code </a:t>
            </a:r>
            <a:endParaRPr lang="ru-RU" sz="18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D8524-646E-4BCF-AF81-E44D7BB5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8023"/>
            <a:ext cx="2298700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BE73C6-A827-48A9-BF77-1354C1FB6608}"/>
              </a:ext>
            </a:extLst>
          </p:cNvPr>
          <p:cNvSpPr txBox="1"/>
          <p:nvPr/>
        </p:nvSpPr>
        <p:spPr>
          <a:xfrm>
            <a:off x="577834" y="2977212"/>
            <a:ext cx="3207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Веб-фреймворк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3503E-A80A-4B24-B540-C849F6006695}"/>
              </a:ext>
            </a:extLst>
          </p:cNvPr>
          <p:cNvSpPr txBox="1"/>
          <p:nvPr/>
        </p:nvSpPr>
        <p:spPr>
          <a:xfrm>
            <a:off x="1917898" y="3872664"/>
            <a:ext cx="2222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Django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7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253916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Моделирование программного обеспечения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use-case </a:t>
            </a:r>
            <a:r>
              <a:rPr lang="ru-RU" dirty="0"/>
              <a:t>диаграмма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7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3503E-A80A-4B24-B540-C849F6006695}"/>
              </a:ext>
            </a:extLst>
          </p:cNvPr>
          <p:cNvSpPr txBox="1"/>
          <p:nvPr/>
        </p:nvSpPr>
        <p:spPr>
          <a:xfrm>
            <a:off x="2288722" y="4264218"/>
            <a:ext cx="4426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+mj-lt"/>
              </a:rPr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C33FD4-75CD-43F7-968B-FE89758D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0" y="1329690"/>
            <a:ext cx="840486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253916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Моделирование программного обеспечения</a:t>
            </a:r>
            <a:r>
              <a:rPr lang="en-US" dirty="0"/>
              <a:t>: </a:t>
            </a:r>
            <a:r>
              <a:rPr lang="ru-RU" dirty="0"/>
              <a:t>диаграммы последовательности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8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C2503C-10BC-4FD7-9183-6C575BD81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01" y="1870096"/>
            <a:ext cx="56142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8602E22-895B-4875-A6FF-4EB4DE220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36320"/>
              </p:ext>
            </p:extLst>
          </p:nvPr>
        </p:nvGraphicFramePr>
        <p:xfrm>
          <a:off x="475201" y="1870097"/>
          <a:ext cx="3534173" cy="294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4" imgW="5585070" imgH="4655663" progId="Visio.Drawing.15">
                  <p:embed/>
                </p:oleObj>
              </mc:Choice>
              <mc:Fallback>
                <p:oleObj name="Visio" r:id="rId4" imgW="5585070" imgH="465566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01" y="1870097"/>
                        <a:ext cx="3534173" cy="29464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0E01F75-962D-4CBE-83E1-CD77D3411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702" y="1800445"/>
            <a:ext cx="78565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D73A93F-0C76-4C20-B08E-05C732C16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243182"/>
              </p:ext>
            </p:extLst>
          </p:nvPr>
        </p:nvGraphicFramePr>
        <p:xfrm>
          <a:off x="4387702" y="1800446"/>
          <a:ext cx="4033284" cy="212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6" imgW="5585070" imgH="2941021" progId="Visio.Drawing.15">
                  <p:embed/>
                </p:oleObj>
              </mc:Choice>
              <mc:Fallback>
                <p:oleObj name="Visio" r:id="rId6" imgW="5585070" imgH="2941021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702" y="1800446"/>
                        <a:ext cx="4033284" cy="2127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96E378-1C9E-4D50-AB2A-1412DED35893}"/>
              </a:ext>
            </a:extLst>
          </p:cNvPr>
          <p:cNvSpPr txBox="1"/>
          <p:nvPr/>
        </p:nvSpPr>
        <p:spPr>
          <a:xfrm>
            <a:off x="770860" y="1468736"/>
            <a:ext cx="6134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+mn-lt"/>
                <a:ea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вторизации пользователя</a:t>
            </a:r>
            <a:endParaRPr lang="ru-RU" sz="18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1BE705-EA53-4B35-A885-BF5BA9832853}"/>
              </a:ext>
            </a:extLst>
          </p:cNvPr>
          <p:cNvSpPr txBox="1"/>
          <p:nvPr/>
        </p:nvSpPr>
        <p:spPr>
          <a:xfrm>
            <a:off x="4456814" y="1402610"/>
            <a:ext cx="6134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+mn-lt"/>
                <a:ea typeface="Times New Roman" panose="02020603050405020304" pitchFamily="18" charset="0"/>
              </a:rPr>
              <a:t>Д</a:t>
            </a:r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обавления темы</a:t>
            </a:r>
            <a:endParaRPr lang="ru-RU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4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5201" y="253916"/>
            <a:ext cx="6256200" cy="4407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Моделирование программного обеспечения</a:t>
            </a:r>
            <a:r>
              <a:rPr lang="en-US" dirty="0"/>
              <a:t>: </a:t>
            </a:r>
            <a:r>
              <a:rPr lang="ru-RU" dirty="0"/>
              <a:t>диаграммы деятельности</a:t>
            </a:r>
            <a:endParaRPr dirty="0">
              <a:latin typeface=""/>
              <a:cs typeface="Times New Roman" panose="02020603050405020304" pitchFamily="18" charset="0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704250" y="4816581"/>
            <a:ext cx="206100" cy="145500"/>
          </a:xfrm>
          <a:prstGeom prst="rect">
            <a:avLst/>
          </a:prstGeom>
        </p:spPr>
        <p:txBody>
          <a:bodyPr spcFirstLastPara="1" wrap="square" lIns="19025" tIns="19025" rIns="19025" bIns="190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100"/>
              <a:buFont typeface="Arial"/>
              <a:buNone/>
            </a:pPr>
            <a:fld id="{00000000-1234-1234-1234-123412341234}" type="slidenum">
              <a:rPr lang="ru"/>
              <a:t>9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26248-ADD2-B45C-8675-073213D9B568}"/>
              </a:ext>
            </a:extLst>
          </p:cNvPr>
          <p:cNvSpPr txBox="1"/>
          <p:nvPr/>
        </p:nvSpPr>
        <p:spPr>
          <a:xfrm>
            <a:off x="1410892" y="0"/>
            <a:ext cx="584001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050" dirty="0">
                <a:latin typeface=""/>
                <a:cs typeface="Times New Roman" pitchFamily="18" charset="0"/>
              </a:rPr>
              <a:t>Морозов Денис Сергеевич. Разработка форума СПБ КТ</a:t>
            </a:r>
            <a:endParaRPr lang="ru-RU" sz="1050" b="1" dirty="0">
              <a:solidFill>
                <a:schemeClr val="tx2">
                  <a:lumMod val="50000"/>
                </a:schemeClr>
              </a:solidFill>
              <a:latin typeface="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2C808-0E7C-4891-9EA9-676EB67F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6871B-20EA-418F-82F7-89E0E76B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801C159-5A8F-4069-B991-1A9DC1489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2547"/>
              </p:ext>
            </p:extLst>
          </p:nvPr>
        </p:nvGraphicFramePr>
        <p:xfrm>
          <a:off x="380640" y="1381797"/>
          <a:ext cx="2576195" cy="358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4" imgW="5082363" imgH="7063457" progId="Visio.Drawing.15">
                  <p:embed/>
                </p:oleObj>
              </mc:Choice>
              <mc:Fallback>
                <p:oleObj name="Visio" r:id="rId4" imgW="5082363" imgH="706345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40" y="1381797"/>
                        <a:ext cx="2576195" cy="3580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361B72B-042E-4F5E-AADB-21FDBF4F64FF}"/>
              </a:ext>
            </a:extLst>
          </p:cNvPr>
          <p:cNvSpPr txBox="1"/>
          <p:nvPr/>
        </p:nvSpPr>
        <p:spPr>
          <a:xfrm>
            <a:off x="380640" y="1024490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Удаления темы</a:t>
            </a:r>
            <a:endParaRPr lang="ru-RU" sz="1800" dirty="0">
              <a:latin typeface="+mn-lt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35AA2F9-510D-4AAD-8F7E-FAE26762A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3F157D83-3446-4130-8C4F-7E6A5E6F5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4233"/>
              </p:ext>
            </p:extLst>
          </p:nvPr>
        </p:nvGraphicFramePr>
        <p:xfrm>
          <a:off x="4705214" y="1382342"/>
          <a:ext cx="2963905" cy="353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6" imgW="5082363" imgH="6057664" progId="Visio.Drawing.15">
                  <p:embed/>
                </p:oleObj>
              </mc:Choice>
              <mc:Fallback>
                <p:oleObj name="Visio" r:id="rId6" imgW="5082363" imgH="605766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214" y="1382342"/>
                        <a:ext cx="2963905" cy="3533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94A212-9903-4E03-B773-7121586D1813}"/>
              </a:ext>
            </a:extLst>
          </p:cNvPr>
          <p:cNvSpPr txBox="1"/>
          <p:nvPr/>
        </p:nvSpPr>
        <p:spPr>
          <a:xfrm>
            <a:off x="4602069" y="1024489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Просмотра форума</a:t>
            </a:r>
            <a:endParaRPr lang="ru-RU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91161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445</Words>
  <Application>Microsoft Office PowerPoint</Application>
  <PresentationFormat>Экран (16:9)</PresentationFormat>
  <Paragraphs>96</Paragraphs>
  <Slides>15</Slides>
  <Notes>15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Wingdings</vt:lpstr>
      <vt:lpstr>White</vt:lpstr>
      <vt:lpstr>Visio</vt:lpstr>
      <vt:lpstr>Презентация PowerPoint</vt:lpstr>
      <vt:lpstr>Постановка задач</vt:lpstr>
      <vt:lpstr>Актуальность проекта</vt:lpstr>
      <vt:lpstr>Постановка задачи : функциональные требования </vt:lpstr>
      <vt:lpstr>Постановка задачи : нефункциональные требования </vt:lpstr>
      <vt:lpstr>Программно-аппаратные средства для разработки  </vt:lpstr>
      <vt:lpstr>Моделирование программного обеспечения: use-case диаграмма</vt:lpstr>
      <vt:lpstr>Моделирование программного обеспечения: диаграммы последовательности</vt:lpstr>
      <vt:lpstr>Моделирование программного обеспечения: диаграммы деятельности</vt:lpstr>
      <vt:lpstr>Проектирование базы данных</vt:lpstr>
      <vt:lpstr>Графический интерфейс</vt:lpstr>
      <vt:lpstr>Графический интерфейс</vt:lpstr>
      <vt:lpstr>Описание процесса разработки</vt:lpstr>
      <vt:lpstr>Тестирование программного обеспечения Тест-кейсы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</dc:title>
  <cp:lastModifiedBy>Диди Морозилка</cp:lastModifiedBy>
  <cp:revision>15</cp:revision>
  <dcterms:modified xsi:type="dcterms:W3CDTF">2023-12-23T08:05:45Z</dcterms:modified>
</cp:coreProperties>
</file>