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D1FFAAF-2423-473B-8917-51C26C654FCE}" type="datetimeFigureOut">
              <a:rPr lang="ru-RU" smtClean="0"/>
              <a:t>27.12.2018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406894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1FFAAF-2423-473B-8917-51C26C654FCE}" type="datetimeFigureOut">
              <a:rPr lang="ru-RU" smtClean="0"/>
              <a:t>27.12.2018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112092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1FFAAF-2423-473B-8917-51C26C654FCE}" type="datetimeFigureOut">
              <a:rPr lang="ru-RU" smtClean="0"/>
              <a:t>27.12.2018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251886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1FFAAF-2423-473B-8917-51C26C654FCE}" type="datetimeFigureOut">
              <a:rPr lang="ru-RU" smtClean="0"/>
              <a:t>27.12.2018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38742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D1FFAAF-2423-473B-8917-51C26C654FCE}" type="datetimeFigureOut">
              <a:rPr lang="ru-RU" smtClean="0"/>
              <a:t>27.12.2018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208141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D1FFAAF-2423-473B-8917-51C26C654FCE}" type="datetimeFigureOut">
              <a:rPr lang="ru-RU" smtClean="0"/>
              <a:t>27.12.2018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44724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D1FFAAF-2423-473B-8917-51C26C654FCE}" type="datetimeFigureOut">
              <a:rPr lang="ru-RU" smtClean="0"/>
              <a:t>27.12.2018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275381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D1FFAAF-2423-473B-8917-51C26C654FCE}" type="datetimeFigureOut">
              <a:rPr lang="ru-RU" smtClean="0"/>
              <a:t>27.12.2018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316499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D1FFAAF-2423-473B-8917-51C26C654FCE}" type="datetimeFigureOut">
              <a:rPr lang="ru-RU" smtClean="0"/>
              <a:t>27.12.2018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2422244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D1FFAAF-2423-473B-8917-51C26C654FCE}" type="datetimeFigureOut">
              <a:rPr lang="ru-RU" smtClean="0"/>
              <a:t>27.12.2018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48291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D1FFAAF-2423-473B-8917-51C26C654FCE}" type="datetimeFigureOut">
              <a:rPr lang="ru-RU" smtClean="0"/>
              <a:t>27.12.2018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93B4C4-4E67-4688-896F-6A35FC6CD279}" type="slidenum">
              <a:rPr lang="ru-RU" smtClean="0"/>
              <a:t>‹#›</a:t>
            </a:fld>
            <a:endParaRPr lang="ru-RU"/>
          </a:p>
        </p:txBody>
      </p:sp>
    </p:spTree>
    <p:extLst>
      <p:ext uri="{BB962C8B-B14F-4D97-AF65-F5344CB8AC3E}">
        <p14:creationId xmlns:p14="http://schemas.microsoft.com/office/powerpoint/2010/main" val="219921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FFAAF-2423-473B-8917-51C26C654FCE}" type="datetimeFigureOut">
              <a:rPr lang="ru-RU" smtClean="0"/>
              <a:t>27.12.2018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3B4C4-4E67-4688-896F-6A35FC6CD279}" type="slidenum">
              <a:rPr lang="ru-RU" smtClean="0"/>
              <a:t>‹#›</a:t>
            </a:fld>
            <a:endParaRPr lang="ru-RU"/>
          </a:p>
        </p:txBody>
      </p:sp>
    </p:spTree>
    <p:extLst>
      <p:ext uri="{BB962C8B-B14F-4D97-AF65-F5344CB8AC3E}">
        <p14:creationId xmlns:p14="http://schemas.microsoft.com/office/powerpoint/2010/main" val="3446257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Свободное программное обеспечение</a:t>
            </a:r>
            <a:endParaRPr lang="ru-RU" dirty="0"/>
          </a:p>
        </p:txBody>
      </p:sp>
      <p:sp>
        <p:nvSpPr>
          <p:cNvPr id="3" name="Подзаголовок 2"/>
          <p:cNvSpPr>
            <a:spLocks noGrp="1"/>
          </p:cNvSpPr>
          <p:nvPr>
            <p:ph type="subTitle" idx="1"/>
          </p:nvPr>
        </p:nvSpPr>
        <p:spPr/>
        <p:txBody>
          <a:bodyPr/>
          <a:lstStyle/>
          <a:p>
            <a:r>
              <a:rPr lang="ru-RU" dirty="0" err="1" smtClean="0"/>
              <a:t>Нюхалов</a:t>
            </a:r>
            <a:r>
              <a:rPr lang="ru-RU" dirty="0" smtClean="0"/>
              <a:t> Денис, ИВТ, 1ый курс, подгруппа 3</a:t>
            </a:r>
            <a:endParaRPr lang="ru-RU" dirty="0"/>
          </a:p>
        </p:txBody>
      </p:sp>
    </p:spTree>
    <p:extLst>
      <p:ext uri="{BB962C8B-B14F-4D97-AF65-F5344CB8AC3E}">
        <p14:creationId xmlns:p14="http://schemas.microsoft.com/office/powerpoint/2010/main" val="71598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Свободное ПО</a:t>
            </a:r>
            <a:endParaRPr lang="ru-RU" dirty="0"/>
          </a:p>
        </p:txBody>
      </p:sp>
      <p:sp>
        <p:nvSpPr>
          <p:cNvPr id="3" name="Объект 2"/>
          <p:cNvSpPr>
            <a:spLocks noGrp="1"/>
          </p:cNvSpPr>
          <p:nvPr>
            <p:ph idx="1"/>
          </p:nvPr>
        </p:nvSpPr>
        <p:spPr>
          <a:xfrm>
            <a:off x="838200" y="1514476"/>
            <a:ext cx="6234113" cy="4905375"/>
          </a:xfrm>
        </p:spPr>
        <p:txBody>
          <a:bodyPr>
            <a:normAutofit/>
          </a:bodyPr>
          <a:lstStyle/>
          <a:p>
            <a:pPr marL="0" indent="0">
              <a:buNone/>
            </a:pPr>
            <a:r>
              <a:rPr lang="ru-RU" sz="2400" dirty="0" smtClean="0"/>
              <a:t>Свободное программное обеспечение — программное обеспечение, пользователи которого имеют права («свободы») на его неограниченную установку, запуск, свободное использование, изучение, распространение и изменение (совершенствование), а также распространение копий и результатов изменения. Если на программное обеспечение есть исключительные права, то свободы объявляются при помощи свободных лицензий. </a:t>
            </a:r>
            <a:endParaRPr lang="ru-RU" sz="2400" dirty="0"/>
          </a:p>
        </p:txBody>
      </p:sp>
      <p:pic>
        <p:nvPicPr>
          <p:cNvPr id="1026" name="Picture 2" descr="ÐÐ¾ÑÐ¾Ð¶ÐµÐµ Ð¸Ð·Ð¾Ð±ÑÐ°Ð¶ÐµÐ½Ð¸Ð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63" y="1932385"/>
            <a:ext cx="4700587" cy="352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14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Лицензии</a:t>
            </a:r>
            <a:endParaRPr lang="ru-RU" dirty="0"/>
          </a:p>
        </p:txBody>
      </p:sp>
      <p:sp>
        <p:nvSpPr>
          <p:cNvPr id="3" name="Объект 2"/>
          <p:cNvSpPr>
            <a:spLocks noGrp="1"/>
          </p:cNvSpPr>
          <p:nvPr>
            <p:ph idx="1"/>
          </p:nvPr>
        </p:nvSpPr>
        <p:spPr>
          <a:xfrm>
            <a:off x="838200" y="1511300"/>
            <a:ext cx="10515600" cy="4351338"/>
          </a:xfrm>
        </p:spPr>
        <p:txBody>
          <a:bodyPr>
            <a:noAutofit/>
          </a:bodyPr>
          <a:lstStyle/>
          <a:p>
            <a:pPr marL="0" indent="0">
              <a:buNone/>
            </a:pPr>
            <a:r>
              <a:rPr lang="ru-RU" sz="2400" dirty="0" smtClean="0"/>
              <a:t>Практически во всех странах мира произведения, а в том числе и ПО защищаются авторским правом. Без специальной лицензии использование ПО запрещено законами об авторских правах, вне зависимости от того, что об этом думает или подумал бы автор. Поэтому существуют так называемые свободные лицензии, </a:t>
            </a:r>
            <a:r>
              <a:rPr lang="ru-RU" sz="2400" dirty="0"/>
              <a:t>условия </a:t>
            </a:r>
            <a:r>
              <a:rPr lang="ru-RU" sz="2400" dirty="0" smtClean="0"/>
              <a:t>которых </a:t>
            </a:r>
            <a:r>
              <a:rPr lang="ru-RU" sz="2400" dirty="0"/>
              <a:t>содержат </a:t>
            </a:r>
            <a:r>
              <a:rPr lang="ru-RU" sz="2400" dirty="0" smtClean="0"/>
              <a:t>разрешения</a:t>
            </a:r>
            <a:r>
              <a:rPr lang="ru-RU" sz="2400" dirty="0"/>
              <a:t> от </a:t>
            </a:r>
            <a:r>
              <a:rPr lang="ru-RU" sz="2400" dirty="0" smtClean="0"/>
              <a:t>правообладателя</a:t>
            </a:r>
            <a:r>
              <a:rPr lang="ru-RU" sz="2400" dirty="0"/>
              <a:t> на конкретный перечень </a:t>
            </a:r>
            <a:r>
              <a:rPr lang="ru-RU" sz="2400" dirty="0" smtClean="0"/>
              <a:t>способов использования его произведения, которые дают пользователю права: </a:t>
            </a:r>
            <a:r>
              <a:rPr lang="ru-RU" sz="2400" dirty="0"/>
              <a:t>использовать произведение в любых целях, изучать его </a:t>
            </a:r>
            <a:r>
              <a:rPr lang="ru-RU" sz="2400" dirty="0" smtClean="0"/>
              <a:t>создавать </a:t>
            </a:r>
            <a:r>
              <a:rPr lang="ru-RU" sz="2400" dirty="0"/>
              <a:t>и распространять копии произведения, вносить в произведение изменения, публиковать и распространять такие изменённые </a:t>
            </a:r>
            <a:r>
              <a:rPr lang="ru-RU" sz="2400" dirty="0" smtClean="0"/>
              <a:t>произведения</a:t>
            </a:r>
            <a:r>
              <a:rPr lang="ru-RU" sz="2400" dirty="0"/>
              <a:t> (в случае ПО требуется доступность исходников и возможность внесения в них изменений). </a:t>
            </a:r>
          </a:p>
        </p:txBody>
      </p:sp>
    </p:spTree>
    <p:extLst>
      <p:ext uri="{BB962C8B-B14F-4D97-AF65-F5344CB8AC3E}">
        <p14:creationId xmlns:p14="http://schemas.microsoft.com/office/powerpoint/2010/main" val="182495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88900"/>
            <a:ext cx="10515600" cy="1325563"/>
          </a:xfrm>
        </p:spPr>
        <p:txBody>
          <a:bodyPr/>
          <a:lstStyle/>
          <a:p>
            <a:r>
              <a:rPr lang="en-US" dirty="0" smtClean="0"/>
              <a:t>GNU/General Public License</a:t>
            </a:r>
            <a:endParaRPr lang="ru-RU" dirty="0"/>
          </a:p>
        </p:txBody>
      </p:sp>
      <p:sp>
        <p:nvSpPr>
          <p:cNvPr id="3" name="Объект 2"/>
          <p:cNvSpPr>
            <a:spLocks noGrp="1"/>
          </p:cNvSpPr>
          <p:nvPr>
            <p:ph idx="1"/>
          </p:nvPr>
        </p:nvSpPr>
        <p:spPr>
          <a:xfrm>
            <a:off x="838200" y="1200151"/>
            <a:ext cx="6905625" cy="5229225"/>
          </a:xfrm>
        </p:spPr>
        <p:txBody>
          <a:bodyPr>
            <a:noAutofit/>
          </a:bodyPr>
          <a:lstStyle/>
          <a:p>
            <a:pPr marL="0" indent="0">
              <a:buNone/>
            </a:pPr>
            <a:r>
              <a:rPr lang="ru-RU" sz="2400" dirty="0" smtClean="0"/>
              <a:t>Одной из популярных свободных лицензий является </a:t>
            </a:r>
            <a:r>
              <a:rPr lang="en-US" sz="2400" dirty="0" smtClean="0"/>
              <a:t>GNU/GPL</a:t>
            </a:r>
            <a:r>
              <a:rPr lang="ru-RU" sz="2400" dirty="0" smtClean="0"/>
              <a:t>. Она также оставляет пользователю права на свободу запуска программы с любой целью; доступ к исходному коду;</a:t>
            </a:r>
            <a:r>
              <a:rPr lang="ru-RU" sz="2400" dirty="0"/>
              <a:t> </a:t>
            </a:r>
            <a:r>
              <a:rPr lang="ru-RU" sz="2400" dirty="0" smtClean="0"/>
              <a:t>свободу распространения копий как исходного, так и исполняемого кода и</a:t>
            </a:r>
            <a:r>
              <a:rPr lang="ru-RU" sz="2400" dirty="0"/>
              <a:t> </a:t>
            </a:r>
            <a:r>
              <a:rPr lang="ru-RU" sz="2400" dirty="0" smtClean="0"/>
              <a:t>свободу улучшения программы и выпуска улучшений в публичный доступ. </a:t>
            </a:r>
          </a:p>
          <a:p>
            <a:pPr marL="0" indent="0">
              <a:buNone/>
            </a:pPr>
            <a:r>
              <a:rPr lang="ru-RU" sz="2400" dirty="0" smtClean="0"/>
              <a:t>Именно под такой лицензией распространяется </a:t>
            </a:r>
            <a:r>
              <a:rPr lang="en-US" sz="2400" dirty="0" smtClean="0"/>
              <a:t>Linux</a:t>
            </a:r>
            <a:r>
              <a:rPr lang="ru-RU" sz="2400" dirty="0" smtClean="0"/>
              <a:t>. Она </a:t>
            </a:r>
            <a:r>
              <a:rPr lang="ru-RU" sz="2400" dirty="0" err="1" smtClean="0"/>
              <a:t>написанна</a:t>
            </a:r>
            <a:r>
              <a:rPr lang="ru-RU" sz="2400" dirty="0" smtClean="0"/>
              <a:t> Ричардом </a:t>
            </a:r>
            <a:r>
              <a:rPr lang="ru-RU" sz="2400" dirty="0" err="1" smtClean="0"/>
              <a:t>Столлманом</a:t>
            </a:r>
            <a:r>
              <a:rPr lang="ru-RU" sz="2400" dirty="0" smtClean="0"/>
              <a:t>. На данный момент самой актуальной версией лицензии является </a:t>
            </a:r>
            <a:r>
              <a:rPr lang="en-US" sz="2400" dirty="0" smtClean="0"/>
              <a:t>GPL </a:t>
            </a:r>
            <a:r>
              <a:rPr lang="ru-RU" sz="2400" dirty="0" smtClean="0"/>
              <a:t>версии 3. Ее главное отличие от предыдущих в том что данная </a:t>
            </a:r>
            <a:r>
              <a:rPr lang="ru-RU" sz="2400" dirty="0"/>
              <a:t>лицензия добавляет возможность получения исходного кода пользователям программы, взаимодействующим с ней только через </a:t>
            </a:r>
            <a:r>
              <a:rPr lang="ru-RU" sz="2400" dirty="0" smtClean="0"/>
              <a:t>сеть.</a:t>
            </a:r>
            <a:endParaRPr lang="ru-RU" sz="2400" dirty="0"/>
          </a:p>
        </p:txBody>
      </p:sp>
      <p:pic>
        <p:nvPicPr>
          <p:cNvPr id="2050" name="Picture 2" descr="ÐÐ°ÑÑÐ¸Ð½ÐºÐ¸ Ð¿Ð¾ Ð·Ð°Ð¿ÑÐ¾ÑÑ general public licens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9500" y="1414463"/>
            <a:ext cx="4238626" cy="210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61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Creative commons</a:t>
            </a:r>
            <a:endParaRPr lang="ru-RU" dirty="0"/>
          </a:p>
        </p:txBody>
      </p:sp>
      <p:sp>
        <p:nvSpPr>
          <p:cNvPr id="3" name="Объект 2"/>
          <p:cNvSpPr>
            <a:spLocks noGrp="1"/>
          </p:cNvSpPr>
          <p:nvPr>
            <p:ph idx="1"/>
          </p:nvPr>
        </p:nvSpPr>
        <p:spPr>
          <a:xfrm>
            <a:off x="838200" y="1825625"/>
            <a:ext cx="10377488" cy="2260600"/>
          </a:xfrm>
        </p:spPr>
        <p:txBody>
          <a:bodyPr/>
          <a:lstStyle/>
          <a:p>
            <a:pPr marL="0" indent="0">
              <a:buNone/>
            </a:pPr>
            <a:r>
              <a:rPr lang="ru-RU" sz="2400" dirty="0" smtClean="0"/>
              <a:t>Еще одной достаточно популярной свободной лицензией является </a:t>
            </a:r>
            <a:r>
              <a:rPr lang="en-US" sz="2400" dirty="0" smtClean="0"/>
              <a:t>Creative Commons. </a:t>
            </a:r>
            <a:r>
              <a:rPr lang="ru-RU" sz="2400" dirty="0" smtClean="0"/>
              <a:t>Она также позволяет автору сделать свое ПО доступным, распространяемым, улучшаемым и т.д. Но ее отличие от той же </a:t>
            </a:r>
            <a:r>
              <a:rPr lang="en-US" sz="2400" dirty="0" smtClean="0"/>
              <a:t>GPL 3 </a:t>
            </a:r>
            <a:r>
              <a:rPr lang="ru-RU" sz="2400" dirty="0" smtClean="0"/>
              <a:t>в том, что она позволяет автору давать пользователям не все «свободы». Например, пользователь может свободно скачать программу и пользоваться ей, смотреть исходный код, но улучшать ПО, он уже не сможет.</a:t>
            </a:r>
            <a:endParaRPr lang="ru-RU" sz="2400" dirty="0"/>
          </a:p>
        </p:txBody>
      </p:sp>
      <p:pic>
        <p:nvPicPr>
          <p:cNvPr id="3074" name="Picture 2" descr="CC-logo.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4256" y="4221162"/>
            <a:ext cx="7445375" cy="178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6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выбрать?</a:t>
            </a:r>
            <a:endParaRPr lang="ru-RU" dirty="0"/>
          </a:p>
        </p:txBody>
      </p:sp>
      <p:sp>
        <p:nvSpPr>
          <p:cNvPr id="3" name="Объект 2"/>
          <p:cNvSpPr>
            <a:spLocks noGrp="1"/>
          </p:cNvSpPr>
          <p:nvPr>
            <p:ph idx="1"/>
          </p:nvPr>
        </p:nvSpPr>
        <p:spPr/>
        <p:txBody>
          <a:bodyPr/>
          <a:lstStyle/>
          <a:p>
            <a:pPr marL="0" indent="0">
              <a:buNone/>
            </a:pPr>
            <a:r>
              <a:rPr lang="ru-RU" dirty="0" smtClean="0"/>
              <a:t>В конечном итоге пользователь сам решает с помощью какой лицензии распространять свой продукт. Для курсовых, дипломных и других учебных материалов скорее всего подойдет </a:t>
            </a:r>
            <a:r>
              <a:rPr lang="en-US" dirty="0" smtClean="0"/>
              <a:t>Creative commons</a:t>
            </a:r>
            <a:r>
              <a:rPr lang="ru-RU" dirty="0" smtClean="0"/>
              <a:t>, для того чтобы те кто пользовались учебными материалами не смогли бы использовать их для своих работ в будущем. </a:t>
            </a:r>
          </a:p>
          <a:p>
            <a:pPr marL="0" indent="0">
              <a:buNone/>
            </a:pPr>
            <a:r>
              <a:rPr lang="ru-RU" dirty="0" smtClean="0"/>
              <a:t>Для разработчика ПО скорее всего подойдет лицензия </a:t>
            </a:r>
            <a:r>
              <a:rPr lang="en-US" dirty="0" smtClean="0"/>
              <a:t>GPL</a:t>
            </a:r>
            <a:r>
              <a:rPr lang="ru-RU" dirty="0" smtClean="0"/>
              <a:t> 3. Она является стандартной свободной лицензией, обеспечивающей пользователя всеми необходимыми правами </a:t>
            </a:r>
            <a:endParaRPr lang="ru-RU" dirty="0"/>
          </a:p>
        </p:txBody>
      </p:sp>
    </p:spTree>
    <p:extLst>
      <p:ext uri="{BB962C8B-B14F-4D97-AF65-F5344CB8AC3E}">
        <p14:creationId xmlns:p14="http://schemas.microsoft.com/office/powerpoint/2010/main" val="238787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336800"/>
            <a:ext cx="10515600" cy="1325563"/>
          </a:xfrm>
        </p:spPr>
        <p:txBody>
          <a:bodyPr/>
          <a:lstStyle/>
          <a:p>
            <a:pPr algn="ctr"/>
            <a:r>
              <a:rPr lang="ru-RU" dirty="0" smtClean="0"/>
              <a:t>Спасибо за внимание!</a:t>
            </a:r>
            <a:endParaRPr lang="ru-RU" dirty="0"/>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33314061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372</Words>
  <Application>Microsoft Office PowerPoint</Application>
  <PresentationFormat>Широкоэкранный</PresentationFormat>
  <Paragraphs>15</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Свободное программное обеспечение</vt:lpstr>
      <vt:lpstr>Свободное ПО</vt:lpstr>
      <vt:lpstr>Лицензии</vt:lpstr>
      <vt:lpstr>GNU/General Public License</vt:lpstr>
      <vt:lpstr>Creative commons</vt:lpstr>
      <vt:lpstr>Что выбрать?</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Свободное программное обеспечение</dc:title>
  <dc:creator>Пользователь Windows</dc:creator>
  <cp:lastModifiedBy>Пользователь Windows</cp:lastModifiedBy>
  <cp:revision>7</cp:revision>
  <dcterms:created xsi:type="dcterms:W3CDTF">2018-12-27T20:30:02Z</dcterms:created>
  <dcterms:modified xsi:type="dcterms:W3CDTF">2018-12-27T22:17:44Z</dcterms:modified>
</cp:coreProperties>
</file>