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11B03B-CDB7-4849-A545-2954882423B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60460E7-C691-4CB9-B353-69E4C2197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6FE7545-F187-4D5F-88AC-C8139A5DA836}"/>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5" name="Нижний колонтитул 4">
            <a:extLst>
              <a:ext uri="{FF2B5EF4-FFF2-40B4-BE49-F238E27FC236}">
                <a16:creationId xmlns:a16="http://schemas.microsoft.com/office/drawing/2014/main" id="{6EC20A75-E0A4-4876-A92B-B8B52FD547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FAB2AC5-ACE9-42E2-BAC7-FC5D2E3568A3}"/>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53991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2359C-727D-4C33-86F4-A5AED1D0D1C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9EC580D-0FB5-4DAA-B806-D99E648C6B0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CFDFD8A-42CC-4D5C-9B0A-E7B2B3ECA5ED}"/>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5" name="Нижний колонтитул 4">
            <a:extLst>
              <a:ext uri="{FF2B5EF4-FFF2-40B4-BE49-F238E27FC236}">
                <a16:creationId xmlns:a16="http://schemas.microsoft.com/office/drawing/2014/main" id="{45E000AB-5405-435D-83A1-20C529DB07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4783C5A-D54C-4530-AA42-1C3D8865618F}"/>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335827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8C7AD74-77F6-4873-9FD7-445E54A1697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5F87DCB-506B-458C-BDCF-158D1C39058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24EA310-1825-4C71-938B-547A0AB60B1C}"/>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5" name="Нижний колонтитул 4">
            <a:extLst>
              <a:ext uri="{FF2B5EF4-FFF2-40B4-BE49-F238E27FC236}">
                <a16:creationId xmlns:a16="http://schemas.microsoft.com/office/drawing/2014/main" id="{B8A4DEEB-57CA-40A2-B3DE-844A7411044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B98AFE-BDB1-4CE9-881E-D94B35B46697}"/>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5120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C2211-BD46-4821-A2A4-C6998229366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A6C6011-EB9D-4A52-8409-713DE7F0BC7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55E6082-BE79-49C5-B318-56C9E0258E91}"/>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5" name="Нижний колонтитул 4">
            <a:extLst>
              <a:ext uri="{FF2B5EF4-FFF2-40B4-BE49-F238E27FC236}">
                <a16:creationId xmlns:a16="http://schemas.microsoft.com/office/drawing/2014/main" id="{BBB495B1-1B01-4FE4-927A-ECCF8F29A0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F88E97B-1D56-4BE1-8E20-E93A52138CAA}"/>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154519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B2A279-1709-4CA5-8BCF-D0868B81FC1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22ECFDC-F09E-4815-98C9-F65332774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56FFCA9-BA20-4707-945E-B192108467AA}"/>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5" name="Нижний колонтитул 4">
            <a:extLst>
              <a:ext uri="{FF2B5EF4-FFF2-40B4-BE49-F238E27FC236}">
                <a16:creationId xmlns:a16="http://schemas.microsoft.com/office/drawing/2014/main" id="{DFE1C0F8-D554-41EF-8883-02446D134C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C6507B-B1F7-4795-B7AE-859E94E7F8D8}"/>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142922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87434-41BB-4630-8242-F1F167E7AC4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EEFA8C7-F234-4C7F-836A-60315FAFB13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BC5E091-BEA4-4AD0-838E-E54B386E0A0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1F35311-988C-43A1-8731-446A79A9B6BB}"/>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6" name="Нижний колонтитул 5">
            <a:extLst>
              <a:ext uri="{FF2B5EF4-FFF2-40B4-BE49-F238E27FC236}">
                <a16:creationId xmlns:a16="http://schemas.microsoft.com/office/drawing/2014/main" id="{3328CAAB-40A9-4B4F-B2E8-D368E69D409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BB66CC-4DDC-4F42-8DF9-73454D190373}"/>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37736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30DB5-A242-4DC1-9FEC-27DF3F640C5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86B233A-912D-4818-B5D7-4FCC3718C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C22E4A5-B5C3-49CE-A6AF-02CBBE295F8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6CC74D2-8038-485F-A02E-55A8EDC3A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AE4DEA6-3969-434D-9641-43539B598B2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18F63D9-F7DA-4635-BD5F-029CA5BC0A3E}"/>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8" name="Нижний колонтитул 7">
            <a:extLst>
              <a:ext uri="{FF2B5EF4-FFF2-40B4-BE49-F238E27FC236}">
                <a16:creationId xmlns:a16="http://schemas.microsoft.com/office/drawing/2014/main" id="{1EF1F145-DF6D-46FB-B855-A475FC4A28D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8858111-BEB6-41FB-ACCB-88B55CB45876}"/>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290316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CE0357-FE58-4177-9025-F24B7789C85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699E3DC-C8D0-4181-9600-354ACBE3DA9F}"/>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4" name="Нижний колонтитул 3">
            <a:extLst>
              <a:ext uri="{FF2B5EF4-FFF2-40B4-BE49-F238E27FC236}">
                <a16:creationId xmlns:a16="http://schemas.microsoft.com/office/drawing/2014/main" id="{9936D8CD-A8FB-4556-A76B-145866EAA30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5DDFAAA-B4B3-499A-B742-4E850F857904}"/>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92893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F9CAE94-E9CE-4363-83A0-54FDAE27F316}"/>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3" name="Нижний колонтитул 2">
            <a:extLst>
              <a:ext uri="{FF2B5EF4-FFF2-40B4-BE49-F238E27FC236}">
                <a16:creationId xmlns:a16="http://schemas.microsoft.com/office/drawing/2014/main" id="{6102E078-6410-4910-991A-F5D64BF3F22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32D78DB-5AF0-43ED-BAC6-66EB2C901AF8}"/>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86913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5480EF-FB5A-47E5-96C5-8E497C7DE54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A7C5EC8-492D-4C4C-94A8-FAF65A714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A08A033-9F4F-45E2-AE05-D49A5467C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7F1C4A1-A04F-486D-958A-48C029D74B9B}"/>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6" name="Нижний колонтитул 5">
            <a:extLst>
              <a:ext uri="{FF2B5EF4-FFF2-40B4-BE49-F238E27FC236}">
                <a16:creationId xmlns:a16="http://schemas.microsoft.com/office/drawing/2014/main" id="{148E7748-BC8C-4074-AC78-C18B2445118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C5A208D-5D86-4B33-B242-DBCC6F075986}"/>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107928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1E7550-A90B-4CC4-A0FF-3830B8861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A13516-9BD9-40A0-9BEA-4637B2E6B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C176FD5-885A-4FF8-9776-FA7FB1E4C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922CCF-2519-46E0-B45D-872747072231}"/>
              </a:ext>
            </a:extLst>
          </p:cNvPr>
          <p:cNvSpPr>
            <a:spLocks noGrp="1"/>
          </p:cNvSpPr>
          <p:nvPr>
            <p:ph type="dt" sz="half" idx="10"/>
          </p:nvPr>
        </p:nvSpPr>
        <p:spPr/>
        <p:txBody>
          <a:bodyPr/>
          <a:lstStyle/>
          <a:p>
            <a:fld id="{A65635D7-8654-468C-81A1-FD7BEE64E721}" type="datetimeFigureOut">
              <a:rPr lang="ru-RU" smtClean="0"/>
              <a:t>18.04.2020</a:t>
            </a:fld>
            <a:endParaRPr lang="ru-RU"/>
          </a:p>
        </p:txBody>
      </p:sp>
      <p:sp>
        <p:nvSpPr>
          <p:cNvPr id="6" name="Нижний колонтитул 5">
            <a:extLst>
              <a:ext uri="{FF2B5EF4-FFF2-40B4-BE49-F238E27FC236}">
                <a16:creationId xmlns:a16="http://schemas.microsoft.com/office/drawing/2014/main" id="{6CA5B5AA-F4ED-4871-93E2-86EC73BD19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2A76D15-F311-4599-AA5E-DBDB939475CE}"/>
              </a:ext>
            </a:extLst>
          </p:cNvPr>
          <p:cNvSpPr>
            <a:spLocks noGrp="1"/>
          </p:cNvSpPr>
          <p:nvPr>
            <p:ph type="sldNum" sz="quarter" idx="12"/>
          </p:nvPr>
        </p:nvSpPr>
        <p:spPr/>
        <p:txBody>
          <a:bodyPr/>
          <a:lstStyle/>
          <a:p>
            <a:fld id="{C7047FF9-4E61-4C6E-8725-78EED0962F73}" type="slidenum">
              <a:rPr lang="ru-RU" smtClean="0"/>
              <a:t>‹#›</a:t>
            </a:fld>
            <a:endParaRPr lang="ru-RU"/>
          </a:p>
        </p:txBody>
      </p:sp>
    </p:spTree>
    <p:extLst>
      <p:ext uri="{BB962C8B-B14F-4D97-AF65-F5344CB8AC3E}">
        <p14:creationId xmlns:p14="http://schemas.microsoft.com/office/powerpoint/2010/main" val="411434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6EDD13-4563-4662-A55E-15DF46705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812B9D8-C4F9-4D93-B176-08C5515F8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846F740-2D6F-44A4-94F2-BADFDD29B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635D7-8654-468C-81A1-FD7BEE64E721}" type="datetimeFigureOut">
              <a:rPr lang="ru-RU" smtClean="0"/>
              <a:t>18.04.2020</a:t>
            </a:fld>
            <a:endParaRPr lang="ru-RU"/>
          </a:p>
        </p:txBody>
      </p:sp>
      <p:sp>
        <p:nvSpPr>
          <p:cNvPr id="5" name="Нижний колонтитул 4">
            <a:extLst>
              <a:ext uri="{FF2B5EF4-FFF2-40B4-BE49-F238E27FC236}">
                <a16:creationId xmlns:a16="http://schemas.microsoft.com/office/drawing/2014/main" id="{14B95A35-00EA-46C9-8E2E-A283C8C5F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6436F72-2038-433B-BC2B-88177798A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47FF9-4E61-4C6E-8725-78EED0962F73}" type="slidenum">
              <a:rPr lang="ru-RU" smtClean="0"/>
              <a:t>‹#›</a:t>
            </a:fld>
            <a:endParaRPr lang="ru-RU"/>
          </a:p>
        </p:txBody>
      </p:sp>
    </p:spTree>
    <p:extLst>
      <p:ext uri="{BB962C8B-B14F-4D97-AF65-F5344CB8AC3E}">
        <p14:creationId xmlns:p14="http://schemas.microsoft.com/office/powerpoint/2010/main" val="136615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isk_storage" TargetMode="External"/><Relationship Id="rId7" Type="http://schemas.openxmlformats.org/officeDocument/2006/relationships/hyperlink" Target="https://en.wikipedia.org/wiki/USB"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Floppy_disk#cite_note-Fletcher-2" TargetMode="External"/><Relationship Id="rId5" Type="http://schemas.openxmlformats.org/officeDocument/2006/relationships/hyperlink" Target="https://en.wikipedia.org/wiki/Floppy_disk#cite_note-Teja_1985-1" TargetMode="External"/><Relationship Id="rId4" Type="http://schemas.openxmlformats.org/officeDocument/2006/relationships/hyperlink" Target="https://en.wikipedia.org/wiki/Magnetic_storag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Gigabyte" TargetMode="External"/><Relationship Id="rId13" Type="http://schemas.openxmlformats.org/officeDocument/2006/relationships/hyperlink" Target="https://en.wikipedia.org/wiki/USB_flash_drive#cite_note-techradar1-6" TargetMode="External"/><Relationship Id="rId3" Type="http://schemas.openxmlformats.org/officeDocument/2006/relationships/hyperlink" Target="https://en.wikipedia.org/wiki/USB_flash_drive#cite_note-2" TargetMode="External"/><Relationship Id="rId7" Type="http://schemas.openxmlformats.org/officeDocument/2006/relationships/hyperlink" Target="https://en.wikipedia.org/wiki/Optical_disc" TargetMode="External"/><Relationship Id="rId12" Type="http://schemas.openxmlformats.org/officeDocument/2006/relationships/hyperlink" Target="https://en.wikipedia.org/wiki/USB_flash_drive#cite_note-digitaltrends.com-5" TargetMode="External"/><Relationship Id="rId2" Type="http://schemas.openxmlformats.org/officeDocument/2006/relationships/image" Target="../media/image4.png"/><Relationship Id="rId16" Type="http://schemas.openxmlformats.org/officeDocument/2006/relationships/hyperlink" Target="https://en.wikipedia.org/wiki/USB_flash_drive#cite_note-wcycles-8" TargetMode="External"/><Relationship Id="rId1" Type="http://schemas.openxmlformats.org/officeDocument/2006/relationships/slideLayout" Target="../slideLayouts/slideLayout2.xml"/><Relationship Id="rId6" Type="http://schemas.openxmlformats.org/officeDocument/2006/relationships/hyperlink" Target="https://en.wikipedia.org/wiki/USB" TargetMode="External"/><Relationship Id="rId11" Type="http://schemas.openxmlformats.org/officeDocument/2006/relationships/hyperlink" Target="https://en.wikipedia.org/wiki/USB_flash_drive#cite_note-4" TargetMode="External"/><Relationship Id="rId5" Type="http://schemas.openxmlformats.org/officeDocument/2006/relationships/hyperlink" Target="https://en.wikipedia.org/wiki/Flash_memory" TargetMode="External"/><Relationship Id="rId15" Type="http://schemas.openxmlformats.org/officeDocument/2006/relationships/hyperlink" Target="https://en.wikipedia.org/wiki/Digital_permanence" TargetMode="External"/><Relationship Id="rId10" Type="http://schemas.openxmlformats.org/officeDocument/2006/relationships/hyperlink" Target="https://en.wikipedia.org/wiki/Terabyte" TargetMode="External"/><Relationship Id="rId4" Type="http://schemas.openxmlformats.org/officeDocument/2006/relationships/hyperlink" Target="https://en.wikipedia.org/wiki/Data_storage_device" TargetMode="External"/><Relationship Id="rId9" Type="http://schemas.openxmlformats.org/officeDocument/2006/relationships/hyperlink" Target="https://en.wikipedia.org/wiki/USB_flash_drive#cite_note-3" TargetMode="External"/><Relationship Id="rId14" Type="http://schemas.openxmlformats.org/officeDocument/2006/relationships/hyperlink" Target="https://en.wikipedia.org/wiki/USB_flash_drive#cite_note-7"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ompact_disc" TargetMode="External"/><Relationship Id="rId13" Type="http://schemas.openxmlformats.org/officeDocument/2006/relationships/hyperlink" Target="https://en.wikipedia.org/wiki/Optical_disc_drive" TargetMode="External"/><Relationship Id="rId3" Type="http://schemas.openxmlformats.org/officeDocument/2006/relationships/hyperlink" Target="https://en.wikipedia.org/wiki/DVD#cite_note-9" TargetMode="External"/><Relationship Id="rId7" Type="http://schemas.openxmlformats.org/officeDocument/2006/relationships/hyperlink" Target="https://en.wikipedia.org/wiki/DVD_player" TargetMode="External"/><Relationship Id="rId12" Type="http://schemas.openxmlformats.org/officeDocument/2006/relationships/hyperlink" Target="https://en.wikipedia.org/wiki/DVD%2BR" TargetMode="External"/><Relationship Id="rId2" Type="http://schemas.openxmlformats.org/officeDocument/2006/relationships/hyperlink" Target="https://en.wikipedia.org/wiki/DVD#cite_note-8" TargetMode="External"/><Relationship Id="rId16" Type="http://schemas.openxmlformats.org/officeDocument/2006/relationships/hyperlink" Target="https://en.wikipedia.org/wiki/DVD-RAM" TargetMode="External"/><Relationship Id="rId1" Type="http://schemas.openxmlformats.org/officeDocument/2006/relationships/slideLayout" Target="../slideLayouts/slideLayout2.xml"/><Relationship Id="rId6" Type="http://schemas.openxmlformats.org/officeDocument/2006/relationships/hyperlink" Target="https://en.wikipedia.org/wiki/Data_storage" TargetMode="External"/><Relationship Id="rId11" Type="http://schemas.openxmlformats.org/officeDocument/2006/relationships/hyperlink" Target="https://en.wikipedia.org/wiki/DVD-R" TargetMode="External"/><Relationship Id="rId5" Type="http://schemas.openxmlformats.org/officeDocument/2006/relationships/hyperlink" Target="https://en.wikipedia.org/wiki/Optical_disc" TargetMode="External"/><Relationship Id="rId15" Type="http://schemas.openxmlformats.org/officeDocument/2006/relationships/hyperlink" Target="https://en.wikipedia.org/wiki/DVD%2BRW" TargetMode="External"/><Relationship Id="rId10" Type="http://schemas.openxmlformats.org/officeDocument/2006/relationships/hyperlink" Target="https://en.wikipedia.org/wiki/Read-only_memory" TargetMode="External"/><Relationship Id="rId4" Type="http://schemas.openxmlformats.org/officeDocument/2006/relationships/hyperlink" Target="https://en.wikipedia.org/wiki/Digital_media" TargetMode="External"/><Relationship Id="rId9" Type="http://schemas.openxmlformats.org/officeDocument/2006/relationships/hyperlink" Target="https://en.wikipedia.org/wiki/Injection_molding_machine" TargetMode="External"/><Relationship Id="rId14" Type="http://schemas.openxmlformats.org/officeDocument/2006/relationships/hyperlink" Target="https://en.wikipedia.org/wiki/DVD-R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Toshiba" TargetMode="External"/><Relationship Id="rId13" Type="http://schemas.openxmlformats.org/officeDocument/2006/relationships/hyperlink" Target="https://en.wikipedia.org/wiki/Trademark" TargetMode="External"/><Relationship Id="rId3" Type="http://schemas.openxmlformats.org/officeDocument/2006/relationships/hyperlink" Target="https://en.wikipedia.org/wiki/Non-volatile_memory" TargetMode="External"/><Relationship Id="rId7" Type="http://schemas.openxmlformats.org/officeDocument/2006/relationships/hyperlink" Target="https://en.wikipedia.org/wiki/Panasonic" TargetMode="External"/><Relationship Id="rId12" Type="http://schemas.openxmlformats.org/officeDocument/2006/relationships/hyperlink" Target="https://en.wikipedia.org/wiki/SD_card#cite_note-SD_Association-3" TargetMode="External"/><Relationship Id="rId2" Type="http://schemas.openxmlformats.org/officeDocument/2006/relationships/hyperlink" Target="https://en.wikipedia.org/wiki/Proprietary_format" TargetMode="External"/><Relationship Id="rId1" Type="http://schemas.openxmlformats.org/officeDocument/2006/relationships/slideLayout" Target="../slideLayouts/slideLayout2.xml"/><Relationship Id="rId6" Type="http://schemas.openxmlformats.org/officeDocument/2006/relationships/hyperlink" Target="https://en.wikipedia.org/wiki/SanDisk" TargetMode="External"/><Relationship Id="rId11" Type="http://schemas.openxmlformats.org/officeDocument/2006/relationships/hyperlink" Target="https://en.wikipedia.org/wiki/SD_card#cite_note-SD-3C-2" TargetMode="External"/><Relationship Id="rId5" Type="http://schemas.openxmlformats.org/officeDocument/2006/relationships/hyperlink" Target="https://en.wikipedia.org/wiki/SD_Card_Association" TargetMode="External"/><Relationship Id="rId10" Type="http://schemas.openxmlformats.org/officeDocument/2006/relationships/hyperlink" Target="https://en.wikipedia.org/wiki/SD_card#cite_note-partnership-1" TargetMode="External"/><Relationship Id="rId4" Type="http://schemas.openxmlformats.org/officeDocument/2006/relationships/hyperlink" Target="https://en.wikipedia.org/wiki/Memory_card" TargetMode="External"/><Relationship Id="rId9" Type="http://schemas.openxmlformats.org/officeDocument/2006/relationships/hyperlink" Target="https://en.wikipedia.org/wiki/MultiMediaCard" TargetMode="External"/><Relationship Id="rId14" Type="http://schemas.openxmlformats.org/officeDocument/2006/relationships/hyperlink" Target="https://en.wikipedia.org/wiki/Lo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40842A-41D1-4787-93D3-CDEB0C080813}"/>
              </a:ext>
            </a:extLst>
          </p:cNvPr>
          <p:cNvSpPr>
            <a:spLocks noGrp="1"/>
          </p:cNvSpPr>
          <p:nvPr>
            <p:ph type="ctrTitle"/>
          </p:nvPr>
        </p:nvSpPr>
        <p:spPr/>
        <p:txBody>
          <a:bodyPr>
            <a:normAutofit/>
          </a:bodyPr>
          <a:lstStyle/>
          <a:p>
            <a:r>
              <a:rPr lang="en-US" sz="8000" b="1" dirty="0"/>
              <a:t>Storage devices we use everyday</a:t>
            </a:r>
            <a:endParaRPr lang="ru-RU" sz="8000" b="1" dirty="0"/>
          </a:p>
        </p:txBody>
      </p:sp>
      <p:sp>
        <p:nvSpPr>
          <p:cNvPr id="3" name="Подзаголовок 2">
            <a:extLst>
              <a:ext uri="{FF2B5EF4-FFF2-40B4-BE49-F238E27FC236}">
                <a16:creationId xmlns:a16="http://schemas.microsoft.com/office/drawing/2014/main" id="{A02166F5-DAD8-4D71-8383-E26E1CC4D8AD}"/>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61185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A6F1D-91F7-486A-9D69-5DC5B7B32E69}"/>
              </a:ext>
            </a:extLst>
          </p:cNvPr>
          <p:cNvSpPr>
            <a:spLocks noGrp="1"/>
          </p:cNvSpPr>
          <p:nvPr>
            <p:ph type="title"/>
          </p:nvPr>
        </p:nvSpPr>
        <p:spPr>
          <a:xfrm>
            <a:off x="838200" y="2766218"/>
            <a:ext cx="10515600" cy="1325563"/>
          </a:xfrm>
        </p:spPr>
        <p:txBody>
          <a:bodyPr/>
          <a:lstStyle/>
          <a:p>
            <a:pPr algn="ctr"/>
            <a:r>
              <a:rPr lang="en-US" dirty="0"/>
              <a:t>Thanks!</a:t>
            </a:r>
            <a:endParaRPr lang="ru-RU" dirty="0"/>
          </a:p>
        </p:txBody>
      </p:sp>
      <p:sp>
        <p:nvSpPr>
          <p:cNvPr id="3" name="Объект 2">
            <a:extLst>
              <a:ext uri="{FF2B5EF4-FFF2-40B4-BE49-F238E27FC236}">
                <a16:creationId xmlns:a16="http://schemas.microsoft.com/office/drawing/2014/main" id="{7949722F-5D9E-44BD-928A-F53324D54C4B}"/>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36354071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6BEA8-87CC-4850-8AC3-4F42B7EE842C}"/>
              </a:ext>
            </a:extLst>
          </p:cNvPr>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Hard drive</a:t>
            </a:r>
            <a:endParaRPr lang="ru-RU" sz="3000" b="1" dirty="0">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BFD7E7CC-EFB2-45C2-9395-A0DB336439DF}"/>
              </a:ext>
            </a:extLst>
          </p:cNvPr>
          <p:cNvSpPr>
            <a:spLocks noGrp="1"/>
          </p:cNvSpPr>
          <p:nvPr>
            <p:ph idx="1"/>
          </p:nvPr>
        </p:nvSpPr>
        <p:spPr>
          <a:xfrm>
            <a:off x="838200" y="1389527"/>
            <a:ext cx="10515600" cy="2732307"/>
          </a:xfrm>
        </p:spPr>
        <p:txBody>
          <a:bodyPr>
            <a:normAutofit fontScale="92500" lnSpcReduction="10000"/>
          </a:bodyPr>
          <a:lstStyle/>
          <a:p>
            <a:pPr marL="0" indent="0">
              <a:buNone/>
            </a:pPr>
            <a:r>
              <a:rPr lang="en-US" sz="3200" dirty="0">
                <a:latin typeface="Arial" panose="020B0604020202020204" pitchFamily="34" charset="0"/>
                <a:cs typeface="Arial" panose="020B0604020202020204" pitchFamily="34" charset="0"/>
              </a:rPr>
              <a:t>A hard disk drive (also known as a hard drive, HD, or HDD) can be found installed in almost every desktop computer and laptop. It stores files for the operating system and software programs, as well as user documents, such as photographs, text files, and audio. The hard drive uses magnetic storage to record and retrieve digital information to and from one or more fast-spinning disks.</a:t>
            </a:r>
            <a:endParaRPr lang="ru-RU" sz="3200"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2FBDF021-8B94-49ED-8018-0DC6ADDDEEAA}"/>
              </a:ext>
            </a:extLst>
          </p:cNvPr>
          <p:cNvPicPr>
            <a:picLocks noChangeAspect="1"/>
          </p:cNvPicPr>
          <p:nvPr/>
        </p:nvPicPr>
        <p:blipFill>
          <a:blip r:embed="rId2"/>
          <a:stretch>
            <a:fillRect/>
          </a:stretch>
        </p:blipFill>
        <p:spPr>
          <a:xfrm>
            <a:off x="4464147" y="4350432"/>
            <a:ext cx="2611902" cy="1958927"/>
          </a:xfrm>
          <a:prstGeom prst="rect">
            <a:avLst/>
          </a:prstGeom>
        </p:spPr>
      </p:pic>
    </p:spTree>
    <p:extLst>
      <p:ext uri="{BB962C8B-B14F-4D97-AF65-F5344CB8AC3E}">
        <p14:creationId xmlns:p14="http://schemas.microsoft.com/office/powerpoint/2010/main" val="202100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2B23FD-F230-4531-BE5C-EFF265F7322F}"/>
              </a:ext>
            </a:extLst>
          </p:cNvPr>
          <p:cNvSpPr>
            <a:spLocks noGrp="1"/>
          </p:cNvSpPr>
          <p:nvPr>
            <p:ph type="title"/>
          </p:nvPr>
        </p:nvSpPr>
        <p:spPr/>
        <p:txBody>
          <a:bodyPr>
            <a:normAutofit/>
          </a:bodyPr>
          <a:lstStyle/>
          <a:p>
            <a:r>
              <a:rPr lang="en-US" sz="3200" b="1" dirty="0"/>
              <a:t>SSD</a:t>
            </a:r>
            <a:endParaRPr lang="ru-RU" sz="3200" b="1" dirty="0"/>
          </a:p>
        </p:txBody>
      </p:sp>
      <p:sp>
        <p:nvSpPr>
          <p:cNvPr id="3" name="Объект 2">
            <a:extLst>
              <a:ext uri="{FF2B5EF4-FFF2-40B4-BE49-F238E27FC236}">
                <a16:creationId xmlns:a16="http://schemas.microsoft.com/office/drawing/2014/main" id="{D06A0549-D211-47C4-84C4-38AE9A3A0169}"/>
              </a:ext>
            </a:extLst>
          </p:cNvPr>
          <p:cNvSpPr>
            <a:spLocks noGrp="1"/>
          </p:cNvSpPr>
          <p:nvPr>
            <p:ph idx="1"/>
          </p:nvPr>
        </p:nvSpPr>
        <p:spPr>
          <a:xfrm>
            <a:off x="838200" y="1825625"/>
            <a:ext cx="6519203" cy="4351338"/>
          </a:xfrm>
        </p:spPr>
        <p:txBody>
          <a:bodyPr/>
          <a:lstStyle/>
          <a:p>
            <a:pPr marL="0" indent="0">
              <a:buNone/>
            </a:pPr>
            <a:r>
              <a:rPr lang="en-US" dirty="0"/>
              <a:t>A solid state drive uses flash memory to store data and is sometimes used in devices such as netbooks, laptop, and desktop computers instead of a traditional hard disk drive. The advantages of an SSD over a HDD include a faster read/write speed, noiseless operation, greater reliability, and lower power consumption. The biggest downside is cost, with an SSD offering lower capacity than an equivalently priced HDD.</a:t>
            </a:r>
            <a:endParaRPr lang="ru-RU" dirty="0"/>
          </a:p>
        </p:txBody>
      </p:sp>
      <p:pic>
        <p:nvPicPr>
          <p:cNvPr id="1026" name="Picture 2" descr="Купить SSD накопитель SAMSUNG 860 EVO MZ-76E250BW 250Гб в интернет ...">
            <a:extLst>
              <a:ext uri="{FF2B5EF4-FFF2-40B4-BE49-F238E27FC236}">
                <a16:creationId xmlns:a16="http://schemas.microsoft.com/office/drawing/2014/main" id="{497D7795-5BFF-442D-AF4D-AEBB78CC7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400" y="2817050"/>
            <a:ext cx="3066812" cy="234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856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1B08F1-BDAB-4BB9-BB54-7D7533AB0345}"/>
              </a:ext>
            </a:extLst>
          </p:cNvPr>
          <p:cNvSpPr>
            <a:spLocks noGrp="1"/>
          </p:cNvSpPr>
          <p:nvPr>
            <p:ph type="title"/>
          </p:nvPr>
        </p:nvSpPr>
        <p:spPr/>
        <p:txBody>
          <a:bodyPr/>
          <a:lstStyle/>
          <a:p>
            <a:r>
              <a:rPr lang="en-US" b="1" dirty="0"/>
              <a:t>Compact Disc (CD)</a:t>
            </a:r>
            <a:endParaRPr lang="ru-RU" dirty="0"/>
          </a:p>
        </p:txBody>
      </p:sp>
      <p:sp>
        <p:nvSpPr>
          <p:cNvPr id="3" name="Объект 2">
            <a:extLst>
              <a:ext uri="{FF2B5EF4-FFF2-40B4-BE49-F238E27FC236}">
                <a16:creationId xmlns:a16="http://schemas.microsoft.com/office/drawing/2014/main" id="{B23D6E45-075F-4832-81FC-DAE4ECE925A4}"/>
              </a:ext>
            </a:extLst>
          </p:cNvPr>
          <p:cNvSpPr>
            <a:spLocks noGrp="1"/>
          </p:cNvSpPr>
          <p:nvPr>
            <p:ph idx="1"/>
          </p:nvPr>
        </p:nvSpPr>
        <p:spPr/>
        <p:txBody>
          <a:bodyPr/>
          <a:lstStyle/>
          <a:p>
            <a:pPr marL="0" indent="0">
              <a:buNone/>
            </a:pPr>
            <a:r>
              <a:rPr lang="en-US" dirty="0"/>
              <a:t>The compact disc, known for short as a CD, is a form of optical storage, a technology which employs lasers and lights to read and write data. Initially compact discs were used purely for music audio, but in the late 1980's they began to be also used for computer data storage. Initially, the compact discs that were introduced were CD-ROM's (read only), but this was followed by CD-R's (writable compact discs) and CD-RW's (re-writable compact discs).</a:t>
            </a:r>
            <a:endParaRPr lang="ru-RU" dirty="0"/>
          </a:p>
        </p:txBody>
      </p:sp>
    </p:spTree>
    <p:extLst>
      <p:ext uri="{BB962C8B-B14F-4D97-AF65-F5344CB8AC3E}">
        <p14:creationId xmlns:p14="http://schemas.microsoft.com/office/powerpoint/2010/main" val="7917198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159F05-20DA-4895-9958-4AF344595577}"/>
              </a:ext>
            </a:extLst>
          </p:cNvPr>
          <p:cNvSpPr>
            <a:spLocks noGrp="1"/>
          </p:cNvSpPr>
          <p:nvPr>
            <p:ph type="title"/>
          </p:nvPr>
        </p:nvSpPr>
        <p:spPr/>
        <p:txBody>
          <a:bodyPr/>
          <a:lstStyle/>
          <a:p>
            <a:r>
              <a:rPr lang="en-US" dirty="0"/>
              <a:t>Floppy disk</a:t>
            </a:r>
            <a:endParaRPr lang="ru-RU" dirty="0"/>
          </a:p>
        </p:txBody>
      </p:sp>
      <p:pic>
        <p:nvPicPr>
          <p:cNvPr id="4" name="Объект 3">
            <a:extLst>
              <a:ext uri="{FF2B5EF4-FFF2-40B4-BE49-F238E27FC236}">
                <a16:creationId xmlns:a16="http://schemas.microsoft.com/office/drawing/2014/main" id="{B6EF5EF7-1467-4A4C-BCA2-284125000F1E}"/>
              </a:ext>
            </a:extLst>
          </p:cNvPr>
          <p:cNvPicPr>
            <a:picLocks noGrp="1" noChangeAspect="1"/>
          </p:cNvPicPr>
          <p:nvPr>
            <p:ph idx="1"/>
          </p:nvPr>
        </p:nvPicPr>
        <p:blipFill>
          <a:blip r:embed="rId2"/>
          <a:stretch>
            <a:fillRect/>
          </a:stretch>
        </p:blipFill>
        <p:spPr>
          <a:xfrm>
            <a:off x="224481" y="1690688"/>
            <a:ext cx="4713279" cy="4351338"/>
          </a:xfrm>
          <a:prstGeom prst="rect">
            <a:avLst/>
          </a:prstGeom>
        </p:spPr>
      </p:pic>
      <p:sp>
        <p:nvSpPr>
          <p:cNvPr id="5" name="TextBox 4">
            <a:extLst>
              <a:ext uri="{FF2B5EF4-FFF2-40B4-BE49-F238E27FC236}">
                <a16:creationId xmlns:a16="http://schemas.microsoft.com/office/drawing/2014/main" id="{660547E8-6A7A-4E56-97A2-526318A8B52B}"/>
              </a:ext>
            </a:extLst>
          </p:cNvPr>
          <p:cNvSpPr txBox="1"/>
          <p:nvPr/>
        </p:nvSpPr>
        <p:spPr>
          <a:xfrm>
            <a:off x="4304714" y="2019697"/>
            <a:ext cx="7371471" cy="3693319"/>
          </a:xfrm>
          <a:prstGeom prst="rect">
            <a:avLst/>
          </a:prstGeom>
          <a:noFill/>
        </p:spPr>
        <p:txBody>
          <a:bodyPr wrap="square" rtlCol="0">
            <a:spAutoFit/>
          </a:bodyPr>
          <a:lstStyle/>
          <a:p>
            <a:r>
              <a:rPr lang="en-US" dirty="0"/>
              <a:t>A </a:t>
            </a:r>
            <a:r>
              <a:rPr lang="en-US" b="1" dirty="0"/>
              <a:t>floppy disk</a:t>
            </a:r>
            <a:r>
              <a:rPr lang="en-US" dirty="0"/>
              <a:t>, also known as a </a:t>
            </a:r>
            <a:r>
              <a:rPr lang="en-US" b="1" dirty="0"/>
              <a:t>floppy</a:t>
            </a:r>
            <a:r>
              <a:rPr lang="en-US" dirty="0"/>
              <a:t>, </a:t>
            </a:r>
            <a:r>
              <a:rPr lang="en-US" b="1" dirty="0"/>
              <a:t>diskette</a:t>
            </a:r>
            <a:r>
              <a:rPr lang="en-US" dirty="0"/>
              <a:t>, or simply </a:t>
            </a:r>
            <a:r>
              <a:rPr lang="en-US" b="1" dirty="0"/>
              <a:t>disk</a:t>
            </a:r>
            <a:r>
              <a:rPr lang="en-US" dirty="0"/>
              <a:t>, is a type of </a:t>
            </a:r>
            <a:r>
              <a:rPr lang="en-US" dirty="0">
                <a:hlinkClick r:id="rId3" tooltip="Disk storage"/>
              </a:rPr>
              <a:t>disk storage</a:t>
            </a:r>
            <a:r>
              <a:rPr lang="en-US" dirty="0"/>
              <a:t> composed of a disk of thin and flexible </a:t>
            </a:r>
            <a:r>
              <a:rPr lang="en-US" dirty="0">
                <a:hlinkClick r:id="rId4" tooltip="Magnetic storage"/>
              </a:rPr>
              <a:t>magnetic storage</a:t>
            </a:r>
            <a:r>
              <a:rPr lang="en-US" dirty="0"/>
              <a:t> medium, sealed in a rectangular plastic enclosure lined with fabric that removes dust particles. Floppy disks are read and written by a </a:t>
            </a:r>
            <a:r>
              <a:rPr lang="en-US" b="1" dirty="0"/>
              <a:t>floppy disk drive</a:t>
            </a:r>
            <a:r>
              <a:rPr lang="en-US" dirty="0"/>
              <a:t> (</a:t>
            </a:r>
            <a:r>
              <a:rPr lang="en-US" b="1" dirty="0"/>
              <a:t>FDD</a:t>
            </a:r>
            <a:r>
              <a:rPr lang="en-US" dirty="0"/>
              <a:t>).</a:t>
            </a:r>
          </a:p>
          <a:p>
            <a:r>
              <a:rPr lang="en-US" dirty="0"/>
              <a:t>Floppy disks, initially as 8-inch (203 mm) media</a:t>
            </a:r>
            <a:r>
              <a:rPr lang="en-US" baseline="30000" dirty="0">
                <a:hlinkClick r:id="rId5"/>
              </a:rPr>
              <a:t>[1]</a:t>
            </a:r>
            <a:r>
              <a:rPr lang="en-US" dirty="0"/>
              <a:t> and later in 5 </a:t>
            </a:r>
            <a:r>
              <a:rPr lang="en-US" baseline="30000" dirty="0"/>
              <a:t>1</a:t>
            </a:r>
            <a:r>
              <a:rPr lang="en-US" dirty="0"/>
              <a:t>⁄</a:t>
            </a:r>
            <a:r>
              <a:rPr lang="en-US" baseline="-25000" dirty="0"/>
              <a:t>4</a:t>
            </a:r>
            <a:r>
              <a:rPr lang="en-US" dirty="0"/>
              <a:t>-inch (133 mm) and ​3 </a:t>
            </a:r>
            <a:r>
              <a:rPr lang="en-US" baseline="30000" dirty="0"/>
              <a:t>1</a:t>
            </a:r>
            <a:r>
              <a:rPr lang="en-US" dirty="0"/>
              <a:t>⁄</a:t>
            </a:r>
            <a:r>
              <a:rPr lang="en-US" baseline="-25000" dirty="0"/>
              <a:t>2</a:t>
            </a:r>
            <a:r>
              <a:rPr lang="en-US" dirty="0"/>
              <a:t> inch (90 mm) sizes, were a ubiquitous form of data storage and exchange from the mid-1970s into the first years of the 21st century.</a:t>
            </a:r>
            <a:r>
              <a:rPr lang="en-US" baseline="30000" dirty="0">
                <a:hlinkClick r:id="rId6"/>
              </a:rPr>
              <a:t>[2]</a:t>
            </a:r>
            <a:r>
              <a:rPr lang="en-US" dirty="0"/>
              <a:t> By 2006, computers were rarely manufactured with installed floppy disk drives; ​3 </a:t>
            </a:r>
            <a:r>
              <a:rPr lang="en-US" baseline="30000" dirty="0"/>
              <a:t>1</a:t>
            </a:r>
            <a:r>
              <a:rPr lang="en-US" dirty="0"/>
              <a:t>⁄</a:t>
            </a:r>
            <a:r>
              <a:rPr lang="en-US" baseline="-25000" dirty="0"/>
              <a:t>2</a:t>
            </a:r>
            <a:r>
              <a:rPr lang="en-US" dirty="0"/>
              <a:t>-inch floppy disks can be used with an external </a:t>
            </a:r>
            <a:r>
              <a:rPr lang="en-US" dirty="0">
                <a:hlinkClick r:id="rId7" tooltip="USB"/>
              </a:rPr>
              <a:t>USB</a:t>
            </a:r>
            <a:r>
              <a:rPr lang="en-US" dirty="0"/>
              <a:t> floppy disk drive, but USB drives for ​5 </a:t>
            </a:r>
            <a:r>
              <a:rPr lang="en-US" baseline="30000" dirty="0"/>
              <a:t>1</a:t>
            </a:r>
            <a:r>
              <a:rPr lang="en-US" dirty="0"/>
              <a:t>⁄</a:t>
            </a:r>
            <a:r>
              <a:rPr lang="en-US" baseline="-25000" dirty="0"/>
              <a:t>4</a:t>
            </a:r>
            <a:r>
              <a:rPr lang="en-US" dirty="0"/>
              <a:t>-inch, 8-inch, and non-standard diskettes are rare to non-existent. These formats are usually handled by older equipment.</a:t>
            </a:r>
          </a:p>
        </p:txBody>
      </p:sp>
    </p:spTree>
    <p:extLst>
      <p:ext uri="{BB962C8B-B14F-4D97-AF65-F5344CB8AC3E}">
        <p14:creationId xmlns:p14="http://schemas.microsoft.com/office/powerpoint/2010/main" val="6821839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9DD276-9E87-4190-B926-C8040CA45395}"/>
              </a:ext>
            </a:extLst>
          </p:cNvPr>
          <p:cNvSpPr>
            <a:spLocks noGrp="1"/>
          </p:cNvSpPr>
          <p:nvPr>
            <p:ph type="title"/>
          </p:nvPr>
        </p:nvSpPr>
        <p:spPr/>
        <p:txBody>
          <a:bodyPr/>
          <a:lstStyle/>
          <a:p>
            <a:r>
              <a:rPr lang="en-US" dirty="0"/>
              <a:t>Flash drive</a:t>
            </a:r>
            <a:endParaRPr lang="ru-RU" dirty="0"/>
          </a:p>
        </p:txBody>
      </p:sp>
      <p:pic>
        <p:nvPicPr>
          <p:cNvPr id="4" name="Объект 3">
            <a:extLst>
              <a:ext uri="{FF2B5EF4-FFF2-40B4-BE49-F238E27FC236}">
                <a16:creationId xmlns:a16="http://schemas.microsoft.com/office/drawing/2014/main" id="{B8CAE0B3-62CC-4F02-9157-CF0FB56678F5}"/>
              </a:ext>
            </a:extLst>
          </p:cNvPr>
          <p:cNvPicPr>
            <a:picLocks noGrp="1" noChangeAspect="1"/>
          </p:cNvPicPr>
          <p:nvPr>
            <p:ph idx="1"/>
          </p:nvPr>
        </p:nvPicPr>
        <p:blipFill>
          <a:blip r:embed="rId2"/>
          <a:stretch>
            <a:fillRect/>
          </a:stretch>
        </p:blipFill>
        <p:spPr>
          <a:xfrm>
            <a:off x="838200" y="1690688"/>
            <a:ext cx="4351338" cy="4351338"/>
          </a:xfrm>
          <a:prstGeom prst="rect">
            <a:avLst/>
          </a:prstGeom>
        </p:spPr>
      </p:pic>
      <p:sp>
        <p:nvSpPr>
          <p:cNvPr id="5" name="TextBox 4">
            <a:extLst>
              <a:ext uri="{FF2B5EF4-FFF2-40B4-BE49-F238E27FC236}">
                <a16:creationId xmlns:a16="http://schemas.microsoft.com/office/drawing/2014/main" id="{2ED76253-6331-44BE-BF76-C485FBFD4F48}"/>
              </a:ext>
            </a:extLst>
          </p:cNvPr>
          <p:cNvSpPr txBox="1"/>
          <p:nvPr/>
        </p:nvSpPr>
        <p:spPr>
          <a:xfrm>
            <a:off x="5444197" y="1690688"/>
            <a:ext cx="6217920" cy="3970318"/>
          </a:xfrm>
          <a:prstGeom prst="rect">
            <a:avLst/>
          </a:prstGeom>
          <a:noFill/>
        </p:spPr>
        <p:txBody>
          <a:bodyPr wrap="square" rtlCol="0">
            <a:spAutoFit/>
          </a:bodyPr>
          <a:lstStyle/>
          <a:p>
            <a:r>
              <a:rPr lang="en-US" dirty="0"/>
              <a:t>A USB flash drive</a:t>
            </a:r>
            <a:r>
              <a:rPr lang="en-US" dirty="0">
                <a:hlinkClick r:id="rId3"/>
              </a:rPr>
              <a:t>[note 1]</a:t>
            </a:r>
            <a:r>
              <a:rPr lang="en-US" dirty="0"/>
              <a:t> is a </a:t>
            </a:r>
            <a:r>
              <a:rPr lang="en-US" dirty="0">
                <a:hlinkClick r:id="rId4" tooltip="Data storage device"/>
              </a:rPr>
              <a:t>data storage device</a:t>
            </a:r>
            <a:r>
              <a:rPr lang="en-US" dirty="0"/>
              <a:t> that includes </a:t>
            </a:r>
            <a:r>
              <a:rPr lang="en-US" dirty="0">
                <a:hlinkClick r:id="rId5" tooltip="Flash memory"/>
              </a:rPr>
              <a:t>flash memory</a:t>
            </a:r>
            <a:r>
              <a:rPr lang="en-US" dirty="0"/>
              <a:t> with an integrated </a:t>
            </a:r>
            <a:r>
              <a:rPr lang="en-US" dirty="0">
                <a:hlinkClick r:id="rId6" tooltip="USB"/>
              </a:rPr>
              <a:t>USB</a:t>
            </a:r>
            <a:r>
              <a:rPr lang="en-US" dirty="0"/>
              <a:t> interface. It is typically removable, rewritable and much smaller than an </a:t>
            </a:r>
            <a:r>
              <a:rPr lang="en-US" dirty="0">
                <a:hlinkClick r:id="rId7" tooltip="Optical disc"/>
              </a:rPr>
              <a:t>optical disc</a:t>
            </a:r>
            <a:r>
              <a:rPr lang="en-US" dirty="0"/>
              <a:t>. Most weigh less than 30 g (1 oz). Since first appearing on the market in late 2000, as with virtually all other computer memory devices, storage capacities have risen while prices have dropped. As of March 2016, flash drives with anywhere from 8 to 256 </a:t>
            </a:r>
            <a:r>
              <a:rPr lang="en-US" dirty="0">
                <a:hlinkClick r:id="rId8" tooltip="Gigabyte"/>
              </a:rPr>
              <a:t>gigabytes</a:t>
            </a:r>
            <a:r>
              <a:rPr lang="en-US" dirty="0"/>
              <a:t> (GB</a:t>
            </a:r>
            <a:r>
              <a:rPr lang="en-US" dirty="0">
                <a:hlinkClick r:id="rId9"/>
              </a:rPr>
              <a:t>[2]</a:t>
            </a:r>
            <a:r>
              <a:rPr lang="en-US" dirty="0"/>
              <a:t>) were frequently sold, while 512 GB and 1 </a:t>
            </a:r>
            <a:r>
              <a:rPr lang="en-US" dirty="0">
                <a:hlinkClick r:id="rId10" tooltip="Terabyte"/>
              </a:rPr>
              <a:t>terabyte</a:t>
            </a:r>
            <a:r>
              <a:rPr lang="en-US" dirty="0"/>
              <a:t> (TB</a:t>
            </a:r>
            <a:r>
              <a:rPr lang="en-US" dirty="0">
                <a:hlinkClick r:id="rId11"/>
              </a:rPr>
              <a:t>[3]</a:t>
            </a:r>
            <a:r>
              <a:rPr lang="en-US" dirty="0"/>
              <a:t>) units were less frequent.</a:t>
            </a:r>
            <a:r>
              <a:rPr lang="en-US" dirty="0">
                <a:hlinkClick r:id="rId12"/>
              </a:rPr>
              <a:t>[4]</a:t>
            </a:r>
            <a:r>
              <a:rPr lang="en-US" dirty="0">
                <a:hlinkClick r:id="rId13"/>
              </a:rPr>
              <a:t>[5]</a:t>
            </a:r>
            <a:r>
              <a:rPr lang="en-US" dirty="0"/>
              <a:t> As of 2018, 2 TB flash drives were the largest available in terms of storage capacity.</a:t>
            </a:r>
            <a:r>
              <a:rPr lang="en-US" dirty="0">
                <a:hlinkClick r:id="rId14"/>
              </a:rPr>
              <a:t>[6]</a:t>
            </a:r>
            <a:r>
              <a:rPr lang="en-US" dirty="0"/>
              <a:t> Some allow up to 100,000 write/erase cycles, depending on the exact type of memory chip used, and are thought to last between 10 and 100 years under normal circumstances (</a:t>
            </a:r>
            <a:r>
              <a:rPr lang="en-US" dirty="0">
                <a:hlinkClick r:id="rId15" tooltip="Digital permanence"/>
              </a:rPr>
              <a:t>shelf storage time</a:t>
            </a:r>
            <a:r>
              <a:rPr lang="en-US" dirty="0">
                <a:hlinkClick r:id="rId16"/>
              </a:rPr>
              <a:t>[7]</a:t>
            </a:r>
            <a:r>
              <a:rPr lang="en-US" dirty="0"/>
              <a:t>).</a:t>
            </a:r>
            <a:endParaRPr lang="ru-RU" dirty="0"/>
          </a:p>
        </p:txBody>
      </p:sp>
    </p:spTree>
    <p:extLst>
      <p:ext uri="{BB962C8B-B14F-4D97-AF65-F5344CB8AC3E}">
        <p14:creationId xmlns:p14="http://schemas.microsoft.com/office/powerpoint/2010/main" val="25709223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26386-1852-4EBE-858F-F905FDE7895D}"/>
              </a:ext>
            </a:extLst>
          </p:cNvPr>
          <p:cNvSpPr>
            <a:spLocks noGrp="1"/>
          </p:cNvSpPr>
          <p:nvPr>
            <p:ph type="title"/>
          </p:nvPr>
        </p:nvSpPr>
        <p:spPr/>
        <p:txBody>
          <a:bodyPr/>
          <a:lstStyle/>
          <a:p>
            <a:r>
              <a:rPr lang="en-US" dirty="0"/>
              <a:t>DVD disk</a:t>
            </a:r>
            <a:endParaRPr lang="ru-RU" dirty="0"/>
          </a:p>
        </p:txBody>
      </p:sp>
      <p:sp>
        <p:nvSpPr>
          <p:cNvPr id="3" name="Объект 2">
            <a:extLst>
              <a:ext uri="{FF2B5EF4-FFF2-40B4-BE49-F238E27FC236}">
                <a16:creationId xmlns:a16="http://schemas.microsoft.com/office/drawing/2014/main" id="{0A5F9C3B-3397-451F-A85B-1F38D25C4247}"/>
              </a:ext>
            </a:extLst>
          </p:cNvPr>
          <p:cNvSpPr>
            <a:spLocks noGrp="1"/>
          </p:cNvSpPr>
          <p:nvPr>
            <p:ph idx="1"/>
          </p:nvPr>
        </p:nvSpPr>
        <p:spPr/>
        <p:txBody>
          <a:bodyPr>
            <a:normAutofit fontScale="92500" lnSpcReduction="10000"/>
          </a:bodyPr>
          <a:lstStyle/>
          <a:p>
            <a:r>
              <a:rPr lang="en-US" dirty="0"/>
              <a:t>DVD (acronym for Digital Versatile Disc or Digital Video Disc)</a:t>
            </a:r>
            <a:r>
              <a:rPr lang="en-US" dirty="0">
                <a:hlinkClick r:id="rId2"/>
              </a:rPr>
              <a:t>[8]</a:t>
            </a:r>
            <a:r>
              <a:rPr lang="en-US" dirty="0">
                <a:hlinkClick r:id="rId3"/>
              </a:rPr>
              <a:t>[9]</a:t>
            </a:r>
            <a:r>
              <a:rPr lang="en-US" dirty="0"/>
              <a:t> is a </a:t>
            </a:r>
            <a:r>
              <a:rPr lang="en-US" dirty="0">
                <a:hlinkClick r:id="rId4" tooltip="Digital media"/>
              </a:rPr>
              <a:t>digital</a:t>
            </a:r>
            <a:r>
              <a:rPr lang="en-US" dirty="0"/>
              <a:t> </a:t>
            </a:r>
            <a:r>
              <a:rPr lang="en-US" dirty="0">
                <a:hlinkClick r:id="rId5" tooltip="Optical disc"/>
              </a:rPr>
              <a:t>optical disc</a:t>
            </a:r>
            <a:r>
              <a:rPr lang="en-US" dirty="0"/>
              <a:t> </a:t>
            </a:r>
            <a:r>
              <a:rPr lang="en-US" dirty="0">
                <a:hlinkClick r:id="rId6" tooltip="Data storage"/>
              </a:rPr>
              <a:t>storage</a:t>
            </a:r>
            <a:r>
              <a:rPr lang="en-US" dirty="0"/>
              <a:t> format invented and developed in 1995 and released in late 1996. The medium can store any kind of digital data and is widely used for software and other computer files as well as video programs watched using </a:t>
            </a:r>
            <a:r>
              <a:rPr lang="en-US" dirty="0">
                <a:hlinkClick r:id="rId7" tooltip="DVD player"/>
              </a:rPr>
              <a:t>DVD players</a:t>
            </a:r>
            <a:r>
              <a:rPr lang="en-US" dirty="0"/>
              <a:t>. DVDs offer higher storage capacity than </a:t>
            </a:r>
            <a:r>
              <a:rPr lang="en-US" dirty="0">
                <a:hlinkClick r:id="rId8" tooltip="Compact disc"/>
              </a:rPr>
              <a:t>compact discs</a:t>
            </a:r>
            <a:r>
              <a:rPr lang="en-US" dirty="0"/>
              <a:t> while having the same dimensions.</a:t>
            </a:r>
          </a:p>
          <a:p>
            <a:r>
              <a:rPr lang="en-US" dirty="0"/>
              <a:t>Prerecorded DVDs are mass-produced using </a:t>
            </a:r>
            <a:r>
              <a:rPr lang="en-US" dirty="0">
                <a:hlinkClick r:id="rId9" tooltip="Injection molding machine"/>
              </a:rPr>
              <a:t>molding machines</a:t>
            </a:r>
            <a:r>
              <a:rPr lang="en-US" dirty="0"/>
              <a:t> that physically stamp data onto the DVD. Such discs are a form of DVD-</a:t>
            </a:r>
            <a:r>
              <a:rPr lang="en-US" dirty="0">
                <a:hlinkClick r:id="rId10" tooltip="Read-only memory"/>
              </a:rPr>
              <a:t>ROM</a:t>
            </a:r>
            <a:r>
              <a:rPr lang="en-US" dirty="0"/>
              <a:t> because data can only be read and not written or erased. Blank recordable DVD discs (</a:t>
            </a:r>
            <a:r>
              <a:rPr lang="en-US" dirty="0">
                <a:hlinkClick r:id="rId11" tooltip="DVD-R"/>
              </a:rPr>
              <a:t>DVD-R</a:t>
            </a:r>
            <a:r>
              <a:rPr lang="en-US" dirty="0"/>
              <a:t> and </a:t>
            </a:r>
            <a:r>
              <a:rPr lang="en-US" dirty="0">
                <a:hlinkClick r:id="rId12" tooltip="DVD+R"/>
              </a:rPr>
              <a:t>DVD+R</a:t>
            </a:r>
            <a:r>
              <a:rPr lang="en-US" dirty="0"/>
              <a:t>) can be recorded once using a </a:t>
            </a:r>
            <a:r>
              <a:rPr lang="en-US" dirty="0">
                <a:hlinkClick r:id="rId13" tooltip="Optical disc drive"/>
              </a:rPr>
              <a:t>DVD recorder</a:t>
            </a:r>
            <a:r>
              <a:rPr lang="en-US" dirty="0"/>
              <a:t> and then function as a DVD-ROM. Rewritable DVDs (</a:t>
            </a:r>
            <a:r>
              <a:rPr lang="en-US" dirty="0">
                <a:hlinkClick r:id="rId14" tooltip="DVD-RW"/>
              </a:rPr>
              <a:t>DVD-RW</a:t>
            </a:r>
            <a:r>
              <a:rPr lang="en-US" dirty="0"/>
              <a:t>, </a:t>
            </a:r>
            <a:r>
              <a:rPr lang="en-US" dirty="0">
                <a:hlinkClick r:id="rId15" tooltip="DVD+RW"/>
              </a:rPr>
              <a:t>DVD+RW</a:t>
            </a:r>
            <a:r>
              <a:rPr lang="en-US" dirty="0"/>
              <a:t>, and </a:t>
            </a:r>
            <a:r>
              <a:rPr lang="en-US" dirty="0">
                <a:hlinkClick r:id="rId16" tooltip="DVD-RAM"/>
              </a:rPr>
              <a:t>DVD-RAM</a:t>
            </a:r>
            <a:r>
              <a:rPr lang="en-US" dirty="0"/>
              <a:t>) can be recorded and erased many times.</a:t>
            </a:r>
          </a:p>
          <a:p>
            <a:pPr marL="0" indent="0">
              <a:buNone/>
            </a:pPr>
            <a:endParaRPr lang="ru-RU" dirty="0"/>
          </a:p>
        </p:txBody>
      </p:sp>
    </p:spTree>
    <p:extLst>
      <p:ext uri="{BB962C8B-B14F-4D97-AF65-F5344CB8AC3E}">
        <p14:creationId xmlns:p14="http://schemas.microsoft.com/office/powerpoint/2010/main" val="1691736064"/>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BAE8E0-F57F-471B-996A-44898A1F66D1}"/>
              </a:ext>
            </a:extLst>
          </p:cNvPr>
          <p:cNvSpPr>
            <a:spLocks noGrp="1"/>
          </p:cNvSpPr>
          <p:nvPr>
            <p:ph type="title"/>
          </p:nvPr>
        </p:nvSpPr>
        <p:spPr/>
        <p:txBody>
          <a:bodyPr/>
          <a:lstStyle/>
          <a:p>
            <a:r>
              <a:rPr lang="en-US" dirty="0"/>
              <a:t>DVD</a:t>
            </a:r>
            <a:endParaRPr lang="ru-RU" dirty="0"/>
          </a:p>
        </p:txBody>
      </p:sp>
      <p:sp>
        <p:nvSpPr>
          <p:cNvPr id="3" name="Объект 2">
            <a:extLst>
              <a:ext uri="{FF2B5EF4-FFF2-40B4-BE49-F238E27FC236}">
                <a16:creationId xmlns:a16="http://schemas.microsoft.com/office/drawing/2014/main" id="{9599782E-80B7-4972-9C79-C3B61F737350}"/>
              </a:ext>
            </a:extLst>
          </p:cNvPr>
          <p:cNvSpPr>
            <a:spLocks noGrp="1"/>
          </p:cNvSpPr>
          <p:nvPr>
            <p:ph idx="1"/>
          </p:nvPr>
        </p:nvSpPr>
        <p:spPr/>
        <p:txBody>
          <a:bodyPr>
            <a:normAutofit fontScale="77500" lnSpcReduction="20000"/>
          </a:bodyPr>
          <a:lstStyle/>
          <a:p>
            <a:r>
              <a:rPr lang="en-US" dirty="0"/>
              <a:t>Secure Digital, officially abbreviated as SD, is a proprietary non-volatile memory card format developed by the SD Card Association (SDA) for use in portable devices.</a:t>
            </a:r>
          </a:p>
          <a:p>
            <a:endParaRPr lang="en-US" dirty="0"/>
          </a:p>
          <a:p>
            <a:r>
              <a:rPr lang="en-US" dirty="0"/>
              <a:t>The standard was introduced in August 1999 by joint efforts between SanDisk, Panasonic (Matsushita Electric) and Toshiba as an improvement over </a:t>
            </a:r>
            <a:r>
              <a:rPr lang="en-US" dirty="0" err="1"/>
              <a:t>MultiMediaCards</a:t>
            </a:r>
            <a:r>
              <a:rPr lang="en-US" dirty="0"/>
              <a:t> (MMC),[1] and has become the industry standard. The three companies formed SD-3C, LLC, a company that licenses and enforces intellectual property rights associated with SD memory cards and SD host and ancillary products.[2]</a:t>
            </a:r>
          </a:p>
          <a:p>
            <a:endParaRPr lang="en-US" dirty="0"/>
          </a:p>
          <a:p>
            <a:r>
              <a:rPr lang="en-US" dirty="0"/>
              <a:t>The companies also formed the SD Association (SDA), a non-profit organization, in January 2000 to promote and create SD Card standards.[3] SDA today has about 1,000 member companies. The SDA uses several trademarked logos owned and licensed by SD-3C to enforce compliance with its specifications and assure users of compatibility.[</a:t>
            </a:r>
            <a:endParaRPr lang="ru-RU" dirty="0"/>
          </a:p>
        </p:txBody>
      </p:sp>
    </p:spTree>
    <p:extLst>
      <p:ext uri="{BB962C8B-B14F-4D97-AF65-F5344CB8AC3E}">
        <p14:creationId xmlns:p14="http://schemas.microsoft.com/office/powerpoint/2010/main" val="3758989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659B8C-CF45-4176-9195-7CC5F1FDBD13}"/>
              </a:ext>
            </a:extLst>
          </p:cNvPr>
          <p:cNvSpPr>
            <a:spLocks noGrp="1"/>
          </p:cNvSpPr>
          <p:nvPr>
            <p:ph type="title"/>
          </p:nvPr>
        </p:nvSpPr>
        <p:spPr>
          <a:xfrm>
            <a:off x="148883" y="-155379"/>
            <a:ext cx="10515600" cy="1325563"/>
          </a:xfrm>
        </p:spPr>
        <p:txBody>
          <a:bodyPr/>
          <a:lstStyle/>
          <a:p>
            <a:r>
              <a:rPr lang="en-US" dirty="0"/>
              <a:t>SD card</a:t>
            </a:r>
            <a:endParaRPr lang="ru-RU" dirty="0"/>
          </a:p>
        </p:txBody>
      </p:sp>
      <p:sp>
        <p:nvSpPr>
          <p:cNvPr id="3" name="Объект 2">
            <a:extLst>
              <a:ext uri="{FF2B5EF4-FFF2-40B4-BE49-F238E27FC236}">
                <a16:creationId xmlns:a16="http://schemas.microsoft.com/office/drawing/2014/main" id="{AA83AC03-8B6D-43CD-A879-B04041A50FA7}"/>
              </a:ext>
            </a:extLst>
          </p:cNvPr>
          <p:cNvSpPr>
            <a:spLocks noGrp="1"/>
          </p:cNvSpPr>
          <p:nvPr>
            <p:ph idx="1"/>
          </p:nvPr>
        </p:nvSpPr>
        <p:spPr>
          <a:xfrm>
            <a:off x="148883" y="1406769"/>
            <a:ext cx="9206132" cy="5086106"/>
          </a:xfrm>
        </p:spPr>
        <p:txBody>
          <a:bodyPr>
            <a:normAutofit fontScale="92500" lnSpcReduction="20000"/>
          </a:bodyPr>
          <a:lstStyle/>
          <a:p>
            <a:r>
              <a:rPr lang="en-US" b="1" dirty="0"/>
              <a:t>Secure Digital</a:t>
            </a:r>
            <a:r>
              <a:rPr lang="en-US" dirty="0"/>
              <a:t>, officially abbreviated as </a:t>
            </a:r>
            <a:r>
              <a:rPr lang="en-US" b="1" dirty="0"/>
              <a:t>SD</a:t>
            </a:r>
            <a:r>
              <a:rPr lang="en-US" dirty="0"/>
              <a:t>, is a </a:t>
            </a:r>
            <a:r>
              <a:rPr lang="en-US" dirty="0">
                <a:hlinkClick r:id="rId2" tooltip="Proprietary format"/>
              </a:rPr>
              <a:t>proprietary</a:t>
            </a:r>
            <a:r>
              <a:rPr lang="en-US" dirty="0"/>
              <a:t> </a:t>
            </a:r>
            <a:r>
              <a:rPr lang="en-US" dirty="0">
                <a:hlinkClick r:id="rId3" tooltip="Non-volatile memory"/>
              </a:rPr>
              <a:t>non-volatile</a:t>
            </a:r>
            <a:r>
              <a:rPr lang="en-US" dirty="0"/>
              <a:t> </a:t>
            </a:r>
            <a:r>
              <a:rPr lang="en-US" dirty="0">
                <a:hlinkClick r:id="rId4" tooltip="Memory card"/>
              </a:rPr>
              <a:t>memory card</a:t>
            </a:r>
            <a:r>
              <a:rPr lang="en-US" dirty="0"/>
              <a:t> format developed by the </a:t>
            </a:r>
            <a:r>
              <a:rPr lang="en-US" dirty="0">
                <a:hlinkClick r:id="rId5" tooltip="SD Card Association"/>
              </a:rPr>
              <a:t>SD Card Association</a:t>
            </a:r>
            <a:r>
              <a:rPr lang="en-US" dirty="0"/>
              <a:t> (SDA) for use in portable devices.</a:t>
            </a:r>
          </a:p>
          <a:p>
            <a:r>
              <a:rPr lang="en-US" dirty="0"/>
              <a:t>The standard was introduced in August 1999 by joint efforts between </a:t>
            </a:r>
            <a:r>
              <a:rPr lang="en-US" dirty="0">
                <a:hlinkClick r:id="rId6" tooltip="SanDisk"/>
              </a:rPr>
              <a:t>SanDisk</a:t>
            </a:r>
            <a:r>
              <a:rPr lang="en-US" dirty="0"/>
              <a:t>, </a:t>
            </a:r>
            <a:r>
              <a:rPr lang="en-US" dirty="0">
                <a:hlinkClick r:id="rId7" tooltip="Panasonic"/>
              </a:rPr>
              <a:t>Panasonic</a:t>
            </a:r>
            <a:r>
              <a:rPr lang="en-US" dirty="0"/>
              <a:t> (Matsushita Electric) and </a:t>
            </a:r>
            <a:r>
              <a:rPr lang="en-US" dirty="0">
                <a:hlinkClick r:id="rId8" tooltip="Toshiba"/>
              </a:rPr>
              <a:t>Toshiba</a:t>
            </a:r>
            <a:r>
              <a:rPr lang="en-US" dirty="0"/>
              <a:t> as an improvement over </a:t>
            </a:r>
            <a:r>
              <a:rPr lang="en-US" dirty="0" err="1">
                <a:hlinkClick r:id="rId9" tooltip="MultiMediaCard"/>
              </a:rPr>
              <a:t>MultiMediaCards</a:t>
            </a:r>
            <a:r>
              <a:rPr lang="en-US" dirty="0"/>
              <a:t> (MMC),</a:t>
            </a:r>
            <a:r>
              <a:rPr lang="en-US" baseline="30000" dirty="0">
                <a:hlinkClick r:id="rId10"/>
              </a:rPr>
              <a:t>[1]</a:t>
            </a:r>
            <a:r>
              <a:rPr lang="en-US" dirty="0"/>
              <a:t> and has become the industry standard. The three companies formed SD-3C, LLC, a company that licenses and enforces intellectual property rights associated with SD memory cards and SD host and ancillary products.</a:t>
            </a:r>
            <a:r>
              <a:rPr lang="en-US" baseline="30000" dirty="0">
                <a:hlinkClick r:id="rId11"/>
              </a:rPr>
              <a:t>[2]</a:t>
            </a:r>
            <a:endParaRPr lang="en-US" dirty="0"/>
          </a:p>
          <a:p>
            <a:r>
              <a:rPr lang="en-US" dirty="0"/>
              <a:t>The companies also formed the SD Association (SDA), a non-profit organization, in January 2000 to promote and create SD Card standards.</a:t>
            </a:r>
            <a:r>
              <a:rPr lang="en-US" baseline="30000" dirty="0">
                <a:hlinkClick r:id="rId12"/>
              </a:rPr>
              <a:t>[3]</a:t>
            </a:r>
            <a:r>
              <a:rPr lang="en-US" dirty="0"/>
              <a:t> SDA today has about 1,000 member companies. The SDA uses several </a:t>
            </a:r>
            <a:r>
              <a:rPr lang="en-US" dirty="0">
                <a:hlinkClick r:id="rId13" tooltip="Trademark"/>
              </a:rPr>
              <a:t>trademarked</a:t>
            </a:r>
            <a:r>
              <a:rPr lang="en-US" dirty="0"/>
              <a:t> </a:t>
            </a:r>
            <a:r>
              <a:rPr lang="en-US" dirty="0">
                <a:hlinkClick r:id="rId14" tooltip="Logo"/>
              </a:rPr>
              <a:t>logos</a:t>
            </a:r>
            <a:r>
              <a:rPr lang="en-US" dirty="0"/>
              <a:t> owned and licensed by SD-3C to enforce compliance with its specifications and assure users of compatibility.</a:t>
            </a:r>
          </a:p>
          <a:p>
            <a:pPr marL="0" indent="0">
              <a:buNone/>
            </a:pPr>
            <a:endParaRPr lang="ru-RU" dirty="0"/>
          </a:p>
        </p:txBody>
      </p:sp>
    </p:spTree>
    <p:extLst>
      <p:ext uri="{BB962C8B-B14F-4D97-AF65-F5344CB8AC3E}">
        <p14:creationId xmlns:p14="http://schemas.microsoft.com/office/powerpoint/2010/main" val="335717242"/>
      </p:ext>
    </p:extLst>
  </p:cSld>
  <p:clrMapOvr>
    <a:masterClrMapping/>
  </p:clrMapOvr>
  <p:transition spd="slow">
    <p:randomBar dir="vert"/>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1098</Words>
  <Application>Microsoft Office PowerPoint</Application>
  <PresentationFormat>Широкоэкранный</PresentationFormat>
  <Paragraphs>26</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Storage devices we use everyday</vt:lpstr>
      <vt:lpstr>Hard drive</vt:lpstr>
      <vt:lpstr>SSD</vt:lpstr>
      <vt:lpstr>Compact Disc (CD)</vt:lpstr>
      <vt:lpstr>Floppy disk</vt:lpstr>
      <vt:lpstr>Flash drive</vt:lpstr>
      <vt:lpstr>DVD disk</vt:lpstr>
      <vt:lpstr>DVD</vt:lpstr>
      <vt:lpstr>SD card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devices we use everyday</dc:title>
  <dc:creator>Denis</dc:creator>
  <cp:lastModifiedBy>Denis</cp:lastModifiedBy>
  <cp:revision>9</cp:revision>
  <dcterms:created xsi:type="dcterms:W3CDTF">2020-04-17T19:32:45Z</dcterms:created>
  <dcterms:modified xsi:type="dcterms:W3CDTF">2020-04-18T18:12:00Z</dcterms:modified>
</cp:coreProperties>
</file>