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92"/>
  </p:normalViewPr>
  <p:slideViewPr>
    <p:cSldViewPr snapToGrid="0" snapToObjects="1">
      <p:cViewPr varScale="1">
        <p:scale>
          <a:sx n="90" d="100"/>
          <a:sy n="90" d="100"/>
        </p:scale>
        <p:origin x="23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>
                <a:latin typeface="Times" pitchFamily="2" charset="0"/>
              </a:rPr>
              <a:t>Процент пользователей портала «</a:t>
            </a:r>
            <a:r>
              <a:rPr lang="ru-RU" dirty="0" err="1">
                <a:latin typeface="Times" pitchFamily="2" charset="0"/>
              </a:rPr>
              <a:t>Госуслуги</a:t>
            </a:r>
            <a:r>
              <a:rPr lang="ru-RU" dirty="0">
                <a:latin typeface="Times" pitchFamily="2" charset="0"/>
              </a:rPr>
              <a:t>» к</a:t>
            </a:r>
            <a:r>
              <a:rPr lang="ru-RU" baseline="0" dirty="0">
                <a:latin typeface="Times" pitchFamily="2" charset="0"/>
              </a:rPr>
              <a:t> общему населению России</a:t>
            </a:r>
            <a:endParaRPr lang="ru-RU" dirty="0">
              <a:latin typeface="Times" pitchFamily="2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Лист1!$A$2:$A$5</c:f>
              <c:strCache>
                <c:ptCount val="2"/>
                <c:pt idx="0">
                  <c:v>Пользуются порталом "Госуслуги"</c:v>
                </c:pt>
                <c:pt idx="1">
                  <c:v>Не пользуются порталом "Госуслуги"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56</c:v>
                </c:pt>
                <c:pt idx="1">
                  <c:v>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C3-014C-8808-6067CA40A0DF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Times" pitchFamily="2" charset="0"/>
                <a:ea typeface="+mn-ea"/>
                <a:cs typeface="+mn-cs"/>
              </a:defRPr>
            </a:pPr>
            <a:endParaRPr lang="ru-RU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Times" pitchFamily="2" charset="0"/>
                <a:ea typeface="+mn-ea"/>
                <a:cs typeface="+mn-cs"/>
              </a:defRPr>
            </a:pPr>
            <a:endParaRPr lang="ru-RU"/>
          </a:p>
        </c:txPr>
      </c:legendEntry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61157340879265087"/>
          <c:y val="0.41118722659667539"/>
          <c:w val="0.37696825787401572"/>
          <c:h val="0.1757736949547973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Число персональных компьютеров на 100 работников, шт.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Лист1!$A$2:$A$11</c:f>
              <c:numCache>
                <c:formatCode>General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Лист1!$B$2:$B$11</c:f>
              <c:numCache>
                <c:formatCode>General</c:formatCode>
                <c:ptCount val="10"/>
                <c:pt idx="0">
                  <c:v>36</c:v>
                </c:pt>
                <c:pt idx="1">
                  <c:v>39</c:v>
                </c:pt>
                <c:pt idx="2">
                  <c:v>43</c:v>
                </c:pt>
                <c:pt idx="3">
                  <c:v>44</c:v>
                </c:pt>
                <c:pt idx="4">
                  <c:v>47</c:v>
                </c:pt>
                <c:pt idx="5">
                  <c:v>49</c:v>
                </c:pt>
                <c:pt idx="6">
                  <c:v>49</c:v>
                </c:pt>
                <c:pt idx="7">
                  <c:v>50</c:v>
                </c:pt>
                <c:pt idx="8">
                  <c:v>51</c:v>
                </c:pt>
                <c:pt idx="9">
                  <c:v>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2B-E741-B66D-583E7AB954F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543999120"/>
        <c:axId val="544000768"/>
      </c:barChart>
      <c:catAx>
        <c:axId val="543999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44000768"/>
        <c:crosses val="autoZero"/>
        <c:auto val="1"/>
        <c:lblAlgn val="ctr"/>
        <c:lblOffset val="100"/>
        <c:noMultiLvlLbl val="0"/>
      </c:catAx>
      <c:valAx>
        <c:axId val="544000768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43999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28E1BF-AE63-754F-9DB7-CE65DEE68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3DE6F1B-93BB-8549-ABE7-A389E5C20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A6B27C-7611-8344-8CEB-BC73E5E7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CED8-A79B-E341-AA27-D0182B517C81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6981AE-7FA2-124E-99F7-2F5130D39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27A4EA-89EB-5C4C-B66B-E86006CF7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83643-AA5D-6649-812C-0F8D5CBC7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1016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EBADA5-72E6-5D47-B6F4-0B2E4C08F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3A4351C-407E-4442-8262-315C29503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8C66E0-64BC-8A46-9041-246DAC6F7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CED8-A79B-E341-AA27-D0182B517C81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06952B-4825-4F42-95B2-EA06065E2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1E6E13-482E-1A41-A672-0832D1247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83643-AA5D-6649-812C-0F8D5CBC7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976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E611487-E806-4241-8332-F6E8A00A67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E0C1775-51A6-F140-8E4D-2A7B848F3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4D82AE-D451-694F-A2CF-4F7437E74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CED8-A79B-E341-AA27-D0182B517C81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13AC9B-BA40-C94D-BBD2-9C5E74E43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A051AE-2829-C448-97CB-4A0D7E967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83643-AA5D-6649-812C-0F8D5CBC7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6213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7DE0D2-85E8-F046-8BFF-1641A8936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1E4084-4F5D-754A-825A-919B05FFE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AFAE8B-C4EC-D246-BD28-7C9ABC550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CED8-A79B-E341-AA27-D0182B517C81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D169FC-A435-9040-9F8B-4DA5DEEFE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6049D0-41E9-A044-AA82-888A115EF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83643-AA5D-6649-812C-0F8D5CBC7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4814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C5B772-192D-3148-B9F5-A3E0C0DAB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1218FE-2DFB-324E-8FF3-CE7458530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FE6780-1ACE-F84F-943F-FB1DB2BF3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CED8-A79B-E341-AA27-D0182B517C81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E94977-FD4B-E745-A8CE-A9C7952A5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B170CF-9562-F94A-BC7E-CEB16FB4C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83643-AA5D-6649-812C-0F8D5CBC7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528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4DEEEC-F954-AE41-B0D1-A337488B8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377AED-40B5-EC4A-B134-D10D9AA2C0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13CB5D0-5101-F447-AD3C-DCD614536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DA61522-144B-964E-96F8-2AF9574E2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CED8-A79B-E341-AA27-D0182B517C81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76EDA23-1D40-5C40-B6DC-18FFFF892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5D33F4A-BD36-4745-8627-9C65D459B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83643-AA5D-6649-812C-0F8D5CBC7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3400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42ED28-82D2-1A44-A30A-F8EC007CC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BE8926-3D9A-D840-9FBB-EDCDA3F44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C76E100-6D42-844B-9C87-F9EC728D9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4728406-0B52-834B-941A-2D5FBEDD35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758F999-FFE8-1542-BC85-5573232850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4749FC8-48BF-1C4E-836C-F63FDF36E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CED8-A79B-E341-AA27-D0182B517C81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51D2503-2724-5745-AF04-D86A96E9D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9F6E9DA-4323-004E-A252-0D735AFE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83643-AA5D-6649-812C-0F8D5CBC7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7970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605ACC-B985-3C41-BE75-C2F71A12C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FF0E241-3003-384B-AB94-322085028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CED8-A79B-E341-AA27-D0182B517C81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E8A5F48-E3A8-AA4B-BC18-73D80BC52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2A096B2-BEED-2F4C-97F8-2AE7CA24D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83643-AA5D-6649-812C-0F8D5CBC7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051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3837525-7512-BE46-B177-F1C570027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CED8-A79B-E341-AA27-D0182B517C81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9812788-EEBB-E64B-BB4D-C9AC8A182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BC684EA-A3D1-9044-A701-59A2DF5E2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83643-AA5D-6649-812C-0F8D5CBC7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781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F19DE0-ADB7-864D-B218-5B4997EE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425024-FDC3-6A41-A0F5-8EF0F6009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CBA3C66-6B55-6946-99BC-CBF130FDD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CA2B457-7609-DF4D-A275-AC20FD671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CED8-A79B-E341-AA27-D0182B517C81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DC3A16-0FDF-B641-91BC-B6459083B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9271A38-285E-7C49-927B-7898B6000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83643-AA5D-6649-812C-0F8D5CBC7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8655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99C89A-6911-3A4A-B7CC-9856CED0D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256D715-809C-F64F-8E47-651B1BD318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9203828-F05E-0941-B516-2E6552587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8D68C17-8ED0-AC44-97B5-ACF3AD50E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CED8-A79B-E341-AA27-D0182B517C81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A7FAC5A-8F41-9D48-85EC-9ABC6C6D2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D10B1CA-52F0-3C4E-BF98-CAAF0C230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83643-AA5D-6649-812C-0F8D5CBC7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58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FC8BAB-2E17-EC4C-AE6D-9EB670F0B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43D093-5E20-E040-BEF4-5043A92E7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53956D-2796-5D44-A0F4-DFA5CF81E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DCED8-A79B-E341-AA27-D0182B517C81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50EC3D-1F2B-6A40-B6A4-CE17FFC537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BB63D5-09D7-D245-9A8C-3BE24CEDF2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83643-AA5D-6649-812C-0F8D5CBC7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169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BEDA8564-49FB-3548-8CC0-655155AD98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450305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60731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8EFF62FC-06B9-5C41-B5E6-CB7827CDF9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900947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97544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7917A1E9-A50E-2445-AEF2-AC44ACF74D94}"/>
              </a:ext>
            </a:extLst>
          </p:cNvPr>
          <p:cNvCxnSpPr/>
          <p:nvPr/>
        </p:nvCxnSpPr>
        <p:spPr>
          <a:xfrm>
            <a:off x="1014413" y="3300413"/>
            <a:ext cx="10201275" cy="0"/>
          </a:xfrm>
          <a:prstGeom prst="line">
            <a:avLst/>
          </a:prstGeom>
          <a:ln w="1905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0BB0D24-A9FA-924F-B95F-63E03F7C7C0F}"/>
              </a:ext>
            </a:extLst>
          </p:cNvPr>
          <p:cNvSpPr txBox="1"/>
          <p:nvPr/>
        </p:nvSpPr>
        <p:spPr>
          <a:xfrm>
            <a:off x="335756" y="2428875"/>
            <a:ext cx="14787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>
                <a:latin typeface="Source Sans Pro" panose="020F0502020204030204" pitchFamily="34" charset="0"/>
                <a:cs typeface="Source Sans Pro" panose="020F0502020204030204" pitchFamily="34" charset="0"/>
              </a:rPr>
              <a:t>Вступление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FA0343-1F10-864A-B173-5C18DD3B88E5}"/>
              </a:ext>
            </a:extLst>
          </p:cNvPr>
          <p:cNvSpPr txBox="1"/>
          <p:nvPr/>
        </p:nvSpPr>
        <p:spPr>
          <a:xfrm>
            <a:off x="10377487" y="2499241"/>
            <a:ext cx="14787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>
                <a:latin typeface="Source Sans Pro" panose="020F0502020204030204" pitchFamily="34" charset="0"/>
                <a:cs typeface="Source Sans Pro" panose="020F0502020204030204" pitchFamily="34" charset="0"/>
              </a:rPr>
              <a:t>Заключение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F2CA0589-592E-EE46-865D-DE658CFEFA67}"/>
              </a:ext>
            </a:extLst>
          </p:cNvPr>
          <p:cNvSpPr/>
          <p:nvPr/>
        </p:nvSpPr>
        <p:spPr>
          <a:xfrm>
            <a:off x="3879056" y="3021804"/>
            <a:ext cx="614362" cy="5857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AEC972-F59B-9F47-882E-044619B3B6E4}"/>
              </a:ext>
            </a:extLst>
          </p:cNvPr>
          <p:cNvSpPr txBox="1"/>
          <p:nvPr/>
        </p:nvSpPr>
        <p:spPr>
          <a:xfrm>
            <a:off x="3230762" y="3886200"/>
            <a:ext cx="18752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Source Sans Pro" panose="020F0502020204030204" pitchFamily="34" charset="0"/>
                <a:cs typeface="Source Sans Pro" panose="020F0502020204030204" pitchFamily="34" charset="0"/>
              </a:rPr>
              <a:t>Статистика по кол-ву компьютеров в России на 100 работников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902C66CF-483A-934A-9B06-E91282B0555B}"/>
              </a:ext>
            </a:extLst>
          </p:cNvPr>
          <p:cNvSpPr/>
          <p:nvPr/>
        </p:nvSpPr>
        <p:spPr>
          <a:xfrm>
            <a:off x="1985964" y="3007518"/>
            <a:ext cx="614362" cy="5857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444E29-D25A-5B43-81E9-6FEBF11C81FE}"/>
              </a:ext>
            </a:extLst>
          </p:cNvPr>
          <p:cNvSpPr txBox="1"/>
          <p:nvPr/>
        </p:nvSpPr>
        <p:spPr>
          <a:xfrm>
            <a:off x="1355527" y="3846553"/>
            <a:ext cx="187523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Source Sans Pro" panose="020F0502020204030204" pitchFamily="34" charset="0"/>
                <a:cs typeface="Source Sans Pro" panose="020F0502020204030204" pitchFamily="34" charset="0"/>
              </a:rPr>
              <a:t>Роль информационных технологий в экономике и на предприятиях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B07DD06D-5958-954F-B8FC-D57FD0FD9C60}"/>
              </a:ext>
            </a:extLst>
          </p:cNvPr>
          <p:cNvSpPr/>
          <p:nvPr/>
        </p:nvSpPr>
        <p:spPr>
          <a:xfrm>
            <a:off x="5654280" y="3021803"/>
            <a:ext cx="614362" cy="5857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1AE6D1-35F0-E746-991C-79240203A497}"/>
              </a:ext>
            </a:extLst>
          </p:cNvPr>
          <p:cNvSpPr txBox="1"/>
          <p:nvPr/>
        </p:nvSpPr>
        <p:spPr>
          <a:xfrm>
            <a:off x="5023843" y="3898758"/>
            <a:ext cx="18752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Source Sans Pro" panose="020F0502020204030204" pitchFamily="34" charset="0"/>
                <a:cs typeface="Source Sans Pro" panose="020F0502020204030204" pitchFamily="34" charset="0"/>
              </a:rPr>
              <a:t>Информационные технологии в жизни обычных людей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A67EB563-475C-BD40-99A0-C637AA0B1F40}"/>
              </a:ext>
            </a:extLst>
          </p:cNvPr>
          <p:cNvSpPr/>
          <p:nvPr/>
        </p:nvSpPr>
        <p:spPr>
          <a:xfrm>
            <a:off x="7504509" y="3021803"/>
            <a:ext cx="614362" cy="5857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CFD844-8CFA-2C4A-8796-3B36A09AE95E}"/>
              </a:ext>
            </a:extLst>
          </p:cNvPr>
          <p:cNvSpPr txBox="1"/>
          <p:nvPr/>
        </p:nvSpPr>
        <p:spPr>
          <a:xfrm>
            <a:off x="6874072" y="3911316"/>
            <a:ext cx="18752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Source Sans Pro" panose="020F0502020204030204" pitchFamily="34" charset="0"/>
                <a:cs typeface="Source Sans Pro" panose="020F0502020204030204" pitchFamily="34" charset="0"/>
              </a:rPr>
              <a:t>Кол-во пользователей порталом «</a:t>
            </a:r>
            <a:r>
              <a:rPr lang="ru-RU" sz="1400" dirty="0" err="1">
                <a:latin typeface="Source Sans Pro" panose="020F0502020204030204" pitchFamily="34" charset="0"/>
                <a:cs typeface="Source Sans Pro" panose="020F0502020204030204" pitchFamily="34" charset="0"/>
              </a:rPr>
              <a:t>Госуслуги</a:t>
            </a:r>
            <a:r>
              <a:rPr lang="ru-RU" sz="1400" dirty="0">
                <a:latin typeface="Source Sans Pro" panose="020F0502020204030204" pitchFamily="34" charset="0"/>
                <a:cs typeface="Source Sans Pro" panose="020F0502020204030204" pitchFamily="34" charset="0"/>
              </a:rPr>
              <a:t>»</a:t>
            </a: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9F7E7D06-3A90-3F43-86BD-EEA5104120F7}"/>
              </a:ext>
            </a:extLst>
          </p:cNvPr>
          <p:cNvSpPr/>
          <p:nvPr/>
        </p:nvSpPr>
        <p:spPr>
          <a:xfrm>
            <a:off x="9322596" y="2986087"/>
            <a:ext cx="614362" cy="5857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0AFD2F-04D3-A941-8F56-C2392283A1A3}"/>
              </a:ext>
            </a:extLst>
          </p:cNvPr>
          <p:cNvSpPr txBox="1"/>
          <p:nvPr/>
        </p:nvSpPr>
        <p:spPr>
          <a:xfrm>
            <a:off x="8667153" y="3909586"/>
            <a:ext cx="18752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Source Sans Pro" panose="020F0502020204030204" pitchFamily="34" charset="0"/>
                <a:cs typeface="Source Sans Pro" panose="020F0502020204030204" pitchFamily="34" charset="0"/>
              </a:rPr>
              <a:t>Подведение итогов и статистика по цифровой экономике в РФ</a:t>
            </a:r>
          </a:p>
        </p:txBody>
      </p:sp>
    </p:spTree>
    <p:extLst>
      <p:ext uri="{BB962C8B-B14F-4D97-AF65-F5344CB8AC3E}">
        <p14:creationId xmlns:p14="http://schemas.microsoft.com/office/powerpoint/2010/main" val="20606896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59</Words>
  <Application>Microsoft Macintosh PowerPoint</Application>
  <PresentationFormat>Широкоэкранный</PresentationFormat>
  <Paragraphs>9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Source Sans Pro</vt:lpstr>
      <vt:lpstr>Times</vt:lpstr>
      <vt:lpstr>Тема Office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Denis Nyukhalov</dc:creator>
  <cp:lastModifiedBy>Denis Nyukhalov</cp:lastModifiedBy>
  <cp:revision>2</cp:revision>
  <dcterms:created xsi:type="dcterms:W3CDTF">2022-03-23T21:04:27Z</dcterms:created>
  <dcterms:modified xsi:type="dcterms:W3CDTF">2022-03-23T21:51:51Z</dcterms:modified>
</cp:coreProperties>
</file>