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6C0F3-0821-C74E-B28C-FEC8499E4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8EE7A9-F3A7-914E-A0DD-FE5E265F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E3350-E500-5741-B1D4-C562B50E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ED880-293B-E444-B310-EBE3C24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CEE341-A29D-B642-9D47-18A157ED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0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5F420-73D6-2146-BC61-B165E5F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086FF2-8F2A-3D43-B59B-95ED8A66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0108CF-F8E8-BC49-9AEF-DA0CBA84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ED1CAE-AB5F-D840-B444-0C901D9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56FA9A-75FB-7647-983B-C2DDF2A2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56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BB15B0-1536-EF4A-8BBB-02CF024CB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449F04-12C1-B54C-AC42-67ADC0BB9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00F441-CFB6-D148-9FB4-E9AA8121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63993-D843-644F-834E-C9761315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07953-2D66-614D-979D-549FF674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98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A73FB-3FC0-0142-BA9E-EE92360A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4D95B-6229-074B-988D-8DF266A3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F1C8C-88EE-464D-86BB-A15EB19A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BB131-1684-4B46-9DAA-144B5731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DCFB7-ABA8-0048-8C2E-D297A6E0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20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A0C18-B3DF-CB49-82AE-31D6CAE7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557073-7A5E-024E-A91D-1FC1A1A2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BC590-A6BB-9B49-848C-4F9E16F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57331-8C5B-A540-B257-D1FE1065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EDE91-FA3A-1E4F-AC2E-E0E78638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1CDE6-87BD-5B4C-A19F-7DAD0C41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C6EAD-110D-5C42-B217-4079E2297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AAEC36-6A43-1748-9582-CAD94381A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18A30-6C7F-DA41-9849-41C532F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5D1E06-6369-C34A-BFC3-5CE09BF0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52B816-81E4-334F-8F2A-7DB86629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4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EB44C-B3F1-784B-9E5F-DA29E9E0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580C36-A73F-0B44-BA98-52B05089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1EB814-1845-244E-B89B-9A45A89E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AA4C0B-EB3B-7146-BEA8-4AEEB5996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AB12D3-B840-6B4F-932B-83807BE01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C7D8FE-5DCC-FB4B-A5D5-C4B0C034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4A143F-ABAE-6D4B-92DD-ED62D42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55A864-99E7-A24D-B3A3-89BE8F72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0B02-56BF-F64A-B028-37C07610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E4CAF2-419B-B742-B962-BA4DFFE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495DF3-432A-BC42-90FC-0743138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B89E79-F4AC-2647-B067-DDB0D24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10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F74790-B375-F54B-9446-326A735C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571BA6-BBC9-7F47-AC1A-313CF7C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C7CA7F-7D0C-B04C-B70B-49BE69A3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2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B7AA1-9E4B-E045-B65C-F8FE8998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D6D0B-A2E2-0544-A9F1-4F4AB1FD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A4AEB-0978-6D41-A0A4-4175A4555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B3278-3B82-9F46-ADB3-E0104063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6944C2-0401-C84F-822E-FB74B91D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FC5844-3E1D-D940-B499-99141D7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51884-454B-1A4D-BD54-31E133E8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4ECD32-85EE-4D40-B681-E1256ABC2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4D4A0E-86B0-2D47-95EC-2E4B2BB8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B6B3CD-25A3-0C49-8158-1CDEB4A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D9E84A-6E41-804D-8030-A7611C96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32386B-C544-6F44-B538-69A47C68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67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31D4F-D35F-A948-B35A-27DEE5B6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FA074-069A-2C41-93B3-4E5C4F43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0B85A-449F-1C47-B37C-25AA4D040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AB8F-E833-9E49-90D6-C6F207FF738E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DE8B5-6AE3-0341-9196-8453E7A7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19C2B-0A77-6945-815C-EE171DCA9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7723-0647-0740-BEB6-90413D14C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6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66091-937B-FD4F-93DA-F9040C3F1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" pitchFamily="2" charset="0"/>
              </a:rPr>
              <a:t>Георгий Павлович Лопато - создатель минской школы конструирования компьютеров"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03F7D9-EB04-CD4E-B9C3-AEE6E9C62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6900"/>
            <a:ext cx="9144000" cy="850900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Подготовил студент 4 курса РГПУ им. Герцена, </a:t>
            </a:r>
            <a:r>
              <a:rPr lang="ru-RU" dirty="0" err="1">
                <a:latin typeface="Times" pitchFamily="2" charset="0"/>
              </a:rPr>
              <a:t>Нюхалов</a:t>
            </a:r>
            <a:r>
              <a:rPr lang="ru-RU" dirty="0">
                <a:latin typeface="Times" pitchFamily="2" charset="0"/>
              </a:rPr>
              <a:t> Денис</a:t>
            </a:r>
          </a:p>
        </p:txBody>
      </p:sp>
    </p:spTree>
    <p:extLst>
      <p:ext uri="{BB962C8B-B14F-4D97-AF65-F5344CB8AC3E}">
        <p14:creationId xmlns:p14="http://schemas.microsoft.com/office/powerpoint/2010/main" val="45570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FD1A-3459-C94D-AC89-3468080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9311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72B74-DD82-2D41-9597-6C3EA81A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Георгий Павлович Лопато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70BF0-5A4E-A647-9086-5573D430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547" y="1825625"/>
            <a:ext cx="6192253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" pitchFamily="2" charset="0"/>
              </a:rPr>
              <a:t>Родился 23 августа 1924 года в Гомельской области.</a:t>
            </a:r>
          </a:p>
          <a:p>
            <a:r>
              <a:rPr lang="ru-RU" sz="2400" dirty="0">
                <a:latin typeface="Times" pitchFamily="2" charset="0"/>
              </a:rPr>
              <a:t>В 1929 году семья переехала в Москву</a:t>
            </a:r>
          </a:p>
          <a:p>
            <a:r>
              <a:rPr lang="ru-RU" sz="2400" dirty="0">
                <a:latin typeface="Times" pitchFamily="2" charset="0"/>
              </a:rPr>
              <a:t>Закончил школу в 1941 году и пошел на фронт</a:t>
            </a:r>
          </a:p>
          <a:p>
            <a:r>
              <a:rPr lang="ru-RU" sz="2400" dirty="0">
                <a:latin typeface="Times" pitchFamily="2" charset="0"/>
              </a:rPr>
              <a:t>После демобилизации закончил Московский энергетический институт, учился на электрофизическом факультете</a:t>
            </a:r>
            <a:r>
              <a:rPr lang="ru-RU" sz="2400" dirty="0">
                <a:effectLst/>
                <a:latin typeface="Times" pitchFamily="2" charset="0"/>
              </a:rPr>
              <a:t> </a:t>
            </a:r>
          </a:p>
          <a:p>
            <a:r>
              <a:rPr lang="ru-RU" sz="2400" dirty="0">
                <a:latin typeface="Times" pitchFamily="2" charset="0"/>
              </a:rPr>
              <a:t>С 1952 года работал во Всесоюзном научно-исследовательском институте электромеханики </a:t>
            </a:r>
          </a:p>
        </p:txBody>
      </p:sp>
      <p:pic>
        <p:nvPicPr>
          <p:cNvPr id="1026" name="Picture 2" descr="Лопато Георгий Павлович — Знаменитые люди Гомельщины">
            <a:extLst>
              <a:ext uri="{FF2B5EF4-FFF2-40B4-BE49-F238E27FC236}">
                <a16:creationId xmlns:a16="http://schemas.microsoft.com/office/drawing/2014/main" id="{89E75CCB-29CA-D049-8647-2A241F4D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490663"/>
            <a:ext cx="320013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0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50211-769F-B244-8C8A-ABB34366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ЭВМ </a:t>
            </a:r>
            <a:r>
              <a:rPr lang="en-US" dirty="0">
                <a:latin typeface="Times" pitchFamily="2" charset="0"/>
              </a:rPr>
              <a:t>M-3</a:t>
            </a:r>
            <a:endParaRPr lang="ru-RU" dirty="0">
              <a:latin typeface="Times" pitchFamily="2" charset="0"/>
            </a:endParaRPr>
          </a:p>
        </p:txBody>
      </p:sp>
      <p:pic>
        <p:nvPicPr>
          <p:cNvPr id="2050" name="Picture 2" descr="Внешний вид машины М-3">
            <a:extLst>
              <a:ext uri="{FF2B5EF4-FFF2-40B4-BE49-F238E27FC236}">
                <a16:creationId xmlns:a16="http://schemas.microsoft.com/office/drawing/2014/main" id="{254D69B3-40E2-E04C-89D2-A5FEEBD9AF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23" y="1896270"/>
            <a:ext cx="4952954" cy="3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7B41C-9098-A24D-833B-C245FF390713}"/>
              </a:ext>
            </a:extLst>
          </p:cNvPr>
          <p:cNvSpPr txBox="1"/>
          <p:nvPr/>
        </p:nvSpPr>
        <p:spPr>
          <a:xfrm>
            <a:off x="493294" y="5829300"/>
            <a:ext cx="1116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" pitchFamily="2" charset="0"/>
              </a:rPr>
              <a:t>Внешний вид машины М-3</a:t>
            </a:r>
            <a:br>
              <a:rPr lang="ru-RU" sz="2400" dirty="0">
                <a:latin typeface="Times" pitchFamily="2" charset="0"/>
              </a:rPr>
            </a:br>
            <a:r>
              <a:rPr lang="ru-RU" sz="2400" dirty="0">
                <a:latin typeface="Times" pitchFamily="2" charset="0"/>
              </a:rPr>
              <a:t>1 — главный шкаф, 2 — шкаф запоминающего устройства, 3 — шкаф питания</a:t>
            </a:r>
          </a:p>
        </p:txBody>
      </p:sp>
    </p:spTree>
    <p:extLst>
      <p:ext uri="{BB962C8B-B14F-4D97-AF65-F5344CB8AC3E}">
        <p14:creationId xmlns:p14="http://schemas.microsoft.com/office/powerpoint/2010/main" val="12671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E2972-9CAA-374F-BC3F-1EC71704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«Минск-1», первое поколение</a:t>
            </a:r>
          </a:p>
        </p:txBody>
      </p:sp>
      <p:pic>
        <p:nvPicPr>
          <p:cNvPr id="3074" name="Picture 2" descr="Семейство Минск">
            <a:extLst>
              <a:ext uri="{FF2B5EF4-FFF2-40B4-BE49-F238E27FC236}">
                <a16:creationId xmlns:a16="http://schemas.microsoft.com/office/drawing/2014/main" id="{8777DFF3-AA01-EF4C-83CC-0A589F1D4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2" y="1930934"/>
            <a:ext cx="6149976" cy="45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3CCA-3094-B944-BC10-E26D690B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ЭВМ «Минск-2»</a:t>
            </a:r>
          </a:p>
        </p:txBody>
      </p:sp>
      <p:pic>
        <p:nvPicPr>
          <p:cNvPr id="5122" name="Picture 2" descr="4 Ячейка эвм «минск-2/22»">
            <a:extLst>
              <a:ext uri="{FF2B5EF4-FFF2-40B4-BE49-F238E27FC236}">
                <a16:creationId xmlns:a16="http://schemas.microsoft.com/office/drawing/2014/main" id="{5467AA26-277B-FB47-A0A6-EDF55E601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00" y="1503947"/>
            <a:ext cx="8109399" cy="473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2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73CFB-1DD9-3344-BFB9-4844B9FF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Завод счетных машин им. Орджоникидзе – родина компьютеров «Минск»</a:t>
            </a:r>
          </a:p>
        </p:txBody>
      </p:sp>
      <p:pic>
        <p:nvPicPr>
          <p:cNvPr id="4098" name="Picture 2" descr="история Минского завода счетных машин им. Орджоникидзе">
            <a:extLst>
              <a:ext uri="{FF2B5EF4-FFF2-40B4-BE49-F238E27FC236}">
                <a16:creationId xmlns:a16="http://schemas.microsoft.com/office/drawing/2014/main" id="{F2E4FDE3-B079-0041-8992-FCDF4CE54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83" y="1879307"/>
            <a:ext cx="6528634" cy="46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7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41EF-C6E6-A841-89FA-E5B28819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Семейство «Минск», ЭВМ выпущенные в серийное производство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C137DEF-2D96-0B4E-BC19-AB1958495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1732"/>
              </p:ext>
            </p:extLst>
          </p:nvPr>
        </p:nvGraphicFramePr>
        <p:xfrm>
          <a:off x="838200" y="1825625"/>
          <a:ext cx="10515600" cy="3724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9003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5087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2380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678368"/>
                    </a:ext>
                  </a:extLst>
                </a:gridCol>
              </a:tblGrid>
              <a:tr h="44897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" pitchFamily="2" charset="0"/>
                        </a:rPr>
                        <a:t>Машина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" pitchFamily="2" charset="0"/>
                        </a:rPr>
                        <a:t>Разрядность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" pitchFamily="2" charset="0"/>
                        </a:rPr>
                        <a:t>Годы выпуска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" pitchFamily="2" charset="0"/>
                        </a:rPr>
                        <a:t>Всего выпущено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14021"/>
                  </a:ext>
                </a:extLst>
              </a:tr>
              <a:tr h="44897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Минск-1</a:t>
                      </a:r>
                      <a:br>
                        <a:rPr lang="ru-RU" b="0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Минск-11</a:t>
                      </a:r>
                      <a:br>
                        <a:rPr lang="ru-RU" b="0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Минск-12</a:t>
                      </a:r>
                      <a:br>
                        <a:rPr lang="ru-RU" b="0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Минск-14</a:t>
                      </a:r>
                      <a:br>
                        <a:rPr lang="ru-RU" b="0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Минск-16</a:t>
                      </a:r>
                      <a:endParaRPr lang="ru-RU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31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1960—1964</a:t>
                      </a:r>
                      <a:endParaRPr lang="ru-RU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220</a:t>
                      </a:r>
                      <a:br>
                        <a:rPr lang="ru-RU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11</a:t>
                      </a:r>
                      <a:br>
                        <a:rPr lang="ru-RU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br>
                        <a:rPr lang="ru-RU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36</a:t>
                      </a:r>
                      <a:br>
                        <a:rPr lang="ru-RU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endParaRPr lang="ru-RU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65937"/>
                  </a:ext>
                </a:extLst>
              </a:tr>
              <a:tr h="44897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Минск-2</a:t>
                      </a:r>
                      <a:br>
                        <a:rPr lang="ru-RU" b="0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Минск-22</a:t>
                      </a:r>
                      <a:br>
                        <a:rPr lang="ru-RU" b="0" dirty="0">
                          <a:latin typeface="Times" pitchFamily="2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Минск-22М</a:t>
                      </a:r>
                      <a:endParaRPr lang="ru-RU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37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1963—1964</a:t>
                      </a:r>
                      <a:endParaRPr lang="ru-RU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118</a:t>
                      </a:r>
                    </a:p>
                    <a:p>
                      <a:pPr algn="ctr"/>
                      <a:endParaRPr lang="ru-RU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69972"/>
                  </a:ext>
                </a:extLst>
              </a:tr>
              <a:tr h="44897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Минск-23</a:t>
                      </a:r>
                      <a:endParaRPr lang="ru-RU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37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1966</a:t>
                      </a:r>
                      <a:endParaRPr lang="ru-RU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74192"/>
                  </a:ext>
                </a:extLst>
              </a:tr>
              <a:tr h="44897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Минск-32</a:t>
                      </a:r>
                      <a:endParaRPr lang="ru-RU" b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37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1968—1975</a:t>
                      </a:r>
                      <a:endParaRPr lang="ru-RU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" pitchFamily="2" charset="0"/>
                        </a:rPr>
                        <a:t>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9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429F0-2345-9D43-9893-A9362148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227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" pitchFamily="2" charset="0"/>
              </a:rPr>
              <a:t>Открытие кафедры вычислительных машин в Минском радиотехническом институте</a:t>
            </a:r>
          </a:p>
        </p:txBody>
      </p:sp>
      <p:pic>
        <p:nvPicPr>
          <p:cNvPr id="7172" name="Picture 4" descr="БГУИР - История становления кафедры электронных вычислительных средств">
            <a:extLst>
              <a:ext uri="{FF2B5EF4-FFF2-40B4-BE49-F238E27FC236}">
                <a16:creationId xmlns:a16="http://schemas.microsoft.com/office/drawing/2014/main" id="{DD0F7555-248E-B944-BE2A-CF1C2146F0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029153"/>
            <a:ext cx="6140450" cy="44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B524E-B232-2047-B1AF-2C90E83D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Список наград и званий Г. П. Лопато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E51D0-38CE-4242-9BD9-76B4AFAF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" pitchFamily="2" charset="0"/>
              </a:rPr>
              <a:t>Орден «Знак Почёта» (1966)</a:t>
            </a:r>
          </a:p>
          <a:p>
            <a:r>
              <a:rPr lang="ru-RU" dirty="0">
                <a:latin typeface="Times" pitchFamily="2" charset="0"/>
              </a:rPr>
              <a:t>Лауреат Государственной премии СССР (1970)</a:t>
            </a:r>
          </a:p>
          <a:p>
            <a:r>
              <a:rPr lang="ru-RU" dirty="0">
                <a:latin typeface="Times" pitchFamily="2" charset="0"/>
              </a:rPr>
              <a:t>Орден Октябрьской Революции (1972)</a:t>
            </a:r>
          </a:p>
          <a:p>
            <a:r>
              <a:rPr lang="ru-RU" dirty="0">
                <a:latin typeface="Times" pitchFamily="2" charset="0"/>
              </a:rPr>
              <a:t>Орден Трудового Красного Знамени (1976)</a:t>
            </a:r>
          </a:p>
          <a:p>
            <a:r>
              <a:rPr lang="ru-RU" dirty="0">
                <a:latin typeface="Times" pitchFamily="2" charset="0"/>
              </a:rPr>
              <a:t>Орден Ленина (1983)</a:t>
            </a:r>
          </a:p>
          <a:p>
            <a:r>
              <a:rPr lang="ru-RU" dirty="0">
                <a:latin typeface="Times" pitchFamily="2" charset="0"/>
              </a:rPr>
              <a:t>Медаль «Пионер компьютерной техники» (2000)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097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231</Words>
  <Application>Microsoft Macintosh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Тема Office</vt:lpstr>
      <vt:lpstr>Георгий Павлович Лопато - создатель минской школы конструирования компьютеров"</vt:lpstr>
      <vt:lpstr>Георгий Павлович Лопато</vt:lpstr>
      <vt:lpstr>ЭВМ M-3</vt:lpstr>
      <vt:lpstr>«Минск-1», первое поколение</vt:lpstr>
      <vt:lpstr>ЭВМ «Минск-2»</vt:lpstr>
      <vt:lpstr>Завод счетных машин им. Орджоникидзе – родина компьютеров «Минск»</vt:lpstr>
      <vt:lpstr>Семейство «Минск», ЭВМ выпущенные в серийное производство</vt:lpstr>
      <vt:lpstr>Открытие кафедры вычислительных машин в Минском радиотехническом институте</vt:lpstr>
      <vt:lpstr>Список наград и званий Г. П. Лопато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Георгий Павлович Лопато - создатель минской школы конструирования компьютеров"</dc:title>
  <dc:creator>Denis Nyukhalov</dc:creator>
  <cp:lastModifiedBy>Denis Nyukhalov</cp:lastModifiedBy>
  <cp:revision>2</cp:revision>
  <dcterms:created xsi:type="dcterms:W3CDTF">2022-03-23T19:20:49Z</dcterms:created>
  <dcterms:modified xsi:type="dcterms:W3CDTF">2022-03-24T11:37:55Z</dcterms:modified>
</cp:coreProperties>
</file>