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6" r:id="rId3"/>
    <p:sldId id="303" r:id="rId4"/>
    <p:sldId id="310" r:id="rId5"/>
    <p:sldId id="311" r:id="rId6"/>
    <p:sldId id="312" r:id="rId7"/>
    <p:sldId id="313" r:id="rId8"/>
    <p:sldId id="314" r:id="rId9"/>
    <p:sldId id="265" r:id="rId10"/>
    <p:sldId id="266" r:id="rId11"/>
    <p:sldId id="269" r:id="rId12"/>
    <p:sldId id="274" r:id="rId13"/>
    <p:sldId id="276" r:id="rId14"/>
    <p:sldId id="272" r:id="rId15"/>
    <p:sldId id="304" r:id="rId16"/>
    <p:sldId id="279" r:id="rId17"/>
    <p:sldId id="278" r:id="rId18"/>
    <p:sldId id="282" r:id="rId19"/>
    <p:sldId id="283" r:id="rId20"/>
    <p:sldId id="306" r:id="rId21"/>
    <p:sldId id="319" r:id="rId22"/>
    <p:sldId id="321" r:id="rId2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2B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C1A3A-E0B0-493B-8569-162FABF4BB22}" type="datetimeFigureOut">
              <a:rPr lang="es-AR" smtClean="0"/>
              <a:t>11/3/2022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D36CC6-75E2-4774-BEAB-FA683C6866EC}" type="slidenum">
              <a:rPr lang="es-AR" smtClean="0"/>
              <a:t>‹Nº›</a:t>
            </a:fld>
            <a:endParaRPr lang="es-AR"/>
          </a:p>
        </p:txBody>
      </p:sp>
    </p:spTree>
    <p:extLst>
      <p:ext uri="{BB962C8B-B14F-4D97-AF65-F5344CB8AC3E}">
        <p14:creationId xmlns:p14="http://schemas.microsoft.com/office/powerpoint/2010/main" val="3617724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a:extLst>
              <a:ext uri="{FF2B5EF4-FFF2-40B4-BE49-F238E27FC236}">
                <a16:creationId xmlns="" xmlns:a16="http://schemas.microsoft.com/office/drawing/2014/main" id="{3251FA26-8F80-42B5-8FB8-214060283A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2 Marcador de notas">
            <a:extLst>
              <a:ext uri="{FF2B5EF4-FFF2-40B4-BE49-F238E27FC236}">
                <a16:creationId xmlns="" xmlns:a16="http://schemas.microsoft.com/office/drawing/2014/main" id="{7571D5F5-E107-4F81-A752-0D9A31BFD7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altLang="es-AR"/>
          </a:p>
        </p:txBody>
      </p:sp>
      <p:sp>
        <p:nvSpPr>
          <p:cNvPr id="58372" name="3 Marcador de número de diapositiva">
            <a:extLst>
              <a:ext uri="{FF2B5EF4-FFF2-40B4-BE49-F238E27FC236}">
                <a16:creationId xmlns="" xmlns:a16="http://schemas.microsoft.com/office/drawing/2014/main" id="{EE09B077-7B08-4989-A021-E0694E2327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783C75C-34A2-4C6A-9419-BFF8301FDC39}" type="slidenum">
              <a:rPr lang="es-AR" altLang="es-AR"/>
              <a:pPr eaLnBrk="1" hangingPunct="1"/>
              <a:t>2</a:t>
            </a:fld>
            <a:endParaRPr lang="es-AR" altLang="es-AR"/>
          </a:p>
        </p:txBody>
      </p:sp>
    </p:spTree>
    <p:extLst>
      <p:ext uri="{BB962C8B-B14F-4D97-AF65-F5344CB8AC3E}">
        <p14:creationId xmlns:p14="http://schemas.microsoft.com/office/powerpoint/2010/main" val="2799989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a:extLst>
              <a:ext uri="{FF2B5EF4-FFF2-40B4-BE49-F238E27FC236}">
                <a16:creationId xmlns="" xmlns:a16="http://schemas.microsoft.com/office/drawing/2014/main" id="{8F6714EE-7086-4BBB-B232-4B68B7B663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2 Marcador de notas">
            <a:extLst>
              <a:ext uri="{FF2B5EF4-FFF2-40B4-BE49-F238E27FC236}">
                <a16:creationId xmlns="" xmlns:a16="http://schemas.microsoft.com/office/drawing/2014/main" id="{F24C940B-5610-4999-A6F6-7D85434D01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Es un ciclo adecuado para los proyectos en los que se dispone de todos los requerimientos al comienzo, para el desarrollo de un producto con funcionalidades conocidas o para proyectos, que aun siendo muy complejos, se entienden perfectamente desde el principio.</a:t>
            </a:r>
          </a:p>
          <a:p>
            <a:pPr eaLnBrk="1" hangingPunct="1">
              <a:spcBef>
                <a:spcPct val="0"/>
              </a:spcBef>
            </a:pPr>
            <a:endParaRPr lang="es-AR" altLang="es-AR"/>
          </a:p>
          <a:p>
            <a:pPr eaLnBrk="1" hangingPunct="1">
              <a:spcBef>
                <a:spcPct val="0"/>
              </a:spcBef>
            </a:pPr>
            <a:r>
              <a:rPr lang="es-AR" altLang="es-AR"/>
              <a:t>Se evidencia que es un modelo puramente teórico, ya que el usuario rara vez mantiene los requerimientos iniciales y existen muchas posibilidades de que debamos retomar alguna etapa anterior.</a:t>
            </a:r>
          </a:p>
          <a:p>
            <a:pPr eaLnBrk="1" hangingPunct="1">
              <a:spcBef>
                <a:spcPct val="0"/>
              </a:spcBef>
            </a:pPr>
            <a:r>
              <a:rPr lang="es-AR" altLang="es-AR"/>
              <a:t>Pero es mejor que no seguir ningún ciclo de vida.</a:t>
            </a:r>
          </a:p>
          <a:p>
            <a:pPr eaLnBrk="1" hangingPunct="1">
              <a:spcBef>
                <a:spcPct val="0"/>
              </a:spcBef>
            </a:pPr>
            <a:endParaRPr lang="es-AR" altLang="es-AR"/>
          </a:p>
        </p:txBody>
      </p:sp>
      <p:sp>
        <p:nvSpPr>
          <p:cNvPr id="72708" name="3 Marcador de número de diapositiva">
            <a:extLst>
              <a:ext uri="{FF2B5EF4-FFF2-40B4-BE49-F238E27FC236}">
                <a16:creationId xmlns="" xmlns:a16="http://schemas.microsoft.com/office/drawing/2014/main" id="{350B2297-5AD6-4A80-994A-2ECACF4FE9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27F2A5-D61B-4FA4-A7B5-6B898B7AF3AD}" type="slidenum">
              <a:rPr lang="es-AR" altLang="es-AR"/>
              <a:pPr eaLnBrk="1" hangingPunct="1"/>
              <a:t>12</a:t>
            </a:fld>
            <a:endParaRPr lang="es-AR" altLang="es-AR"/>
          </a:p>
        </p:txBody>
      </p:sp>
    </p:spTree>
    <p:extLst>
      <p:ext uri="{BB962C8B-B14F-4D97-AF65-F5344CB8AC3E}">
        <p14:creationId xmlns:p14="http://schemas.microsoft.com/office/powerpoint/2010/main" val="4086944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Marcador de imagen de diapositiva">
            <a:extLst>
              <a:ext uri="{FF2B5EF4-FFF2-40B4-BE49-F238E27FC236}">
                <a16:creationId xmlns="" xmlns:a16="http://schemas.microsoft.com/office/drawing/2014/main" id="{7861A605-B062-4F36-B83B-8ED2671C32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2 Marcador de notas">
            <a:extLst>
              <a:ext uri="{FF2B5EF4-FFF2-40B4-BE49-F238E27FC236}">
                <a16:creationId xmlns="" xmlns:a16="http://schemas.microsoft.com/office/drawing/2014/main" id="{1EB278C7-E63A-42CB-99B6-4350D26431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También derivado del ciclo de vida en cascada puro, este modelo </a:t>
            </a:r>
            <a:r>
              <a:rPr lang="es-AR" altLang="es-AR" u="sng"/>
              <a:t>busca reducir el riesgo que surge entre las necesidades del usuario y el producto final por malos entendidos durante la etapa de solicitud de requerimientos</a:t>
            </a:r>
            <a:r>
              <a:rPr lang="es-AR" altLang="es-AR"/>
              <a:t>.</a:t>
            </a:r>
          </a:p>
          <a:p>
            <a:pPr eaLnBrk="1" hangingPunct="1">
              <a:spcBef>
                <a:spcPct val="0"/>
              </a:spcBef>
            </a:pPr>
            <a:r>
              <a:rPr lang="es-AR" altLang="es-AR"/>
              <a:t>Es la iteración de varios ciclos de vida en cascada. Al final de cada iteración </a:t>
            </a:r>
            <a:r>
              <a:rPr lang="es-AR" altLang="es-AR" u="sng"/>
              <a:t>se le entrega al cliente una versión mejorada o con mayores funcionalidades del producto</a:t>
            </a:r>
            <a:r>
              <a:rPr lang="es-AR" altLang="es-AR"/>
              <a:t>. El cliente es quien luego de cada iteración, evalúa el producto y lo corrige o propone mejoras. Estas iteraciones se repetirán hasta obtener un producto que satisfaga al cliente.</a:t>
            </a:r>
          </a:p>
          <a:p>
            <a:pPr eaLnBrk="1" hangingPunct="1">
              <a:spcBef>
                <a:spcPct val="0"/>
              </a:spcBef>
            </a:pPr>
            <a:endParaRPr lang="es-AR" altLang="es-AR"/>
          </a:p>
        </p:txBody>
      </p:sp>
      <p:sp>
        <p:nvSpPr>
          <p:cNvPr id="75780" name="3 Marcador de número de diapositiva">
            <a:extLst>
              <a:ext uri="{FF2B5EF4-FFF2-40B4-BE49-F238E27FC236}">
                <a16:creationId xmlns="" xmlns:a16="http://schemas.microsoft.com/office/drawing/2014/main" id="{1864E906-8ED4-4820-9B2D-EB5BAD2D52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7D76F4-278A-4972-9194-3E9816DC94FB}" type="slidenum">
              <a:rPr lang="es-AR" altLang="es-AR"/>
              <a:pPr eaLnBrk="1" hangingPunct="1"/>
              <a:t>16</a:t>
            </a:fld>
            <a:endParaRPr lang="es-AR" altLang="es-AR"/>
          </a:p>
        </p:txBody>
      </p:sp>
    </p:spTree>
    <p:extLst>
      <p:ext uri="{BB962C8B-B14F-4D97-AF65-F5344CB8AC3E}">
        <p14:creationId xmlns:p14="http://schemas.microsoft.com/office/powerpoint/2010/main" val="4116213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1 Marcador de imagen de diapositiva">
            <a:extLst>
              <a:ext uri="{FF2B5EF4-FFF2-40B4-BE49-F238E27FC236}">
                <a16:creationId xmlns="" xmlns:a16="http://schemas.microsoft.com/office/drawing/2014/main" id="{16819412-DDF1-4A0A-866C-EC9549C877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2 Marcador de notas">
            <a:extLst>
              <a:ext uri="{FF2B5EF4-FFF2-40B4-BE49-F238E27FC236}">
                <a16:creationId xmlns="" xmlns:a16="http://schemas.microsoft.com/office/drawing/2014/main" id="{9E775F45-5B56-448A-8C3C-DEC6E0DB71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Se suele utilizar en proyectos en los que los requerimientos no están claros de parte del usuario, por lo que se hace necesaria la creación de distintos prototipos para presentarlos y conseguir la conformidad del cliente.</a:t>
            </a:r>
          </a:p>
          <a:p>
            <a:pPr eaLnBrk="1" hangingPunct="1">
              <a:spcBef>
                <a:spcPct val="0"/>
              </a:spcBef>
            </a:pPr>
            <a:endParaRPr lang="es-AR" altLang="es-AR"/>
          </a:p>
          <a:p>
            <a:pPr eaLnBrk="1" hangingPunct="1">
              <a:spcBef>
                <a:spcPct val="0"/>
              </a:spcBef>
            </a:pPr>
            <a:r>
              <a:rPr lang="es-AR" altLang="es-AR"/>
              <a:t>Podemos adoptar este modelo en aplicaciones medianas a grandes, en las que el usuario o cliente final no necesita todas las funcionalidades desde el principio del proyecto.</a:t>
            </a:r>
          </a:p>
          <a:p>
            <a:pPr eaLnBrk="1" hangingPunct="1">
              <a:spcBef>
                <a:spcPct val="0"/>
              </a:spcBef>
            </a:pPr>
            <a:endParaRPr lang="es-AR" altLang="es-AR"/>
          </a:p>
        </p:txBody>
      </p:sp>
      <p:sp>
        <p:nvSpPr>
          <p:cNvPr id="76804" name="3 Marcador de número de diapositiva">
            <a:extLst>
              <a:ext uri="{FF2B5EF4-FFF2-40B4-BE49-F238E27FC236}">
                <a16:creationId xmlns="" xmlns:a16="http://schemas.microsoft.com/office/drawing/2014/main" id="{EBCAB40A-0527-4294-BB54-E77D7D5622A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05CD108-05D7-4EE6-87C6-FA19D500AD73}" type="slidenum">
              <a:rPr lang="es-AR" altLang="es-AR"/>
              <a:pPr eaLnBrk="1" hangingPunct="1"/>
              <a:t>17</a:t>
            </a:fld>
            <a:endParaRPr lang="es-AR" altLang="es-AR"/>
          </a:p>
        </p:txBody>
      </p:sp>
    </p:spTree>
    <p:extLst>
      <p:ext uri="{BB962C8B-B14F-4D97-AF65-F5344CB8AC3E}">
        <p14:creationId xmlns:p14="http://schemas.microsoft.com/office/powerpoint/2010/main" val="3623689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1 Marcador de imagen de diapositiva">
            <a:extLst>
              <a:ext uri="{FF2B5EF4-FFF2-40B4-BE49-F238E27FC236}">
                <a16:creationId xmlns="" xmlns:a16="http://schemas.microsoft.com/office/drawing/2014/main" id="{4F17DB61-898C-4BB2-B948-E83BF767B7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2 Marcador de notas">
            <a:extLst>
              <a:ext uri="{FF2B5EF4-FFF2-40B4-BE49-F238E27FC236}">
                <a16:creationId xmlns="" xmlns:a16="http://schemas.microsoft.com/office/drawing/2014/main" id="{E33A197B-713B-499C-AC78-BEF6811E8F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Este modelo de ciclo de vida se basa en la filosofía de construir incrementando las funcionalidades del programa. Se realiza construyendo por modulos que cumplen las diferentes funciones del sistema. Esto permite ir aumentando gradualmente las capacidades del software.</a:t>
            </a:r>
          </a:p>
          <a:p>
            <a:pPr eaLnBrk="1" hangingPunct="1">
              <a:spcBef>
                <a:spcPct val="0"/>
              </a:spcBef>
            </a:pPr>
            <a:endParaRPr lang="es-AR" altLang="es-AR"/>
          </a:p>
          <a:p>
            <a:pPr eaLnBrk="1" hangingPunct="1">
              <a:spcBef>
                <a:spcPct val="0"/>
              </a:spcBef>
            </a:pPr>
            <a:r>
              <a:rPr lang="es-AR" altLang="es-AR"/>
              <a:t>Este ciclo de vida facilita la tarea del desarrollo permitiendo a cada miembro del equipo desarrollar un modulo particular en el caso de que el proyecto sea realizado por un equipo de programadores.</a:t>
            </a:r>
          </a:p>
          <a:p>
            <a:pPr eaLnBrk="1" hangingPunct="1">
              <a:spcBef>
                <a:spcPct val="0"/>
              </a:spcBef>
            </a:pPr>
            <a:endParaRPr lang="es-AR" altLang="es-AR"/>
          </a:p>
          <a:p>
            <a:pPr eaLnBrk="1" hangingPunct="1">
              <a:spcBef>
                <a:spcPct val="0"/>
              </a:spcBef>
            </a:pPr>
            <a:r>
              <a:rPr lang="es-AR" altLang="es-AR"/>
              <a:t>Este modelo de ciclo de vida no está pensado para cierto tipo de aplicaciones, sino que está orientado a cierto tipo de usuario o cliente</a:t>
            </a:r>
          </a:p>
        </p:txBody>
      </p:sp>
      <p:sp>
        <p:nvSpPr>
          <p:cNvPr id="78852" name="3 Marcador de número de diapositiva">
            <a:extLst>
              <a:ext uri="{FF2B5EF4-FFF2-40B4-BE49-F238E27FC236}">
                <a16:creationId xmlns="" xmlns:a16="http://schemas.microsoft.com/office/drawing/2014/main" id="{F6950F89-F2BB-4394-A167-C498EC5E00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586B321-1F9B-432E-9861-C4D18A1A1092}" type="slidenum">
              <a:rPr lang="es-AR" altLang="es-AR"/>
              <a:pPr eaLnBrk="1" hangingPunct="1"/>
              <a:t>19</a:t>
            </a:fld>
            <a:endParaRPr lang="es-AR" altLang="es-AR"/>
          </a:p>
        </p:txBody>
      </p:sp>
    </p:spTree>
    <p:extLst>
      <p:ext uri="{BB962C8B-B14F-4D97-AF65-F5344CB8AC3E}">
        <p14:creationId xmlns:p14="http://schemas.microsoft.com/office/powerpoint/2010/main" val="2907182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 xmlns:a16="http://schemas.microsoft.com/office/drawing/2014/main" id="{6CB3E4FF-3701-4630-AEE3-09534A198E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a:extLst>
              <a:ext uri="{FF2B5EF4-FFF2-40B4-BE49-F238E27FC236}">
                <a16:creationId xmlns="" xmlns:a16="http://schemas.microsoft.com/office/drawing/2014/main" id="{1D374B87-2C1A-495F-AFBE-A6EB1E0101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 altLang="es-AR"/>
              <a:t>Una de las prácticas de ágil que suele malinterpretarse es la de encarar el proyecto por iteraciones. </a:t>
            </a:r>
            <a:r>
              <a:rPr lang="es-ES" altLang="es-AR" b="1"/>
              <a:t>Una iteración no es un incremento</a:t>
            </a:r>
            <a:r>
              <a:rPr lang="es-ES" altLang="es-AR"/>
              <a:t>.</a:t>
            </a:r>
          </a:p>
          <a:p>
            <a:r>
              <a:rPr lang="es-ES" altLang="es-AR"/>
              <a:t>En los </a:t>
            </a:r>
            <a:r>
              <a:rPr lang="es-ES" altLang="es-AR" b="1"/>
              <a:t>incrementos </a:t>
            </a:r>
            <a:r>
              <a:rPr lang="es-ES" altLang="es-AR"/>
              <a:t>se tiene una idea completa del producto final. Al comenzar hay certeza absoluta sobre el resultado final deseado </a:t>
            </a:r>
          </a:p>
          <a:p>
            <a:r>
              <a:rPr lang="es-ES" altLang="es-AR"/>
              <a:t>En las </a:t>
            </a:r>
            <a:r>
              <a:rPr lang="es-ES" altLang="es-AR" b="1"/>
              <a:t>iteraciones </a:t>
            </a:r>
            <a:r>
              <a:rPr lang="es-ES" altLang="es-AR"/>
              <a:t>se va construyendo un borrador, se valida, y luego se sigue agregando calidad al producto. Al comenzar no hay certeza absoluta sobre el resultado deseado, sino que se va construyendo a medida que se avanza y se va viendo el producto. </a:t>
            </a:r>
          </a:p>
          <a:p>
            <a:endParaRPr lang="es-AR" altLang="es-AR"/>
          </a:p>
          <a:p>
            <a:r>
              <a:rPr lang="es-ES" altLang="es-AR"/>
              <a:t>En un desarrollo iterativo se debería poder contar con un producto potencialmente productivo al finalizar cada iteración, aunque no sea la versión final y definitiva del mismo.</a:t>
            </a:r>
          </a:p>
          <a:p>
            <a:endParaRPr lang="es-AR" altLang="es-AR"/>
          </a:p>
          <a:p>
            <a:r>
              <a:rPr lang="es-ES" altLang="es-AR" b="1"/>
              <a:t>MODELO INCREMENTAL O EVOLUTIVO</a:t>
            </a:r>
          </a:p>
          <a:p>
            <a:r>
              <a:rPr lang="es-ES" altLang="es-AR"/>
              <a:t>El Modelo Incremental combina elementos del MLS con la filosofía interactiva de construcción de prototipos.</a:t>
            </a:r>
            <a:br>
              <a:rPr lang="es-ES" altLang="es-AR"/>
            </a:br>
            <a:r>
              <a:rPr lang="es-ES" altLang="es-AR"/>
              <a:t>En una visión genérica, el proceso se divide en 4 partes: Análisis, Diseño, Código y Prueba. Sin embargo, para la producción del Software, se usa el principio de trabajo en cadena o “Pipeline”, utilizado en muchas otras formas de programación. Con esto se mantiene al cliente en constante contacto con los resultados obtenidos en cada incremento. Es el mismo cliente el que incluye o desecha elementos al final de cada incremento a fin de que el software se adapte mejor a sus necesidades reales. El proceso se repite hasta que se elabore el producto completo.</a:t>
            </a:r>
            <a:br>
              <a:rPr lang="es-ES" altLang="es-AR"/>
            </a:br>
            <a:r>
              <a:rPr lang="es-ES" altLang="es-AR"/>
              <a:t>De esta forma el tiempo de entrega se reduce considerablemente.</a:t>
            </a:r>
            <a:br>
              <a:rPr lang="es-ES" altLang="es-AR"/>
            </a:br>
            <a:r>
              <a:rPr lang="es-ES" altLang="es-AR"/>
              <a:t>Al igual que los otros métodos de modelado, el Modelo Incremental es de naturaleza interactiva pero se diferencia de aquellos en que al final de cada incremento se entrega un producto completamente operacional.</a:t>
            </a:r>
            <a:br>
              <a:rPr lang="es-ES" altLang="es-AR"/>
            </a:br>
            <a:r>
              <a:rPr lang="es-ES" altLang="es-AR"/>
              <a:t>El Modelo Incremental es particularmente útil cuando no se cuenta con una dotación de personal suficiente. Los primeros pasos los pueden realizar un grupo reducido de personas y en cada incremento se añadir• personal, de ser necesario. Por otro lado los incrementos se pueden planear para gestionar riesgos técnicos.</a:t>
            </a:r>
            <a:br>
              <a:rPr lang="es-ES" altLang="es-AR"/>
            </a:br>
            <a:r>
              <a:rPr lang="es-ES" altLang="es-AR"/>
              <a:t>El Modelo Incremental se puede ver aquí en forma grafica:</a:t>
            </a:r>
            <a:br>
              <a:rPr lang="es-ES" altLang="es-AR"/>
            </a:br>
            <a:r>
              <a:rPr lang="es-ES" altLang="es-AR"/>
              <a:t>- Se evitan proyectos largos y se entrega algo de valor a los usuarios con cierta frecuencia.</a:t>
            </a:r>
            <a:br>
              <a:rPr lang="es-ES" altLang="es-AR"/>
            </a:br>
            <a:r>
              <a:rPr lang="es-ES" altLang="es-AR"/>
              <a:t>- El usuario se involucra más.</a:t>
            </a:r>
            <a:br>
              <a:rPr lang="es-ES" altLang="es-AR"/>
            </a:br>
            <a:r>
              <a:rPr lang="es-ES" altLang="es-AR"/>
              <a:t>- Difícil de evaluar el coste total.</a:t>
            </a:r>
            <a:br>
              <a:rPr lang="es-ES" altLang="es-AR"/>
            </a:br>
            <a:r>
              <a:rPr lang="es-ES" altLang="es-AR"/>
              <a:t>- Difícil de aplicar a los sistemas transaccionales que tienden a ser integrados y a operar como un todo.</a:t>
            </a:r>
            <a:br>
              <a:rPr lang="es-ES" altLang="es-AR"/>
            </a:br>
            <a:r>
              <a:rPr lang="es-ES" altLang="es-AR"/>
              <a:t>- Requiere gestores experimentados.</a:t>
            </a:r>
            <a:br>
              <a:rPr lang="es-ES" altLang="es-AR"/>
            </a:br>
            <a:r>
              <a:rPr lang="es-ES" altLang="es-AR"/>
              <a:t>- Los errores en los requisitos se detectan tarde.- El resultado puede ser muy positivo.</a:t>
            </a:r>
          </a:p>
          <a:p>
            <a:r>
              <a:rPr lang="es-ES" altLang="es-AR" b="1"/>
              <a:t>MODELO INCREMENTAL (HISTORIA)</a:t>
            </a:r>
            <a:endParaRPr lang="es-ES" altLang="es-AR"/>
          </a:p>
          <a:p>
            <a:r>
              <a:rPr lang="es-ES" altLang="es-AR"/>
              <a:t>Propuesto por Mills en 1980. Sugirió el enfoque incremental de desarrollo como una forma de reducir la repetición del trabajo en el proceso de desarrollo y dar oportunidad de retrasar la toma de decisiones en los requisitos hasta adquirir experiencia con el sistema . Surge porque en los primeros desarrollos se podía esperar largo tiempo hasta que el software estuviese listo. Las reglas del negocio de hoy no lo permiten.</a:t>
            </a:r>
            <a:endParaRPr lang="es-ES" altLang="es-AR" b="1"/>
          </a:p>
          <a:p>
            <a:r>
              <a:rPr lang="es-ES" altLang="es-AR" b="1"/>
              <a:t>Diferencias:</a:t>
            </a:r>
          </a:p>
          <a:p>
            <a:r>
              <a:rPr lang="es-ES" altLang="es-AR" b="1"/>
              <a:t>Evolutivo:</a:t>
            </a:r>
            <a:r>
              <a:rPr lang="es-ES" altLang="es-AR"/>
              <a:t> Se diferencia del modelo por prototipos en que en prototipos se da por hecho que aunque se necesiten varias iteraciones para lograrlo al final se llegará a tener una serie de requisitos completos y sin errores, que no vayan a cambiar más.</a:t>
            </a:r>
            <a:br>
              <a:rPr lang="es-ES" altLang="es-AR"/>
            </a:br>
            <a:r>
              <a:rPr lang="es-ES" altLang="es-AR"/>
              <a:t>En el modelo evolutivo se asume que los requisitos pueden cambiar en cualquier momento del ciclo de vida y no solo en la etapa de análisis.</a:t>
            </a:r>
          </a:p>
          <a:p>
            <a:r>
              <a:rPr lang="es-ES" altLang="es-AR"/>
              <a:t/>
            </a:r>
            <a:br>
              <a:rPr lang="es-ES" altLang="es-AR"/>
            </a:br>
            <a:r>
              <a:rPr lang="es-ES" altLang="es-AR" b="1"/>
              <a:t>Incremental:</a:t>
            </a:r>
            <a:r>
              <a:rPr lang="es-ES" altLang="es-AR"/>
              <a:t> Es una aproximación muy parecida a la evolutiva. En este modelo se desarrolla el sistema para satisfacer un subconjunto de los requisitos especificados y en posteriores versiones se incrementa el programa con nuevas funcionalidades que satisfagan mas requisitos.</a:t>
            </a:r>
            <a:br>
              <a:rPr lang="es-ES" altLang="es-AR"/>
            </a:br>
            <a:r>
              <a:rPr lang="es-ES" altLang="es-AR"/>
              <a:t>En el caso del modelo evolutivo se desarrollaría una nueva versión de todo el sistema, en el incremental se parte de la versión anterior sin cambios y le añadimos las nuevas funciones.</a:t>
            </a:r>
          </a:p>
          <a:p>
            <a:endParaRPr lang="es-ES" altLang="es-AR"/>
          </a:p>
        </p:txBody>
      </p:sp>
    </p:spTree>
    <p:extLst>
      <p:ext uri="{BB962C8B-B14F-4D97-AF65-F5344CB8AC3E}">
        <p14:creationId xmlns:p14="http://schemas.microsoft.com/office/powerpoint/2010/main" val="2556652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1 Marcador de imagen de diapositiva">
            <a:extLst>
              <a:ext uri="{FF2B5EF4-FFF2-40B4-BE49-F238E27FC236}">
                <a16:creationId xmlns="" xmlns:a16="http://schemas.microsoft.com/office/drawing/2014/main" id="{CAC45919-3147-4405-BFDF-2F62A54E2C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2 Marcador de notas">
            <a:extLst>
              <a:ext uri="{FF2B5EF4-FFF2-40B4-BE49-F238E27FC236}">
                <a16:creationId xmlns="" xmlns:a16="http://schemas.microsoft.com/office/drawing/2014/main" id="{C9C902C1-94C1-476D-AD93-0299FCACA8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Este modelo acepta que los requerimientos del usuario pueden cambiar en cualquier momento.</a:t>
            </a:r>
          </a:p>
          <a:p>
            <a:pPr eaLnBrk="1" hangingPunct="1">
              <a:spcBef>
                <a:spcPct val="0"/>
              </a:spcBef>
            </a:pPr>
            <a:r>
              <a:rPr lang="es-AR" altLang="es-AR"/>
              <a:t>La práctica nos demuestra que obtener todos los requerimientos al comienzo del proyecto es extremadamente difícil, no sólo por la dificultad del usuario de transmitir su idea, sino porque estos requerimientos evolucionan durante el desarrollo y de esta manera, surgen nuevos requerimientos a cumplir. </a:t>
            </a:r>
          </a:p>
          <a:p>
            <a:pPr eaLnBrk="1" hangingPunct="1">
              <a:spcBef>
                <a:spcPct val="0"/>
              </a:spcBef>
            </a:pPr>
            <a:endParaRPr lang="es-AR" altLang="es-AR"/>
          </a:p>
        </p:txBody>
      </p:sp>
      <p:sp>
        <p:nvSpPr>
          <p:cNvPr id="84996" name="3 Marcador de número de diapositiva">
            <a:extLst>
              <a:ext uri="{FF2B5EF4-FFF2-40B4-BE49-F238E27FC236}">
                <a16:creationId xmlns="" xmlns:a16="http://schemas.microsoft.com/office/drawing/2014/main" id="{3DBD939F-24D3-4581-AC97-A9C44668982E}"/>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6EED8D27-DDF8-4128-B4A4-014727B47D56}" type="slidenum">
              <a:rPr lang="es-AR" altLang="es-AR" sz="1200"/>
              <a:pPr algn="r" eaLnBrk="1" hangingPunct="1"/>
              <a:t>21</a:t>
            </a:fld>
            <a:endParaRPr lang="es-AR" altLang="es-AR" sz="1200"/>
          </a:p>
        </p:txBody>
      </p:sp>
    </p:spTree>
    <p:extLst>
      <p:ext uri="{BB962C8B-B14F-4D97-AF65-F5344CB8AC3E}">
        <p14:creationId xmlns:p14="http://schemas.microsoft.com/office/powerpoint/2010/main" val="178040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a:extLst>
              <a:ext uri="{FF2B5EF4-FFF2-40B4-BE49-F238E27FC236}">
                <a16:creationId xmlns="" xmlns:a16="http://schemas.microsoft.com/office/drawing/2014/main" id="{63084A76-527D-4389-B407-7910701CC7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2 Marcador de notas">
            <a:extLst>
              <a:ext uri="{FF2B5EF4-FFF2-40B4-BE49-F238E27FC236}">
                <a16:creationId xmlns="" xmlns:a16="http://schemas.microsoft.com/office/drawing/2014/main" id="{B4C988CE-8A02-48C8-BF21-B4CD366E01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En cada una de las etapas de un modelo de ciclo de vida, se pueden establecer una serie de objetivos, tareas y actividades que lo caracterizan.</a:t>
            </a:r>
          </a:p>
          <a:p>
            <a:pPr eaLnBrk="1" hangingPunct="1">
              <a:spcBef>
                <a:spcPct val="0"/>
              </a:spcBef>
            </a:pPr>
            <a:r>
              <a:rPr lang="es-AR" altLang="es-AR"/>
              <a:t>Haremos un repaso y una pequeña descripción de cada una de las etapas del ciclo de vida del software</a:t>
            </a:r>
          </a:p>
        </p:txBody>
      </p:sp>
      <p:sp>
        <p:nvSpPr>
          <p:cNvPr id="59396" name="3 Marcador de número de diapositiva">
            <a:extLst>
              <a:ext uri="{FF2B5EF4-FFF2-40B4-BE49-F238E27FC236}">
                <a16:creationId xmlns="" xmlns:a16="http://schemas.microsoft.com/office/drawing/2014/main" id="{742BEE41-5B35-4585-9399-C0C1D01E29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816B901-63D8-41FC-922D-CB685A0EB94E}" type="slidenum">
              <a:rPr lang="es-AR" altLang="es-AR"/>
              <a:pPr eaLnBrk="1" hangingPunct="1"/>
              <a:t>4</a:t>
            </a:fld>
            <a:endParaRPr lang="es-AR" altLang="es-AR"/>
          </a:p>
        </p:txBody>
      </p:sp>
    </p:spTree>
    <p:extLst>
      <p:ext uri="{BB962C8B-B14F-4D97-AF65-F5344CB8AC3E}">
        <p14:creationId xmlns:p14="http://schemas.microsoft.com/office/powerpoint/2010/main" val="410184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a:extLst>
              <a:ext uri="{FF2B5EF4-FFF2-40B4-BE49-F238E27FC236}">
                <a16:creationId xmlns="" xmlns:a16="http://schemas.microsoft.com/office/drawing/2014/main" id="{2DDDCEBA-D4BD-49B9-BD80-8037381076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a:extLst>
              <a:ext uri="{FF2B5EF4-FFF2-40B4-BE49-F238E27FC236}">
                <a16:creationId xmlns="" xmlns:a16="http://schemas.microsoft.com/office/drawing/2014/main" id="{121AF0DB-2DAB-40BF-8ACC-D192AE33AD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u="sng"/>
              <a:t>Expresión de necesidades</a:t>
            </a:r>
            <a:r>
              <a:rPr lang="es-AR" altLang="es-AR"/>
              <a:t>: esta etapa tiene como objetivo el armado de un documento en el cual se reflejan los requerimientos y funcionalidades que ofrecerá al usuario el sistema a implementar (qué, y no cómo, se va a implementar).</a:t>
            </a:r>
          </a:p>
          <a:p>
            <a:pPr eaLnBrk="1" hangingPunct="1">
              <a:spcBef>
                <a:spcPct val="0"/>
              </a:spcBef>
            </a:pPr>
            <a:r>
              <a:rPr lang="es-AR" altLang="es-AR" u="sng"/>
              <a:t>Especificaciones</a:t>
            </a:r>
            <a:r>
              <a:rPr lang="es-AR" altLang="es-AR"/>
              <a:t>: formalizamos los requerimientos; el documento obtenido en la etapa anterior se tomará como punto de partida para esta etapa.</a:t>
            </a:r>
          </a:p>
          <a:p>
            <a:pPr eaLnBrk="1" hangingPunct="1">
              <a:spcBef>
                <a:spcPct val="0"/>
              </a:spcBef>
            </a:pPr>
            <a:endParaRPr lang="es-AR" altLang="es-AR"/>
          </a:p>
          <a:p>
            <a:pPr eaLnBrk="1" hangingPunct="1">
              <a:spcBef>
                <a:spcPct val="0"/>
              </a:spcBef>
            </a:pPr>
            <a:endParaRPr lang="es-AR" altLang="es-AR"/>
          </a:p>
          <a:p>
            <a:pPr eaLnBrk="1" hangingPunct="1">
              <a:spcBef>
                <a:spcPct val="0"/>
              </a:spcBef>
            </a:pPr>
            <a:endParaRPr lang="es-AR" altLang="es-AR"/>
          </a:p>
        </p:txBody>
      </p:sp>
      <p:sp>
        <p:nvSpPr>
          <p:cNvPr id="60420" name="3 Marcador de número de diapositiva">
            <a:extLst>
              <a:ext uri="{FF2B5EF4-FFF2-40B4-BE49-F238E27FC236}">
                <a16:creationId xmlns="" xmlns:a16="http://schemas.microsoft.com/office/drawing/2014/main" id="{4683807C-7864-46C2-BA40-EF371C32DDD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F4586B-405B-4642-A757-9D7F21ACCCB9}" type="slidenum">
              <a:rPr lang="es-AR" altLang="es-AR"/>
              <a:pPr eaLnBrk="1" hangingPunct="1"/>
              <a:t>5</a:t>
            </a:fld>
            <a:endParaRPr lang="es-AR" altLang="es-AR"/>
          </a:p>
        </p:txBody>
      </p:sp>
    </p:spTree>
    <p:extLst>
      <p:ext uri="{BB962C8B-B14F-4D97-AF65-F5344CB8AC3E}">
        <p14:creationId xmlns:p14="http://schemas.microsoft.com/office/powerpoint/2010/main" val="2010784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a:extLst>
              <a:ext uri="{FF2B5EF4-FFF2-40B4-BE49-F238E27FC236}">
                <a16:creationId xmlns="" xmlns:a16="http://schemas.microsoft.com/office/drawing/2014/main" id="{959777F1-34B3-4C28-8B29-361ACFBBCE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2 Marcador de notas">
            <a:extLst>
              <a:ext uri="{FF2B5EF4-FFF2-40B4-BE49-F238E27FC236}">
                <a16:creationId xmlns="" xmlns:a16="http://schemas.microsoft.com/office/drawing/2014/main" id="{56A3FC68-11A8-4ED5-8921-0EC5AABEB4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u="sng"/>
              <a:t>Análisis</a:t>
            </a:r>
            <a:r>
              <a:rPr lang="es-AR" altLang="es-AR"/>
              <a:t>: determinamos los elementos que intervienen en el sistema a desarrollar,  su estructura, relaciones, evolución temporal, funcionalidades, tendremos </a:t>
            </a:r>
            <a:r>
              <a:rPr lang="es-AR" altLang="es-AR" u="sng"/>
              <a:t>una descripción clara </a:t>
            </a:r>
            <a:r>
              <a:rPr lang="es-AR" altLang="es-AR"/>
              <a:t>de qué producto vamos a construir, qué funcionalidades aportará y qué comportamiento tendrá.</a:t>
            </a:r>
          </a:p>
          <a:p>
            <a:pPr eaLnBrk="1" hangingPunct="1">
              <a:spcBef>
                <a:spcPct val="0"/>
              </a:spcBef>
            </a:pPr>
            <a:endParaRPr lang="es-AR" altLang="es-AR"/>
          </a:p>
        </p:txBody>
      </p:sp>
      <p:sp>
        <p:nvSpPr>
          <p:cNvPr id="61444" name="3 Marcador de número de diapositiva">
            <a:extLst>
              <a:ext uri="{FF2B5EF4-FFF2-40B4-BE49-F238E27FC236}">
                <a16:creationId xmlns="" xmlns:a16="http://schemas.microsoft.com/office/drawing/2014/main" id="{849132BA-3E1E-41AC-9059-A7A3F51082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BA8EE0-A3D8-474C-B318-B71A2E78AE49}" type="slidenum">
              <a:rPr lang="es-AR" altLang="es-AR"/>
              <a:pPr eaLnBrk="1" hangingPunct="1"/>
              <a:t>6</a:t>
            </a:fld>
            <a:endParaRPr lang="es-AR" altLang="es-AR"/>
          </a:p>
        </p:txBody>
      </p:sp>
    </p:spTree>
    <p:extLst>
      <p:ext uri="{BB962C8B-B14F-4D97-AF65-F5344CB8AC3E}">
        <p14:creationId xmlns:p14="http://schemas.microsoft.com/office/powerpoint/2010/main" val="617403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a:extLst>
              <a:ext uri="{FF2B5EF4-FFF2-40B4-BE49-F238E27FC236}">
                <a16:creationId xmlns="" xmlns:a16="http://schemas.microsoft.com/office/drawing/2014/main" id="{555CE3ED-F707-4A51-B8B9-E044E9C3EF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a:extLst>
              <a:ext uri="{FF2B5EF4-FFF2-40B4-BE49-F238E27FC236}">
                <a16:creationId xmlns="" xmlns:a16="http://schemas.microsoft.com/office/drawing/2014/main" id="{A1CEB8D4-0925-4A83-AD18-006ECBA84E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u="sng"/>
              <a:t>Diseño</a:t>
            </a:r>
            <a:r>
              <a:rPr lang="es-AR" altLang="es-AR"/>
              <a:t>: ya sabemos qué hacer, ahora tenemos que determinar cómo debemos hacerlo (¿cómo debe ser construido el sistema en cuestion?; definimos en detalle entidades y relaciones de las bases de datos, seleccionamos el lenguaje que vamos a utilizar, el Sistema Gestor de Bases de Datos, etc.).</a:t>
            </a:r>
          </a:p>
          <a:p>
            <a:pPr eaLnBrk="1" hangingPunct="1">
              <a:spcBef>
                <a:spcPct val="0"/>
              </a:spcBef>
            </a:pPr>
            <a:endParaRPr lang="es-AR" altLang="es-AR"/>
          </a:p>
        </p:txBody>
      </p:sp>
      <p:sp>
        <p:nvSpPr>
          <p:cNvPr id="62468" name="3 Marcador de número de diapositiva">
            <a:extLst>
              <a:ext uri="{FF2B5EF4-FFF2-40B4-BE49-F238E27FC236}">
                <a16:creationId xmlns="" xmlns:a16="http://schemas.microsoft.com/office/drawing/2014/main" id="{6E6C3986-4079-4FB0-A613-C86B1946CA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D21D70-31B2-4046-BFB1-DF3964B68C40}" type="slidenum">
              <a:rPr lang="es-AR" altLang="es-AR"/>
              <a:pPr eaLnBrk="1" hangingPunct="1"/>
              <a:t>7</a:t>
            </a:fld>
            <a:endParaRPr lang="es-AR" altLang="es-AR"/>
          </a:p>
        </p:txBody>
      </p:sp>
    </p:spTree>
    <p:extLst>
      <p:ext uri="{BB962C8B-B14F-4D97-AF65-F5344CB8AC3E}">
        <p14:creationId xmlns:p14="http://schemas.microsoft.com/office/powerpoint/2010/main" val="2650981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a:extLst>
              <a:ext uri="{FF2B5EF4-FFF2-40B4-BE49-F238E27FC236}">
                <a16:creationId xmlns="" xmlns:a16="http://schemas.microsoft.com/office/drawing/2014/main" id="{1983EF20-043E-4A07-8E7C-338EE2F0D5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a:extLst>
              <a:ext uri="{FF2B5EF4-FFF2-40B4-BE49-F238E27FC236}">
                <a16:creationId xmlns="" xmlns:a16="http://schemas.microsoft.com/office/drawing/2014/main" id="{0609FA3A-9FA2-4A30-9381-F19CE763C8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u="sng"/>
              <a:t>Implementación</a:t>
            </a:r>
            <a:r>
              <a:rPr lang="es-AR" altLang="es-AR"/>
              <a:t>: empezamos a codificar algoritmos y estructuras de datos, definidos en las etapas anteriores, en el correspondiente lenguaje de programación y de la bases de datos. </a:t>
            </a:r>
          </a:p>
          <a:p>
            <a:pPr eaLnBrk="1" hangingPunct="1">
              <a:spcBef>
                <a:spcPct val="0"/>
              </a:spcBef>
            </a:pPr>
            <a:r>
              <a:rPr lang="es-AR" altLang="es-AR"/>
              <a:t>En muchos proyectos se pasa directamente a esta etapa; son proyectos muy arriesgados que adoptan un modelo de ciclo de vida de code &amp; fix (codificar y corregir) donde se eliminan las etapas de especificaciones, análisis y diseño con la consiguiente pérdida de control sobre la gestión del proyecto.</a:t>
            </a:r>
          </a:p>
          <a:p>
            <a:pPr eaLnBrk="1" hangingPunct="1">
              <a:spcBef>
                <a:spcPct val="0"/>
              </a:spcBef>
            </a:pPr>
            <a:endParaRPr lang="es-AR" altLang="es-AR"/>
          </a:p>
        </p:txBody>
      </p:sp>
      <p:sp>
        <p:nvSpPr>
          <p:cNvPr id="63492" name="3 Marcador de número de diapositiva">
            <a:extLst>
              <a:ext uri="{FF2B5EF4-FFF2-40B4-BE49-F238E27FC236}">
                <a16:creationId xmlns="" xmlns:a16="http://schemas.microsoft.com/office/drawing/2014/main" id="{2C0B0068-444E-4A6E-AC8A-CC53EDABED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E5A3A78-9D63-4621-9C71-E1DB05C75969}" type="slidenum">
              <a:rPr lang="es-AR" altLang="es-AR"/>
              <a:pPr eaLnBrk="1" hangingPunct="1"/>
              <a:t>8</a:t>
            </a:fld>
            <a:endParaRPr lang="es-AR" altLang="es-AR"/>
          </a:p>
        </p:txBody>
      </p:sp>
    </p:spTree>
    <p:extLst>
      <p:ext uri="{BB962C8B-B14F-4D97-AF65-F5344CB8AC3E}">
        <p14:creationId xmlns:p14="http://schemas.microsoft.com/office/powerpoint/2010/main" val="3681486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a:extLst>
              <a:ext uri="{FF2B5EF4-FFF2-40B4-BE49-F238E27FC236}">
                <a16:creationId xmlns="" xmlns:a16="http://schemas.microsoft.com/office/drawing/2014/main" id="{99E62DA0-B710-4C80-9049-2BF135EAA5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2 Marcador de notas">
            <a:extLst>
              <a:ext uri="{FF2B5EF4-FFF2-40B4-BE49-F238E27FC236}">
                <a16:creationId xmlns="" xmlns:a16="http://schemas.microsoft.com/office/drawing/2014/main" id="{1AAB364E-7554-41CE-B2AE-48C42F9D59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u="sng"/>
              <a:t>Validación</a:t>
            </a:r>
            <a:r>
              <a:rPr lang="es-AR" altLang="es-AR"/>
              <a:t>: esta etapa tiene como objetivo la verificación de que el sistema desarrollado cumple con los requerimientos expresados inicialmente por el cliente y que han dado lugar al presente proyecto. </a:t>
            </a:r>
          </a:p>
          <a:p>
            <a:pPr eaLnBrk="1" hangingPunct="1">
              <a:spcBef>
                <a:spcPct val="0"/>
              </a:spcBef>
            </a:pPr>
            <a:endParaRPr lang="es-AR" altLang="es-AR"/>
          </a:p>
          <a:p>
            <a:pPr eaLnBrk="1" hangingPunct="1">
              <a:spcBef>
                <a:spcPct val="0"/>
              </a:spcBef>
            </a:pPr>
            <a:r>
              <a:rPr lang="es-AR" altLang="es-AR"/>
              <a:t>En muchos proyectos las etapas de validación y debugging se realizan en paralelo por la estrecha relación que llevan. Sin embargo, tenemos que evitar la confusión: podemos realizarlos en paralelo, pero no como una única etapa</a:t>
            </a:r>
          </a:p>
        </p:txBody>
      </p:sp>
      <p:sp>
        <p:nvSpPr>
          <p:cNvPr id="65540" name="3 Marcador de número de diapositiva">
            <a:extLst>
              <a:ext uri="{FF2B5EF4-FFF2-40B4-BE49-F238E27FC236}">
                <a16:creationId xmlns="" xmlns:a16="http://schemas.microsoft.com/office/drawing/2014/main" id="{CACF08A3-5946-42AC-BC15-1F2E960C8A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966EB7-489E-4988-9361-B96FF6151CCE}" type="slidenum">
              <a:rPr lang="es-AR" altLang="es-AR"/>
              <a:pPr eaLnBrk="1" hangingPunct="1"/>
              <a:t>9</a:t>
            </a:fld>
            <a:endParaRPr lang="es-AR" altLang="es-AR"/>
          </a:p>
        </p:txBody>
      </p:sp>
    </p:spTree>
    <p:extLst>
      <p:ext uri="{BB962C8B-B14F-4D97-AF65-F5344CB8AC3E}">
        <p14:creationId xmlns:p14="http://schemas.microsoft.com/office/powerpoint/2010/main" val="200637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a:extLst>
              <a:ext uri="{FF2B5EF4-FFF2-40B4-BE49-F238E27FC236}">
                <a16:creationId xmlns="" xmlns:a16="http://schemas.microsoft.com/office/drawing/2014/main" id="{503CBA2D-B435-4AF8-987F-E8490B68C2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a:extLst>
              <a:ext uri="{FF2B5EF4-FFF2-40B4-BE49-F238E27FC236}">
                <a16:creationId xmlns="" xmlns:a16="http://schemas.microsoft.com/office/drawing/2014/main" id="{393043DA-0501-4BDB-BD07-53614AF948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u="sng"/>
              <a:t>Evolución</a:t>
            </a:r>
            <a:r>
              <a:rPr lang="es-AR" altLang="es-AR"/>
              <a:t>:  se le asigna, no sólo el agregado de nuevas funcionalidades (evolución); sino la corrección de errores que surgen (mantenimiento). En la práctica esta denominación no es del todo errónea, ya que es posible que aun luego de una etapa de debugging y validación exhaustiva, se filtren errores.</a:t>
            </a:r>
          </a:p>
          <a:p>
            <a:pPr eaLnBrk="1" hangingPunct="1">
              <a:spcBef>
                <a:spcPct val="0"/>
              </a:spcBef>
            </a:pPr>
            <a:endParaRPr lang="es-AR" altLang="es-AR"/>
          </a:p>
          <a:p>
            <a:pPr eaLnBrk="1" hangingPunct="1">
              <a:spcBef>
                <a:spcPct val="0"/>
              </a:spcBef>
            </a:pPr>
            <a:endParaRPr lang="es-AR" altLang="es-AR"/>
          </a:p>
        </p:txBody>
      </p:sp>
      <p:sp>
        <p:nvSpPr>
          <p:cNvPr id="66564" name="3 Marcador de número de diapositiva">
            <a:extLst>
              <a:ext uri="{FF2B5EF4-FFF2-40B4-BE49-F238E27FC236}">
                <a16:creationId xmlns="" xmlns:a16="http://schemas.microsoft.com/office/drawing/2014/main" id="{99948994-BE25-48BC-9DE1-DFF8388193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A44084-85C6-4F73-A619-F89A753DABFA}" type="slidenum">
              <a:rPr lang="es-AR" altLang="es-AR"/>
              <a:pPr eaLnBrk="1" hangingPunct="1"/>
              <a:t>10</a:t>
            </a:fld>
            <a:endParaRPr lang="es-AR" altLang="es-AR"/>
          </a:p>
        </p:txBody>
      </p:sp>
    </p:spTree>
    <p:extLst>
      <p:ext uri="{BB962C8B-B14F-4D97-AF65-F5344CB8AC3E}">
        <p14:creationId xmlns:p14="http://schemas.microsoft.com/office/powerpoint/2010/main" val="2040462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 xmlns:a16="http://schemas.microsoft.com/office/drawing/2014/main" id="{BE1FBABA-BEB6-4F7A-8BCD-A340986FCF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 xmlns:a16="http://schemas.microsoft.com/office/drawing/2014/main" id="{CBD8F6C6-D1DF-4035-A6C1-95592FC361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Es el más sencillo de todos los modelos. Consiste en descomponer la actividad global del proyecto en etapas separadas que son realizadas de manera lineal, es decir, cada etapa se realiza una sola vez, a continuación de la etapa anterior y antes de la etapa siguiente. </a:t>
            </a:r>
          </a:p>
          <a:p>
            <a:pPr eaLnBrk="1" hangingPunct="1">
              <a:spcBef>
                <a:spcPct val="0"/>
              </a:spcBef>
            </a:pPr>
            <a:r>
              <a:rPr lang="es-AR" altLang="es-AR"/>
              <a:t>Las actividades de cada una de las etapas mencionadas deben ser independientes entre sí, es decir, que no haya retroalimentación entre ellas</a:t>
            </a:r>
          </a:p>
          <a:p>
            <a:pPr eaLnBrk="1" hangingPunct="1">
              <a:spcBef>
                <a:spcPct val="0"/>
              </a:spcBef>
            </a:pPr>
            <a:endParaRPr lang="es-AR" altLang="es-AR" u="sng"/>
          </a:p>
          <a:p>
            <a:endParaRPr lang="es-ES" altLang="es-AR"/>
          </a:p>
        </p:txBody>
      </p:sp>
    </p:spTree>
    <p:extLst>
      <p:ext uri="{BB962C8B-B14F-4D97-AF65-F5344CB8AC3E}">
        <p14:creationId xmlns:p14="http://schemas.microsoft.com/office/powerpoint/2010/main" val="200789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688CFFE6-35ED-44EA-8B97-0818B3961DD0}" type="datetimeFigureOut">
              <a:rPr lang="es-AR" smtClean="0"/>
              <a:t>11/3/2022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207319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688CFFE6-35ED-44EA-8B97-0818B3961DD0}" type="datetimeFigureOut">
              <a:rPr lang="es-AR" smtClean="0"/>
              <a:t>11/3/2022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247888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688CFFE6-35ED-44EA-8B97-0818B3961DD0}" type="datetimeFigureOut">
              <a:rPr lang="es-AR" smtClean="0"/>
              <a:t>11/3/2022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301704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972800" cy="1143000"/>
          </a:xfrm>
        </p:spPr>
        <p:txBody>
          <a:bodyPr/>
          <a:lstStyle/>
          <a:p>
            <a:r>
              <a:rPr lang="es-ES"/>
              <a:t>Haga clic para modificar el estilo de título del patrón</a:t>
            </a:r>
            <a:endParaRPr lang="es-AR"/>
          </a:p>
        </p:txBody>
      </p:sp>
      <p:sp>
        <p:nvSpPr>
          <p:cNvPr id="3" name="2 Marcador de tabla"/>
          <p:cNvSpPr>
            <a:spLocks noGrp="1"/>
          </p:cNvSpPr>
          <p:nvPr>
            <p:ph type="tbl" idx="1"/>
          </p:nvPr>
        </p:nvSpPr>
        <p:spPr>
          <a:xfrm>
            <a:off x="609600" y="1600201"/>
            <a:ext cx="10972800" cy="4525963"/>
          </a:xfrm>
        </p:spPr>
        <p:txBody>
          <a:bodyPr/>
          <a:lstStyle/>
          <a:p>
            <a:pPr lvl="0"/>
            <a:endParaRPr lang="es-AR" noProof="0"/>
          </a:p>
        </p:txBody>
      </p:sp>
      <p:sp>
        <p:nvSpPr>
          <p:cNvPr id="4" name="Rectangle 4">
            <a:extLst>
              <a:ext uri="{FF2B5EF4-FFF2-40B4-BE49-F238E27FC236}">
                <a16:creationId xmlns="" xmlns:a16="http://schemas.microsoft.com/office/drawing/2014/main" id="{FEE98F1B-C5AE-4FF8-8992-F8D0A2886B52}"/>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 xmlns:a16="http://schemas.microsoft.com/office/drawing/2014/main" id="{A97E6CBF-D8F2-4D26-AD07-4038F3F517A5}"/>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 xmlns:a16="http://schemas.microsoft.com/office/drawing/2014/main" id="{70B66F80-D871-4D01-9F57-D5141C86E9C6}"/>
              </a:ext>
            </a:extLst>
          </p:cNvPr>
          <p:cNvSpPr>
            <a:spLocks noGrp="1" noChangeArrowheads="1"/>
          </p:cNvSpPr>
          <p:nvPr>
            <p:ph type="sldNum" sz="quarter" idx="12"/>
          </p:nvPr>
        </p:nvSpPr>
        <p:spPr>
          <a:ln/>
        </p:spPr>
        <p:txBody>
          <a:bodyPr/>
          <a:lstStyle>
            <a:lvl1pPr>
              <a:defRPr/>
            </a:lvl1pPr>
          </a:lstStyle>
          <a:p>
            <a:fld id="{B987FBE2-0163-4175-8899-284FA5B7D629}" type="slidenum">
              <a:rPr lang="es-ES" altLang="es-AR"/>
              <a:pPr/>
              <a:t>‹Nº›</a:t>
            </a:fld>
            <a:endParaRPr lang="es-ES" altLang="es-AR"/>
          </a:p>
        </p:txBody>
      </p:sp>
    </p:spTree>
    <p:extLst>
      <p:ext uri="{BB962C8B-B14F-4D97-AF65-F5344CB8AC3E}">
        <p14:creationId xmlns:p14="http://schemas.microsoft.com/office/powerpoint/2010/main" val="371105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688CFFE6-35ED-44EA-8B97-0818B3961DD0}" type="datetimeFigureOut">
              <a:rPr lang="es-AR" smtClean="0"/>
              <a:t>11/3/2022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419903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688CFFE6-35ED-44EA-8B97-0818B3961DD0}" type="datetimeFigureOut">
              <a:rPr lang="es-AR" smtClean="0"/>
              <a:t>11/3/2022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235988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688CFFE6-35ED-44EA-8B97-0818B3961DD0}" type="datetimeFigureOut">
              <a:rPr lang="es-AR" smtClean="0"/>
              <a:t>11/3/2022</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2814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688CFFE6-35ED-44EA-8B97-0818B3961DD0}" type="datetimeFigureOut">
              <a:rPr lang="es-AR" smtClean="0"/>
              <a:t>11/3/2022</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123559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688CFFE6-35ED-44EA-8B97-0818B3961DD0}" type="datetimeFigureOut">
              <a:rPr lang="es-AR" smtClean="0"/>
              <a:t>11/3/2022</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16915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88CFFE6-35ED-44EA-8B97-0818B3961DD0}" type="datetimeFigureOut">
              <a:rPr lang="es-AR" smtClean="0"/>
              <a:t>11/3/2022</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388719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88CFFE6-35ED-44EA-8B97-0818B3961DD0}" type="datetimeFigureOut">
              <a:rPr lang="es-AR" smtClean="0"/>
              <a:t>11/3/2022</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115171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88CFFE6-35ED-44EA-8B97-0818B3961DD0}" type="datetimeFigureOut">
              <a:rPr lang="es-AR" smtClean="0"/>
              <a:t>11/3/2022</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37860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CFFE6-35ED-44EA-8B97-0818B3961DD0}" type="datetimeFigureOut">
              <a:rPr lang="es-AR" smtClean="0"/>
              <a:t>11/3/2022</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31B5F-CBBD-4E77-9701-40E35D75C5FE}" type="slidenum">
              <a:rPr lang="es-AR" smtClean="0"/>
              <a:t>‹Nº›</a:t>
            </a:fld>
            <a:endParaRPr lang="es-AR"/>
          </a:p>
        </p:txBody>
      </p:sp>
    </p:spTree>
    <p:extLst>
      <p:ext uri="{BB962C8B-B14F-4D97-AF65-F5344CB8AC3E}">
        <p14:creationId xmlns:p14="http://schemas.microsoft.com/office/powerpoint/2010/main" val="1101848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46627" y="3248167"/>
            <a:ext cx="5345373" cy="3073235"/>
          </a:xfrm>
        </p:spPr>
        <p:txBody>
          <a:bodyPr>
            <a:normAutofit/>
          </a:bodyPr>
          <a:lstStyle/>
          <a:p>
            <a:r>
              <a:rPr lang="es-AR" dirty="0" smtClean="0"/>
              <a:t>2022</a:t>
            </a:r>
            <a:endParaRPr lang="es-AR"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647"/>
            <a:ext cx="6878472" cy="6878472"/>
          </a:xfrm>
          <a:prstGeom prst="rect">
            <a:avLst/>
          </a:prstGeom>
        </p:spPr>
      </p:pic>
      <p:sp>
        <p:nvSpPr>
          <p:cNvPr id="4" name="Rectángulo 3">
            <a:extLst>
              <a:ext uri="{FF2B5EF4-FFF2-40B4-BE49-F238E27FC236}">
                <a16:creationId xmlns="" xmlns:a16="http://schemas.microsoft.com/office/drawing/2014/main" id="{5D7A2194-32CB-46BF-86B4-6BEB16247D79}"/>
              </a:ext>
            </a:extLst>
          </p:cNvPr>
          <p:cNvSpPr/>
          <p:nvPr/>
        </p:nvSpPr>
        <p:spPr>
          <a:xfrm>
            <a:off x="7015118" y="5032793"/>
            <a:ext cx="3803413" cy="492443"/>
          </a:xfrm>
          <a:prstGeom prst="rect">
            <a:avLst/>
          </a:prstGeom>
        </p:spPr>
        <p:txBody>
          <a:bodyPr wrap="none">
            <a:spAutoFit/>
          </a:bodyPr>
          <a:lstStyle/>
          <a:p>
            <a:r>
              <a:rPr lang="es-ES" sz="2600" dirty="0" smtClean="0"/>
              <a:t>Metodología </a:t>
            </a:r>
            <a:r>
              <a:rPr lang="es-ES" sz="2600" smtClean="0"/>
              <a:t>de Desarrollo</a:t>
            </a:r>
            <a:endParaRPr lang="es-AR" sz="2600" dirty="0"/>
          </a:p>
        </p:txBody>
      </p:sp>
    </p:spTree>
    <p:extLst>
      <p:ext uri="{BB962C8B-B14F-4D97-AF65-F5344CB8AC3E}">
        <p14:creationId xmlns:p14="http://schemas.microsoft.com/office/powerpoint/2010/main" val="970392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a:extLst>
              <a:ext uri="{FF2B5EF4-FFF2-40B4-BE49-F238E27FC236}">
                <a16:creationId xmlns="" xmlns:a16="http://schemas.microsoft.com/office/drawing/2014/main" id="{F674BB8E-FA86-4E48-A5E3-E15868B2A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8676" y="620714"/>
            <a:ext cx="8569325" cy="62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2 CuadroTexto">
            <a:extLst>
              <a:ext uri="{FF2B5EF4-FFF2-40B4-BE49-F238E27FC236}">
                <a16:creationId xmlns="" xmlns:a16="http://schemas.microsoft.com/office/drawing/2014/main" id="{3D0FA5C2-77B6-47CE-923E-24C58A49DD97}"/>
              </a:ext>
            </a:extLst>
          </p:cNvPr>
          <p:cNvSpPr txBox="1">
            <a:spLocks noChangeArrowheads="1"/>
          </p:cNvSpPr>
          <p:nvPr/>
        </p:nvSpPr>
        <p:spPr bwMode="auto">
          <a:xfrm>
            <a:off x="2595564" y="4572001"/>
            <a:ext cx="7500937"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sz="2800"/>
              <a:t>- Es posible que aun luego de una etapa de debugging y validación exhaustiva, se filtren errores.</a:t>
            </a:r>
          </a:p>
          <a:p>
            <a:pPr eaLnBrk="1" hangingPunct="1"/>
            <a:endParaRPr lang="es-AR" altLang="es-AR"/>
          </a:p>
        </p:txBody>
      </p:sp>
      <p:pic>
        <p:nvPicPr>
          <p:cNvPr id="15364" name="Picture 6" descr="j0240695">
            <a:extLst>
              <a:ext uri="{FF2B5EF4-FFF2-40B4-BE49-F238E27FC236}">
                <a16:creationId xmlns="" xmlns:a16="http://schemas.microsoft.com/office/drawing/2014/main" id="{0A817C98-2EDB-4157-9D7B-C0EBE40822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7664" y="1196975"/>
            <a:ext cx="1825625"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 xmlns:a16="http://schemas.microsoft.com/office/drawing/2014/main" id="{58B835D2-5E4A-49AE-9586-4993A2E2920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a:extLst>
              <a:ext uri="{FF2B5EF4-FFF2-40B4-BE49-F238E27FC236}">
                <a16:creationId xmlns="" xmlns:a16="http://schemas.microsoft.com/office/drawing/2014/main" id="{EB4CB0B5-0258-4611-8E69-02B5165BE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404813"/>
            <a:ext cx="8139112" cy="585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a:extLst>
              <a:ext uri="{FF2B5EF4-FFF2-40B4-BE49-F238E27FC236}">
                <a16:creationId xmlns="" xmlns:a16="http://schemas.microsoft.com/office/drawing/2014/main" id="{EC3EDB0D-D746-47B2-AE0E-B2DABCBA40E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a:extLst>
              <a:ext uri="{FF2B5EF4-FFF2-40B4-BE49-F238E27FC236}">
                <a16:creationId xmlns="" xmlns:a16="http://schemas.microsoft.com/office/drawing/2014/main" id="{54B0A354-36DE-4704-BFA0-386223F5F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1" y="571501"/>
            <a:ext cx="7878763"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a:extLst>
              <a:ext uri="{FF2B5EF4-FFF2-40B4-BE49-F238E27FC236}">
                <a16:creationId xmlns="" xmlns:a16="http://schemas.microsoft.com/office/drawing/2014/main" id="{8766253C-5790-4403-9108-620E695A3A0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a:extLst>
              <a:ext uri="{FF2B5EF4-FFF2-40B4-BE49-F238E27FC236}">
                <a16:creationId xmlns="" xmlns:a16="http://schemas.microsoft.com/office/drawing/2014/main" id="{A8E7105C-1AB0-403F-8B3D-D4065995D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4" y="785814"/>
            <a:ext cx="7729537"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5" descr="j0287005">
            <a:extLst>
              <a:ext uri="{FF2B5EF4-FFF2-40B4-BE49-F238E27FC236}">
                <a16:creationId xmlns="" xmlns:a16="http://schemas.microsoft.com/office/drawing/2014/main" id="{26917AE1-E56E-48C6-B9F2-0F88E6A15B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4288" y="3789364"/>
            <a:ext cx="1357312" cy="2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a:extLst>
              <a:ext uri="{FF2B5EF4-FFF2-40B4-BE49-F238E27FC236}">
                <a16:creationId xmlns="" xmlns:a16="http://schemas.microsoft.com/office/drawing/2014/main" id="{CD535FD4-704F-4975-A8B9-74B6037DB1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a:extLst>
              <a:ext uri="{FF2B5EF4-FFF2-40B4-BE49-F238E27FC236}">
                <a16:creationId xmlns="" xmlns:a16="http://schemas.microsoft.com/office/drawing/2014/main" id="{EEA2DEC1-0861-4ECF-9B0F-C780304E6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4" y="620713"/>
            <a:ext cx="7583487" cy="544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6" descr="MP900438332[1]">
            <a:extLst>
              <a:ext uri="{FF2B5EF4-FFF2-40B4-BE49-F238E27FC236}">
                <a16:creationId xmlns="" xmlns:a16="http://schemas.microsoft.com/office/drawing/2014/main" id="{E9716F02-FCF0-4306-B555-3F4DD1016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203" r="4715" b="22540"/>
          <a:stretch>
            <a:fillRect/>
          </a:stretch>
        </p:blipFill>
        <p:spPr bwMode="auto">
          <a:xfrm>
            <a:off x="7248526" y="5013326"/>
            <a:ext cx="2951163"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a:extLst>
              <a:ext uri="{FF2B5EF4-FFF2-40B4-BE49-F238E27FC236}">
                <a16:creationId xmlns="" xmlns:a16="http://schemas.microsoft.com/office/drawing/2014/main" id="{CB9359A8-B21B-4124-8031-37635D191B4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 xmlns:a16="http://schemas.microsoft.com/office/drawing/2014/main" id="{CED1D933-8FD4-40C5-8D5B-CB3F8AEF8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4" y="1870076"/>
            <a:ext cx="7921625" cy="40798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28675" name="1 Título">
            <a:extLst>
              <a:ext uri="{FF2B5EF4-FFF2-40B4-BE49-F238E27FC236}">
                <a16:creationId xmlns="" xmlns:a16="http://schemas.microsoft.com/office/drawing/2014/main" id="{84CDB270-7AC8-4681-AC91-B61537BF76EF}"/>
              </a:ext>
            </a:extLst>
          </p:cNvPr>
          <p:cNvSpPr>
            <a:spLocks noGrp="1"/>
          </p:cNvSpPr>
          <p:nvPr>
            <p:ph type="title" idx="4294967295"/>
          </p:nvPr>
        </p:nvSpPr>
        <p:spPr>
          <a:xfrm>
            <a:off x="2054225" y="485775"/>
            <a:ext cx="8229600" cy="998538"/>
          </a:xfrm>
          <a:ln w="15875">
            <a:solidFill>
              <a:srgbClr val="FFCC00"/>
            </a:solidFill>
            <a:miter lim="800000"/>
            <a:headEnd/>
            <a:tailEnd/>
          </a:ln>
        </p:spPr>
        <p:txBody>
          <a:bodyPr/>
          <a:lstStyle/>
          <a:p>
            <a:r>
              <a:rPr lang="es-AR" altLang="es-AR">
                <a:solidFill>
                  <a:schemeClr val="hlink"/>
                </a:solidFill>
                <a:latin typeface="Times New Roman" panose="02020603050405020304" pitchFamily="18" charset="0"/>
              </a:rPr>
              <a:t>Ciclo de vida Iterativo</a:t>
            </a:r>
          </a:p>
        </p:txBody>
      </p:sp>
      <p:pic>
        <p:nvPicPr>
          <p:cNvPr id="4" name="Imagen 3">
            <a:extLst>
              <a:ext uri="{FF2B5EF4-FFF2-40B4-BE49-F238E27FC236}">
                <a16:creationId xmlns="" xmlns:a16="http://schemas.microsoft.com/office/drawing/2014/main" id="{B8699D90-0BB7-4EF0-9D85-A97CD263C3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6">
            <a:extLst>
              <a:ext uri="{FF2B5EF4-FFF2-40B4-BE49-F238E27FC236}">
                <a16:creationId xmlns="" xmlns:a16="http://schemas.microsoft.com/office/drawing/2014/main" id="{DEF92106-521E-4DAA-AB3A-3B58035DB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620713"/>
            <a:ext cx="7632700" cy="554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5">
            <a:extLst>
              <a:ext uri="{FF2B5EF4-FFF2-40B4-BE49-F238E27FC236}">
                <a16:creationId xmlns="" xmlns:a16="http://schemas.microsoft.com/office/drawing/2014/main" id="{936557F8-58A8-48D6-9F2C-43FE46B6F4D6}"/>
              </a:ext>
            </a:extLst>
          </p:cNvPr>
          <p:cNvSpPr txBox="1">
            <a:spLocks noChangeArrowheads="1"/>
          </p:cNvSpPr>
          <p:nvPr/>
        </p:nvSpPr>
        <p:spPr bwMode="auto">
          <a:xfrm>
            <a:off x="2208213" y="4465638"/>
            <a:ext cx="7848600" cy="12684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s-AR" altLang="es-AR"/>
              <a:t> Busca </a:t>
            </a:r>
            <a:r>
              <a:rPr lang="es-AR" altLang="es-AR" b="1"/>
              <a:t>reducir el riesgo que surge entre las necesidades del usuario y el </a:t>
            </a:r>
            <a:r>
              <a:rPr lang="es-AR" altLang="es-AR"/>
              <a:t>producto final por malos entendidos durante la etapa de requisitos. </a:t>
            </a:r>
          </a:p>
          <a:p>
            <a:pPr eaLnBrk="1" hangingPunct="1">
              <a:spcBef>
                <a:spcPct val="50000"/>
              </a:spcBef>
              <a:buFontTx/>
              <a:buChar char="-"/>
            </a:pPr>
            <a:endParaRPr lang="es-AR" altLang="es-AR" sz="900"/>
          </a:p>
          <a:p>
            <a:pPr eaLnBrk="1" hangingPunct="1">
              <a:spcBef>
                <a:spcPct val="50000"/>
              </a:spcBef>
            </a:pPr>
            <a:r>
              <a:rPr lang="es-AR" altLang="es-AR"/>
              <a:t>- Se le entrega al cliente </a:t>
            </a:r>
            <a:r>
              <a:rPr lang="es-AR" altLang="es-AR" b="1"/>
              <a:t>una versión mejorada del producto.</a:t>
            </a:r>
            <a:endParaRPr lang="en-US" altLang="es-AR" b="1"/>
          </a:p>
        </p:txBody>
      </p:sp>
      <p:pic>
        <p:nvPicPr>
          <p:cNvPr id="4" name="Imagen 3">
            <a:extLst>
              <a:ext uri="{FF2B5EF4-FFF2-40B4-BE49-F238E27FC236}">
                <a16:creationId xmlns="" xmlns:a16="http://schemas.microsoft.com/office/drawing/2014/main" id="{14F182C4-6BD4-4827-BCC0-D33E4938949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fade">
                                      <p:cBhvr>
                                        <p:cTn id="7" dur="50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a:extLst>
              <a:ext uri="{FF2B5EF4-FFF2-40B4-BE49-F238E27FC236}">
                <a16:creationId xmlns="" xmlns:a16="http://schemas.microsoft.com/office/drawing/2014/main" id="{8046A91A-2FC4-4AAE-9590-BF7FD2529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9" y="908051"/>
            <a:ext cx="7743825"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2 CuadroTexto">
            <a:extLst>
              <a:ext uri="{FF2B5EF4-FFF2-40B4-BE49-F238E27FC236}">
                <a16:creationId xmlns="" xmlns:a16="http://schemas.microsoft.com/office/drawing/2014/main" id="{8806F452-7FE2-4887-AAB7-4CF75F70D625}"/>
              </a:ext>
            </a:extLst>
          </p:cNvPr>
          <p:cNvSpPr txBox="1">
            <a:spLocks noChangeArrowheads="1"/>
          </p:cNvSpPr>
          <p:nvPr/>
        </p:nvSpPr>
        <p:spPr bwMode="auto">
          <a:xfrm>
            <a:off x="1952626" y="4797426"/>
            <a:ext cx="8391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sz="2400"/>
              <a:t>Se utiliza cuando los </a:t>
            </a:r>
            <a:r>
              <a:rPr lang="es-AR" altLang="es-AR" sz="2400" i="1"/>
              <a:t>requerimientos no están claros</a:t>
            </a:r>
            <a:r>
              <a:rPr lang="es-AR" altLang="es-AR" sz="2400"/>
              <a:t>, o en aplicaciones medianas a grandes, en las que el usuario no necesita todas las funcionalidades desde el principio.</a:t>
            </a:r>
            <a:endParaRPr lang="es-AR" altLang="es-AR"/>
          </a:p>
        </p:txBody>
      </p:sp>
      <p:pic>
        <p:nvPicPr>
          <p:cNvPr id="4" name="Imagen 3">
            <a:extLst>
              <a:ext uri="{FF2B5EF4-FFF2-40B4-BE49-F238E27FC236}">
                <a16:creationId xmlns="" xmlns:a16="http://schemas.microsoft.com/office/drawing/2014/main" id="{17F5762F-1F26-453E-A2A0-628F6B68495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a:extLst>
              <a:ext uri="{FF2B5EF4-FFF2-40B4-BE49-F238E27FC236}">
                <a16:creationId xmlns="" xmlns:a16="http://schemas.microsoft.com/office/drawing/2014/main" id="{66B79F71-696E-427C-8421-A6468AD79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692150"/>
            <a:ext cx="7715250"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 Box 5">
            <a:extLst>
              <a:ext uri="{FF2B5EF4-FFF2-40B4-BE49-F238E27FC236}">
                <a16:creationId xmlns="" xmlns:a16="http://schemas.microsoft.com/office/drawing/2014/main" id="{265702FC-FF95-40FA-9109-96F52610EEED}"/>
              </a:ext>
            </a:extLst>
          </p:cNvPr>
          <p:cNvSpPr txBox="1">
            <a:spLocks noChangeArrowheads="1"/>
          </p:cNvSpPr>
          <p:nvPr/>
        </p:nvSpPr>
        <p:spPr bwMode="auto">
          <a:xfrm>
            <a:off x="2135188" y="4868864"/>
            <a:ext cx="7561262"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sz="2400" b="1"/>
              <a:t>Divide y vencerás</a:t>
            </a:r>
            <a:endParaRPr lang="es-ES" altLang="es-AR" sz="2400" b="1"/>
          </a:p>
          <a:p>
            <a:pPr eaLnBrk="1" hangingPunct="1"/>
            <a:r>
              <a:rPr lang="es-AR" altLang="es-AR" sz="2400" i="1"/>
              <a:t>“ Construir un sistema pequeño siempre es menos riesgoso que construir un sistema grande ”</a:t>
            </a:r>
            <a:endParaRPr lang="es-ES" altLang="es-AR" sz="2400" i="1"/>
          </a:p>
        </p:txBody>
      </p:sp>
      <p:pic>
        <p:nvPicPr>
          <p:cNvPr id="4" name="Imagen 3">
            <a:extLst>
              <a:ext uri="{FF2B5EF4-FFF2-40B4-BE49-F238E27FC236}">
                <a16:creationId xmlns="" xmlns:a16="http://schemas.microsoft.com/office/drawing/2014/main" id="{3E5CB4EF-45CF-4258-ABDE-D4899FD4E2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 xmlns:a16="http://schemas.microsoft.com/office/drawing/2014/main" id="{1310FC7D-3E17-4515-93E5-08FC0CEE6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404813"/>
            <a:ext cx="8386762" cy="621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2 CuadroTexto">
            <a:extLst>
              <a:ext uri="{FF2B5EF4-FFF2-40B4-BE49-F238E27FC236}">
                <a16:creationId xmlns="" xmlns:a16="http://schemas.microsoft.com/office/drawing/2014/main" id="{71C238A2-976F-46FE-8AFC-7913FFD18996}"/>
              </a:ext>
            </a:extLst>
          </p:cNvPr>
          <p:cNvSpPr txBox="1">
            <a:spLocks noChangeArrowheads="1"/>
          </p:cNvSpPr>
          <p:nvPr/>
        </p:nvSpPr>
        <p:spPr bwMode="auto">
          <a:xfrm>
            <a:off x="1809750" y="4786313"/>
            <a:ext cx="885825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sz="2400"/>
              <a:t>Construir incrementando las funcionalidades del programa:</a:t>
            </a:r>
          </a:p>
          <a:p>
            <a:pPr eaLnBrk="1" hangingPunct="1"/>
            <a:r>
              <a:rPr lang="es-AR" altLang="es-AR" sz="800"/>
              <a:t> </a:t>
            </a:r>
          </a:p>
          <a:p>
            <a:pPr eaLnBrk="1" hangingPunct="1"/>
            <a:r>
              <a:rPr lang="es-AR" altLang="es-AR" sz="2400"/>
              <a:t>-</a:t>
            </a:r>
            <a:r>
              <a:rPr lang="es-AR" altLang="es-AR" sz="2200"/>
              <a:t>Permite aumentar</a:t>
            </a:r>
            <a:r>
              <a:rPr lang="es-AR" altLang="es-AR" sz="2200" i="1"/>
              <a:t> gradualmente las capacidades del software</a:t>
            </a:r>
            <a:r>
              <a:rPr lang="es-AR" altLang="es-AR" sz="2200"/>
              <a:t> </a:t>
            </a:r>
          </a:p>
          <a:p>
            <a:pPr eaLnBrk="1" hangingPunct="1"/>
            <a:r>
              <a:rPr lang="es-AR" altLang="es-AR" sz="2200"/>
              <a:t>-Permite a cada miembro del equipo desarrollar módulos particulares </a:t>
            </a:r>
          </a:p>
        </p:txBody>
      </p:sp>
      <p:pic>
        <p:nvPicPr>
          <p:cNvPr id="4" name="Imagen 3">
            <a:extLst>
              <a:ext uri="{FF2B5EF4-FFF2-40B4-BE49-F238E27FC236}">
                <a16:creationId xmlns="" xmlns:a16="http://schemas.microsoft.com/office/drawing/2014/main" id="{CC23B1D3-D1CA-46E7-B446-E0D5CF940CF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2 Marcador de contenido">
            <a:extLst>
              <a:ext uri="{FF2B5EF4-FFF2-40B4-BE49-F238E27FC236}">
                <a16:creationId xmlns="" xmlns:a16="http://schemas.microsoft.com/office/drawing/2014/main" id="{A45428E9-F5DA-4A7D-AD21-9E08F1BD59F9}"/>
              </a:ext>
            </a:extLst>
          </p:cNvPr>
          <p:cNvSpPr>
            <a:spLocks noGrp="1"/>
          </p:cNvSpPr>
          <p:nvPr>
            <p:ph idx="1"/>
          </p:nvPr>
        </p:nvSpPr>
        <p:spPr>
          <a:xfrm>
            <a:off x="2279651" y="2924175"/>
            <a:ext cx="5040313" cy="3455988"/>
          </a:xfrm>
        </p:spPr>
        <p:txBody>
          <a:bodyPr/>
          <a:lstStyle/>
          <a:p>
            <a:pPr algn="ctr" eaLnBrk="1" hangingPunct="1">
              <a:buFontTx/>
              <a:buNone/>
            </a:pPr>
            <a:endParaRPr lang="es-AR" altLang="es-AR" sz="1000" dirty="0"/>
          </a:p>
          <a:p>
            <a:pPr algn="ctr" eaLnBrk="1" hangingPunct="1"/>
            <a:r>
              <a:rPr lang="es-AR" altLang="es-AR" dirty="0"/>
              <a:t>Una </a:t>
            </a:r>
            <a:r>
              <a:rPr lang="es-AR" altLang="es-AR" b="1" i="1" dirty="0"/>
              <a:t>metodología para el desarrollo de software </a:t>
            </a:r>
            <a:r>
              <a:rPr lang="es-AR" altLang="es-AR" dirty="0"/>
              <a:t>es un modo sistemático de realizar, gestionar y administrar un proyecto, para llevarlo a cabo con altas posibilidades de éxito.</a:t>
            </a:r>
          </a:p>
          <a:p>
            <a:pPr algn="ctr" eaLnBrk="1" hangingPunct="1"/>
            <a:endParaRPr lang="es-AR" altLang="es-AR" dirty="0"/>
          </a:p>
        </p:txBody>
      </p:sp>
      <p:pic>
        <p:nvPicPr>
          <p:cNvPr id="5124" name="Picture 6" descr="j0233018">
            <a:extLst>
              <a:ext uri="{FF2B5EF4-FFF2-40B4-BE49-F238E27FC236}">
                <a16:creationId xmlns="" xmlns:a16="http://schemas.microsoft.com/office/drawing/2014/main" id="{864FE183-2454-40F5-93AB-677A332B8A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1" y="3500438"/>
            <a:ext cx="257492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7" descr="j0234687">
            <a:extLst>
              <a:ext uri="{FF2B5EF4-FFF2-40B4-BE49-F238E27FC236}">
                <a16:creationId xmlns="" xmlns:a16="http://schemas.microsoft.com/office/drawing/2014/main" id="{1401BC63-52C1-4A15-9BB6-0BAD3261A122}"/>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050926" y="2200275"/>
            <a:ext cx="12287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9" descr="j0233018">
            <a:extLst>
              <a:ext uri="{FF2B5EF4-FFF2-40B4-BE49-F238E27FC236}">
                <a16:creationId xmlns="" xmlns:a16="http://schemas.microsoft.com/office/drawing/2014/main" id="{36805FB9-E201-4378-A909-CA06769B33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1" y="3500438"/>
            <a:ext cx="257492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10" descr="j0233018">
            <a:extLst>
              <a:ext uri="{FF2B5EF4-FFF2-40B4-BE49-F238E27FC236}">
                <a16:creationId xmlns="" xmlns:a16="http://schemas.microsoft.com/office/drawing/2014/main" id="{7909DA7E-B1F2-4BD3-BEF5-3475F5CBE4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1" y="3500438"/>
            <a:ext cx="257492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1" descr="j0233018">
            <a:extLst>
              <a:ext uri="{FF2B5EF4-FFF2-40B4-BE49-F238E27FC236}">
                <a16:creationId xmlns="" xmlns:a16="http://schemas.microsoft.com/office/drawing/2014/main" id="{583B96D3-A929-4DD6-ADD7-424217F5E2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1" y="3500438"/>
            <a:ext cx="257492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3" descr="j0233018">
            <a:extLst>
              <a:ext uri="{FF2B5EF4-FFF2-40B4-BE49-F238E27FC236}">
                <a16:creationId xmlns="" xmlns:a16="http://schemas.microsoft.com/office/drawing/2014/main" id="{119DF791-44B0-450D-882B-1BD50C4609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1" y="3500438"/>
            <a:ext cx="257492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n 11">
            <a:extLst>
              <a:ext uri="{FF2B5EF4-FFF2-40B4-BE49-F238E27FC236}">
                <a16:creationId xmlns="" xmlns:a16="http://schemas.microsoft.com/office/drawing/2014/main" id="{4EC4DCCA-9058-49F4-8164-59D15337903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860" t="22440" r="8686" b="29576"/>
          <a:stretch/>
        </p:blipFill>
        <p:spPr>
          <a:xfrm>
            <a:off x="9235661" y="0"/>
            <a:ext cx="2769704" cy="153725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descr="incremento">
            <a:extLst>
              <a:ext uri="{FF2B5EF4-FFF2-40B4-BE49-F238E27FC236}">
                <a16:creationId xmlns="" xmlns:a16="http://schemas.microsoft.com/office/drawing/2014/main" id="{27F7CD53-DAB7-4455-8C52-6B728D247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14" y="1916114"/>
            <a:ext cx="5400675"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Picture 5" descr="iteracion">
            <a:extLst>
              <a:ext uri="{FF2B5EF4-FFF2-40B4-BE49-F238E27FC236}">
                <a16:creationId xmlns="" xmlns:a16="http://schemas.microsoft.com/office/drawing/2014/main" id="{8BB29EF6-92C4-4A9D-AB32-70BAC6B99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438" y="4581525"/>
            <a:ext cx="5391150"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6">
            <a:extLst>
              <a:ext uri="{FF2B5EF4-FFF2-40B4-BE49-F238E27FC236}">
                <a16:creationId xmlns="" xmlns:a16="http://schemas.microsoft.com/office/drawing/2014/main" id="{D042D8A7-FC20-4F50-92B3-D155508DF0A3}"/>
              </a:ext>
            </a:extLst>
          </p:cNvPr>
          <p:cNvSpPr>
            <a:spLocks noChangeArrowheads="1"/>
          </p:cNvSpPr>
          <p:nvPr/>
        </p:nvSpPr>
        <p:spPr bwMode="auto">
          <a:xfrm>
            <a:off x="1774825" y="1341438"/>
            <a:ext cx="86756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AR"/>
              <a:t>En los </a:t>
            </a:r>
            <a:r>
              <a:rPr lang="es-ES" altLang="es-AR" b="1"/>
              <a:t>incrementos </a:t>
            </a:r>
            <a:r>
              <a:rPr lang="es-ES" altLang="es-AR"/>
              <a:t>se tiene una idea completa del producto final. Al comenzar </a:t>
            </a:r>
            <a:r>
              <a:rPr lang="es-ES" altLang="es-AR" u="sng"/>
              <a:t>hay certeza absoluta sobre el resultado final deseado</a:t>
            </a:r>
            <a:r>
              <a:rPr lang="es-ES" altLang="es-AR"/>
              <a:t>, como en la siguiente imagen:</a:t>
            </a:r>
          </a:p>
        </p:txBody>
      </p:sp>
      <p:sp>
        <p:nvSpPr>
          <p:cNvPr id="38917" name="Rectangle 7">
            <a:extLst>
              <a:ext uri="{FF2B5EF4-FFF2-40B4-BE49-F238E27FC236}">
                <a16:creationId xmlns="" xmlns:a16="http://schemas.microsoft.com/office/drawing/2014/main" id="{B82031E8-1A88-4684-A451-E34EDC7EE0AB}"/>
              </a:ext>
            </a:extLst>
          </p:cNvPr>
          <p:cNvSpPr>
            <a:spLocks noChangeArrowheads="1"/>
          </p:cNvSpPr>
          <p:nvPr/>
        </p:nvSpPr>
        <p:spPr bwMode="auto">
          <a:xfrm>
            <a:off x="1847851" y="3644901"/>
            <a:ext cx="85693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AR"/>
              <a:t>En las </a:t>
            </a:r>
            <a:r>
              <a:rPr lang="es-ES" altLang="es-AR" b="1"/>
              <a:t>iteraciones </a:t>
            </a:r>
            <a:r>
              <a:rPr lang="es-ES" altLang="es-AR"/>
              <a:t>se va construyendo un borrador, se valida, y luego se sigue agregando calidad al producto. Al comenzar </a:t>
            </a:r>
            <a:r>
              <a:rPr lang="es-ES" altLang="es-AR" u="sng"/>
              <a:t>no hay certeza absoluta sobre el resultado deseado</a:t>
            </a:r>
            <a:r>
              <a:rPr lang="es-ES" altLang="es-AR"/>
              <a:t>, sino que se va construyendo a medida que se avanza y se va viendo el producto. </a:t>
            </a:r>
          </a:p>
        </p:txBody>
      </p:sp>
      <p:grpSp>
        <p:nvGrpSpPr>
          <p:cNvPr id="38918" name="Group 11">
            <a:extLst>
              <a:ext uri="{FF2B5EF4-FFF2-40B4-BE49-F238E27FC236}">
                <a16:creationId xmlns="" xmlns:a16="http://schemas.microsoft.com/office/drawing/2014/main" id="{37B2425C-76D1-4540-A8A1-5980826C64D0}"/>
              </a:ext>
            </a:extLst>
          </p:cNvPr>
          <p:cNvGrpSpPr>
            <a:grpSpLocks/>
          </p:cNvGrpSpPr>
          <p:nvPr/>
        </p:nvGrpSpPr>
        <p:grpSpPr bwMode="auto">
          <a:xfrm>
            <a:off x="2052638" y="333375"/>
            <a:ext cx="8147050" cy="850900"/>
            <a:chOff x="295" y="164"/>
            <a:chExt cx="5132" cy="536"/>
          </a:xfrm>
        </p:grpSpPr>
        <p:sp>
          <p:nvSpPr>
            <p:cNvPr id="38919" name="Rectangle 9">
              <a:extLst>
                <a:ext uri="{FF2B5EF4-FFF2-40B4-BE49-F238E27FC236}">
                  <a16:creationId xmlns="" xmlns:a16="http://schemas.microsoft.com/office/drawing/2014/main" id="{78E8E292-B8EE-4C41-A789-75647F7FD9B0}"/>
                </a:ext>
              </a:extLst>
            </p:cNvPr>
            <p:cNvSpPr>
              <a:spLocks noChangeArrowheads="1"/>
            </p:cNvSpPr>
            <p:nvPr/>
          </p:nvSpPr>
          <p:spPr bwMode="auto">
            <a:xfrm>
              <a:off x="295" y="164"/>
              <a:ext cx="5132" cy="536"/>
            </a:xfrm>
            <a:prstGeom prst="rect">
              <a:avLst/>
            </a:prstGeom>
            <a:noFill/>
            <a:ln w="158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s-ES" altLang="es-AR" sz="4400">
                  <a:solidFill>
                    <a:schemeClr val="hlink"/>
                  </a:solidFill>
                  <a:latin typeface="Times New Roman" panose="02020603050405020304" pitchFamily="18" charset="0"/>
                </a:rPr>
                <a:t>Incremento            Iteración</a:t>
              </a:r>
            </a:p>
          </p:txBody>
        </p:sp>
        <p:pic>
          <p:nvPicPr>
            <p:cNvPr id="38920" name="Picture 10" descr="descarga">
              <a:extLst>
                <a:ext uri="{FF2B5EF4-FFF2-40B4-BE49-F238E27FC236}">
                  <a16:creationId xmlns="" xmlns:a16="http://schemas.microsoft.com/office/drawing/2014/main" id="{30190C28-E719-40F8-BC8A-42EB2D936AF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44" y="210"/>
              <a:ext cx="476"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a:extLst>
              <a:ext uri="{FF2B5EF4-FFF2-40B4-BE49-F238E27FC236}">
                <a16:creationId xmlns="" xmlns:a16="http://schemas.microsoft.com/office/drawing/2014/main" id="{BA2A8227-4168-435C-8744-1ADDF614E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264" y="3141663"/>
            <a:ext cx="3671887" cy="343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1 Título">
            <a:extLst>
              <a:ext uri="{FF2B5EF4-FFF2-40B4-BE49-F238E27FC236}">
                <a16:creationId xmlns="" xmlns:a16="http://schemas.microsoft.com/office/drawing/2014/main" id="{7AB8453C-5667-4F5D-9E1B-FBC89BBF73BF}"/>
              </a:ext>
            </a:extLst>
          </p:cNvPr>
          <p:cNvSpPr>
            <a:spLocks noGrp="1"/>
          </p:cNvSpPr>
          <p:nvPr>
            <p:ph type="title" idx="4294967295"/>
          </p:nvPr>
        </p:nvSpPr>
        <p:spPr>
          <a:xfrm>
            <a:off x="1981200" y="476250"/>
            <a:ext cx="8229600" cy="941388"/>
          </a:xfrm>
          <a:ln w="15875">
            <a:solidFill>
              <a:srgbClr val="FFCC00"/>
            </a:solidFill>
            <a:miter lim="800000"/>
            <a:headEnd/>
            <a:tailEnd/>
          </a:ln>
        </p:spPr>
        <p:txBody>
          <a:bodyPr/>
          <a:lstStyle/>
          <a:p>
            <a:pPr eaLnBrk="1" hangingPunct="1"/>
            <a:r>
              <a:rPr lang="es-AR" altLang="es-AR">
                <a:solidFill>
                  <a:schemeClr val="hlink"/>
                </a:solidFill>
                <a:latin typeface="Times New Roman" panose="02020603050405020304" pitchFamily="18" charset="0"/>
              </a:rPr>
              <a:t>Ciclo de vida evolutivo</a:t>
            </a:r>
          </a:p>
        </p:txBody>
      </p:sp>
      <p:sp>
        <p:nvSpPr>
          <p:cNvPr id="39940" name="2 Marcador de contenido">
            <a:extLst>
              <a:ext uri="{FF2B5EF4-FFF2-40B4-BE49-F238E27FC236}">
                <a16:creationId xmlns="" xmlns:a16="http://schemas.microsoft.com/office/drawing/2014/main" id="{3D9F9264-B07B-4575-B5CD-3D3D6D8677BC}"/>
              </a:ext>
            </a:extLst>
          </p:cNvPr>
          <p:cNvSpPr>
            <a:spLocks noGrp="1"/>
          </p:cNvSpPr>
          <p:nvPr>
            <p:ph idx="4294967295"/>
          </p:nvPr>
        </p:nvSpPr>
        <p:spPr>
          <a:xfrm>
            <a:off x="1992313" y="1557339"/>
            <a:ext cx="8280400" cy="2879725"/>
          </a:xfrm>
          <a:extLst>
            <a:ext uri="{91240B29-F687-4F45-9708-019B960494DF}">
              <a14:hiddenLine xmlns:a14="http://schemas.microsoft.com/office/drawing/2010/main" w="9525">
                <a:solidFill>
                  <a:schemeClr val="accent1"/>
                </a:solidFill>
                <a:miter lim="800000"/>
                <a:headEnd/>
                <a:tailEnd/>
              </a14:hiddenLine>
            </a:ext>
          </a:extLst>
        </p:spPr>
        <p:txBody>
          <a:bodyPr/>
          <a:lstStyle/>
          <a:p>
            <a:pPr eaLnBrk="1" hangingPunct="1">
              <a:buFontTx/>
              <a:buBlip>
                <a:blip r:embed="rId4"/>
              </a:buBlip>
            </a:pPr>
            <a:r>
              <a:rPr lang="es-AR" altLang="es-AR" sz="1800"/>
              <a:t>Supone que los requerimientos del usuario </a:t>
            </a:r>
            <a:r>
              <a:rPr lang="es-AR" altLang="es-AR" sz="1800" u="sng"/>
              <a:t>pueden cambiar</a:t>
            </a:r>
            <a:r>
              <a:rPr lang="es-AR" altLang="es-AR" sz="1800"/>
              <a:t> en cualquier momento.</a:t>
            </a:r>
          </a:p>
          <a:p>
            <a:pPr eaLnBrk="1" hangingPunct="1">
              <a:buFontTx/>
              <a:buBlip>
                <a:blip r:embed="rId4"/>
              </a:buBlip>
            </a:pPr>
            <a:r>
              <a:rPr lang="es-AR" altLang="es-AR" sz="1800"/>
              <a:t>Se sabe que obtener todos los requerimientos al comienzo del proyecto </a:t>
            </a:r>
            <a:r>
              <a:rPr lang="es-AR" altLang="es-AR" sz="1800" u="sng"/>
              <a:t>es muy difícil.</a:t>
            </a:r>
          </a:p>
          <a:p>
            <a:pPr eaLnBrk="1" hangingPunct="1">
              <a:buFontTx/>
              <a:buBlip>
                <a:blip r:embed="rId4"/>
              </a:buBlip>
            </a:pPr>
            <a:r>
              <a:rPr lang="es-AR" altLang="es-AR" sz="1800"/>
              <a:t>El evolutivo afronta este problema mediante una iteración de 3 etapas:</a:t>
            </a:r>
            <a:r>
              <a:rPr lang="es-AR" altLang="es-AR" sz="2000"/>
              <a:t>      </a:t>
            </a:r>
          </a:p>
          <a:p>
            <a:pPr eaLnBrk="1" hangingPunct="1">
              <a:buFontTx/>
              <a:buNone/>
            </a:pPr>
            <a:r>
              <a:rPr lang="es-AR" altLang="es-AR" sz="1700" b="1"/>
              <a:t>      </a:t>
            </a:r>
          </a:p>
          <a:p>
            <a:pPr eaLnBrk="1" hangingPunct="1">
              <a:buFontTx/>
              <a:buNone/>
            </a:pPr>
            <a:r>
              <a:rPr lang="es-AR" altLang="es-AR" sz="1700" b="1"/>
              <a:t>     – Captura de un Requisito </a:t>
            </a:r>
          </a:p>
          <a:p>
            <a:pPr eaLnBrk="1" hangingPunct="1">
              <a:buFontTx/>
              <a:buNone/>
            </a:pPr>
            <a:r>
              <a:rPr lang="es-AR" altLang="es-AR" sz="1700" b="1"/>
              <a:t>	– Desarrollo un Incremento (Requisito)</a:t>
            </a:r>
          </a:p>
          <a:p>
            <a:pPr eaLnBrk="1" hangingPunct="1">
              <a:buFontTx/>
              <a:buNone/>
            </a:pPr>
            <a:r>
              <a:rPr lang="es-AR" altLang="es-AR" sz="1700" b="1"/>
              <a:t>	– Evaluación</a:t>
            </a:r>
          </a:p>
        </p:txBody>
      </p:sp>
      <p:sp>
        <p:nvSpPr>
          <p:cNvPr id="39941" name="2 Marcador de contenido">
            <a:extLst>
              <a:ext uri="{FF2B5EF4-FFF2-40B4-BE49-F238E27FC236}">
                <a16:creationId xmlns="" xmlns:a16="http://schemas.microsoft.com/office/drawing/2014/main" id="{1A90EA48-D67B-4FF3-9CBC-5C7D77097346}"/>
              </a:ext>
            </a:extLst>
          </p:cNvPr>
          <p:cNvSpPr>
            <a:spLocks/>
          </p:cNvSpPr>
          <p:nvPr/>
        </p:nvSpPr>
        <p:spPr bwMode="auto">
          <a:xfrm>
            <a:off x="1992313" y="4581526"/>
            <a:ext cx="4608512" cy="20161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endParaRPr lang="es-AR" altLang="es-AR" sz="600" b="1"/>
          </a:p>
          <a:p>
            <a:pPr eaLnBrk="1" hangingPunct="1">
              <a:spcBef>
                <a:spcPct val="20000"/>
              </a:spcBef>
            </a:pPr>
            <a:r>
              <a:rPr lang="es-ES" altLang="es-AR" sz="1700">
                <a:solidFill>
                  <a:srgbClr val="6600FF"/>
                </a:solidFill>
              </a:rPr>
              <a:t>“Se construye un subconjunto de requisitos bien comprendidos (incremental), sabiendo que es probable que muchos nuevos requerimientos aparezcan cuando el sistema sea desplegado o desarrollado (en las próximas iteraciones)”</a:t>
            </a:r>
            <a:endParaRPr lang="es-AR" altLang="es-AR" sz="1700">
              <a:solidFill>
                <a:srgbClr val="6600FF"/>
              </a:solidFill>
            </a:endParaRPr>
          </a:p>
        </p:txBody>
      </p:sp>
      <p:pic>
        <p:nvPicPr>
          <p:cNvPr id="6" name="Imagen 5">
            <a:extLst>
              <a:ext uri="{FF2B5EF4-FFF2-40B4-BE49-F238E27FC236}">
                <a16:creationId xmlns="" xmlns:a16="http://schemas.microsoft.com/office/drawing/2014/main" id="{8162027C-E716-4B99-8CA6-7C856557AD9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893" t="22440" b="29576"/>
          <a:stretch/>
        </p:blipFill>
        <p:spPr>
          <a:xfrm>
            <a:off x="9369287" y="32545"/>
            <a:ext cx="2822713" cy="153725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989" name="Group 61">
            <a:extLst>
              <a:ext uri="{FF2B5EF4-FFF2-40B4-BE49-F238E27FC236}">
                <a16:creationId xmlns="" xmlns:a16="http://schemas.microsoft.com/office/drawing/2014/main" id="{54A998FA-15AE-46E3-BF0B-3707804B9F52}"/>
              </a:ext>
            </a:extLst>
          </p:cNvPr>
          <p:cNvGraphicFramePr>
            <a:graphicFrameLocks noGrp="1"/>
          </p:cNvGraphicFramePr>
          <p:nvPr>
            <p:ph idx="1"/>
          </p:nvPr>
        </p:nvGraphicFramePr>
        <p:xfrm>
          <a:off x="2279650" y="1700214"/>
          <a:ext cx="7920038" cy="4842046"/>
        </p:xfrm>
        <a:graphic>
          <a:graphicData uri="http://schemas.openxmlformats.org/drawingml/2006/table">
            <a:tbl>
              <a:tblPr/>
              <a:tblGrid>
                <a:gridCol w="1655763">
                  <a:extLst>
                    <a:ext uri="{9D8B030D-6E8A-4147-A177-3AD203B41FA5}">
                      <a16:colId xmlns="" xmlns:a16="http://schemas.microsoft.com/office/drawing/2014/main" val="20000"/>
                    </a:ext>
                  </a:extLst>
                </a:gridCol>
                <a:gridCol w="1876425">
                  <a:extLst>
                    <a:ext uri="{9D8B030D-6E8A-4147-A177-3AD203B41FA5}">
                      <a16:colId xmlns="" xmlns:a16="http://schemas.microsoft.com/office/drawing/2014/main" val="20001"/>
                    </a:ext>
                  </a:extLst>
                </a:gridCol>
                <a:gridCol w="2444750">
                  <a:extLst>
                    <a:ext uri="{9D8B030D-6E8A-4147-A177-3AD203B41FA5}">
                      <a16:colId xmlns="" xmlns:a16="http://schemas.microsoft.com/office/drawing/2014/main" val="20002"/>
                    </a:ext>
                  </a:extLst>
                </a:gridCol>
                <a:gridCol w="1943100">
                  <a:extLst>
                    <a:ext uri="{9D8B030D-6E8A-4147-A177-3AD203B41FA5}">
                      <a16:colId xmlns="" xmlns:a16="http://schemas.microsoft.com/office/drawing/2014/main" val="20003"/>
                    </a:ext>
                  </a:extLst>
                </a:gridCol>
              </a:tblGrid>
              <a:tr h="116358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dirty="0">
                          <a:ln>
                            <a:noFill/>
                          </a:ln>
                          <a:solidFill>
                            <a:schemeClr val="tx1"/>
                          </a:solidFill>
                          <a:effectLst/>
                          <a:latin typeface="Arial" charset="0"/>
                        </a:rPr>
                        <a:t>Ciclo de Vida</a:t>
                      </a:r>
                      <a:endParaRPr kumimoji="0" lang="es-ES" sz="2200" b="0" i="0" u="none" strike="noStrike" cap="none" normalizeH="0" baseline="0" dirty="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9A5"/>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a:ln>
                            <a:noFill/>
                          </a:ln>
                          <a:solidFill>
                            <a:schemeClr val="tx1"/>
                          </a:solidFill>
                          <a:effectLst/>
                          <a:latin typeface="Arial" charset="0"/>
                        </a:rPr>
                        <a:t>Iterativo</a:t>
                      </a:r>
                      <a:endParaRPr kumimoji="0" lang="es-ES" sz="2200" b="0" i="0" u="none" strike="noStrike" cap="none" normalizeH="0" baseline="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9A5"/>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a:ln>
                            <a:noFill/>
                          </a:ln>
                          <a:solidFill>
                            <a:schemeClr val="tx1"/>
                          </a:solidFill>
                          <a:effectLst/>
                          <a:latin typeface="Arial" charset="0"/>
                        </a:rPr>
                        <a:t>Incremental</a:t>
                      </a:r>
                      <a:endParaRPr kumimoji="0" lang="es-ES" sz="2200" b="0" i="0" u="none" strike="noStrike" cap="none" normalizeH="0" baseline="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9A5"/>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a:ln>
                            <a:noFill/>
                          </a:ln>
                          <a:solidFill>
                            <a:schemeClr val="tx1"/>
                          </a:solidFill>
                          <a:effectLst/>
                          <a:latin typeface="Arial" charset="0"/>
                        </a:rPr>
                        <a:t>Evolutivo</a:t>
                      </a:r>
                      <a:endParaRPr kumimoji="0" lang="es-ES" sz="2200" b="0" i="0" u="none" strike="noStrike" cap="none" normalizeH="0" baseline="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9A5"/>
                    </a:solidFill>
                  </a:tcPr>
                </a:tc>
                <a:extLst>
                  <a:ext uri="{0D108BD9-81ED-4DB2-BD59-A6C34878D82A}">
                    <a16:rowId xmlns="" xmlns:a16="http://schemas.microsoft.com/office/drawing/2014/main" val="10000"/>
                  </a:ext>
                </a:extLst>
              </a:tr>
              <a:tr h="137146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a:ln>
                            <a:noFill/>
                          </a:ln>
                          <a:solidFill>
                            <a:schemeClr val="tx1"/>
                          </a:solidFill>
                          <a:effectLst/>
                          <a:latin typeface="Arial" charset="0"/>
                        </a:rPr>
                        <a:t>Armado en cada iteración</a:t>
                      </a:r>
                      <a:endParaRPr kumimoji="0" lang="es-ES" sz="2200" b="0" i="0" u="none" strike="noStrike" cap="none" normalizeH="0" baseline="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dirty="0">
                          <a:ln>
                            <a:noFill/>
                          </a:ln>
                          <a:solidFill>
                            <a:schemeClr val="tx1"/>
                          </a:solidFill>
                          <a:effectLst/>
                          <a:latin typeface="Arial" charset="0"/>
                        </a:rPr>
                        <a:t>De todos los requisitos del sistema</a:t>
                      </a:r>
                      <a:endParaRPr kumimoji="0" lang="es-ES" sz="2200" b="0" i="0" u="none" strike="noStrike" cap="none" normalizeH="0" baseline="0" dirty="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100" b="0" i="0" u="none" strike="noStrike" cap="none" normalizeH="0" baseline="0" dirty="0">
                          <a:ln>
                            <a:noFill/>
                          </a:ln>
                          <a:solidFill>
                            <a:schemeClr val="tx1"/>
                          </a:solidFill>
                          <a:effectLst/>
                          <a:latin typeface="Arial" charset="0"/>
                        </a:rPr>
                        <a:t>Módulos Completos (varios requisitos por prioridad)</a:t>
                      </a:r>
                      <a:endParaRPr kumimoji="0" lang="es-ES" sz="2100" b="0" i="0" u="none" strike="noStrike" cap="none" normalizeH="0" baseline="0" dirty="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100" b="0" i="0" u="none" strike="noStrike" cap="none" normalizeH="0" baseline="0" dirty="0">
                          <a:ln>
                            <a:noFill/>
                          </a:ln>
                          <a:solidFill>
                            <a:schemeClr val="tx1"/>
                          </a:solidFill>
                          <a:effectLst/>
                          <a:latin typeface="Arial" charset="0"/>
                        </a:rPr>
                        <a:t>Los requisitos que se entienden bien</a:t>
                      </a:r>
                      <a:endParaRPr kumimoji="0" lang="es-ES" sz="2100" b="0" i="0" u="none" strike="noStrike" cap="none" normalizeH="0" baseline="0" dirty="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0958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a:ln>
                            <a:noFill/>
                          </a:ln>
                          <a:solidFill>
                            <a:schemeClr val="tx1"/>
                          </a:solidFill>
                          <a:effectLst/>
                          <a:latin typeface="Arial" charset="0"/>
                        </a:rPr>
                        <a:t> Parte con Requisitos</a:t>
                      </a:r>
                      <a:endParaRPr kumimoji="0" lang="es-ES" sz="2200" b="0" i="0" u="none" strike="noStrike" cap="none" normalizeH="0" baseline="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dirty="0">
                          <a:ln>
                            <a:noFill/>
                          </a:ln>
                          <a:solidFill>
                            <a:schemeClr val="tx1"/>
                          </a:solidFill>
                          <a:effectLst/>
                          <a:latin typeface="Arial" charset="0"/>
                        </a:rPr>
                        <a:t>No conocidos en su totalidad</a:t>
                      </a:r>
                      <a:endParaRPr kumimoji="0" lang="es-ES" sz="2200" b="0" i="0" u="none" strike="noStrike" cap="none" normalizeH="0" baseline="0" dirty="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a:ln>
                            <a:noFill/>
                          </a:ln>
                          <a:solidFill>
                            <a:schemeClr val="tx1"/>
                          </a:solidFill>
                          <a:effectLst/>
                          <a:latin typeface="Arial" charset="0"/>
                        </a:rPr>
                        <a:t>Conocidos con certeza</a:t>
                      </a:r>
                      <a:endParaRPr kumimoji="0" lang="es-ES" sz="2200" b="0" i="0" u="none" strike="noStrike" cap="none" normalizeH="0" baseline="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AR" sz="2200" b="0" i="0" u="none" strike="noStrike" cap="none" normalizeH="0" baseline="0" dirty="0">
                          <a:ln>
                            <a:noFill/>
                          </a:ln>
                          <a:solidFill>
                            <a:schemeClr val="tx1"/>
                          </a:solidFill>
                          <a:effectLst/>
                          <a:latin typeface="Arial" charset="0"/>
                        </a:rPr>
                        <a:t>No conocidos en su totalidad</a:t>
                      </a:r>
                      <a:endParaRPr kumimoji="0" lang="es-ES" sz="2200" b="0" i="0" u="none" strike="noStrike" cap="none" normalizeH="0" baseline="0" dirty="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09723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a:ln>
                            <a:noFill/>
                          </a:ln>
                          <a:solidFill>
                            <a:schemeClr val="tx1"/>
                          </a:solidFill>
                          <a:effectLst/>
                          <a:latin typeface="Arial" charset="0"/>
                        </a:rPr>
                        <a:t>Entrega cada Versión</a:t>
                      </a:r>
                      <a:endParaRPr kumimoji="0" lang="es-ES" sz="2200" b="0" i="0" u="none" strike="noStrike" cap="none" normalizeH="0" baseline="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3FBF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a:ln>
                            <a:noFill/>
                          </a:ln>
                          <a:solidFill>
                            <a:schemeClr val="tx1"/>
                          </a:solidFill>
                          <a:effectLst/>
                          <a:latin typeface="Arial" charset="0"/>
                        </a:rPr>
                        <a:t>Mejoradas todas las funciones</a:t>
                      </a:r>
                      <a:endParaRPr kumimoji="0" lang="es-ES" sz="2200" b="0" i="0" u="none" strike="noStrike" cap="none" normalizeH="0" baseline="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a:ln>
                            <a:noFill/>
                          </a:ln>
                          <a:solidFill>
                            <a:schemeClr val="tx1"/>
                          </a:solidFill>
                          <a:effectLst/>
                          <a:latin typeface="Arial" charset="0"/>
                        </a:rPr>
                        <a:t>Incrementos Terminados</a:t>
                      </a:r>
                      <a:endParaRPr kumimoji="0" lang="es-ES" sz="2200" b="0" i="0" u="none" strike="noStrike" cap="none" normalizeH="0" baseline="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dirty="0">
                          <a:ln>
                            <a:noFill/>
                          </a:ln>
                          <a:solidFill>
                            <a:schemeClr val="tx1"/>
                          </a:solidFill>
                          <a:effectLst/>
                          <a:latin typeface="Arial" charset="0"/>
                        </a:rPr>
                        <a:t>Incrementos Terminados</a:t>
                      </a:r>
                      <a:endParaRPr kumimoji="0" lang="es-ES" sz="2200" b="0" i="0" u="none" strike="noStrike" cap="none" normalizeH="0" baseline="0" dirty="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43037" name="1 Título">
            <a:extLst>
              <a:ext uri="{FF2B5EF4-FFF2-40B4-BE49-F238E27FC236}">
                <a16:creationId xmlns="" xmlns:a16="http://schemas.microsoft.com/office/drawing/2014/main" id="{02DA13BC-50B3-4158-8CD0-DCC97DF7CA87}"/>
              </a:ext>
            </a:extLst>
          </p:cNvPr>
          <p:cNvSpPr>
            <a:spLocks/>
          </p:cNvSpPr>
          <p:nvPr/>
        </p:nvSpPr>
        <p:spPr bwMode="auto">
          <a:xfrm>
            <a:off x="1992313" y="476250"/>
            <a:ext cx="8229600" cy="941388"/>
          </a:xfrm>
          <a:prstGeom prst="rect">
            <a:avLst/>
          </a:prstGeom>
          <a:noFill/>
          <a:ln w="158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AR" altLang="es-AR" sz="4400">
                <a:solidFill>
                  <a:schemeClr val="hlink"/>
                </a:solidFill>
                <a:latin typeface="Times New Roman" panose="02020603050405020304" pitchFamily="18" charset="0"/>
              </a:rPr>
              <a:t>Evolutivo/Incremental/Iterativo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6266A469-0C66-4D1C-A30E-EB66515900FF}"/>
              </a:ext>
            </a:extLst>
          </p:cNvPr>
          <p:cNvSpPr>
            <a:spLocks noGrp="1" noChangeArrowheads="1"/>
          </p:cNvSpPr>
          <p:nvPr>
            <p:ph type="title"/>
          </p:nvPr>
        </p:nvSpPr>
        <p:spPr>
          <a:xfrm>
            <a:off x="1992313" y="476250"/>
            <a:ext cx="8229600" cy="857250"/>
          </a:xfrm>
          <a:noFill/>
          <a:ln w="15875">
            <a:solidFill>
              <a:srgbClr val="FFCC00"/>
            </a:solidFill>
            <a:miter lim="800000"/>
            <a:headEnd/>
            <a:tailEnd/>
          </a:ln>
        </p:spPr>
        <p:txBody>
          <a:bodyPr/>
          <a:lstStyle/>
          <a:p>
            <a:r>
              <a:rPr lang="es-AR" altLang="es-AR">
                <a:solidFill>
                  <a:schemeClr val="hlink"/>
                </a:solidFill>
                <a:latin typeface="Times New Roman" panose="02020603050405020304" pitchFamily="18" charset="0"/>
              </a:rPr>
              <a:t>Metodología de Desarrollo</a:t>
            </a:r>
            <a:endParaRPr lang="es-ES" altLang="es-AR">
              <a:solidFill>
                <a:schemeClr val="hlink"/>
              </a:solidFill>
              <a:latin typeface="Times New Roman" panose="02020603050405020304" pitchFamily="18" charset="0"/>
            </a:endParaRPr>
          </a:p>
        </p:txBody>
      </p:sp>
      <p:sp>
        <p:nvSpPr>
          <p:cNvPr id="92163" name="Rectangle 3">
            <a:extLst>
              <a:ext uri="{FF2B5EF4-FFF2-40B4-BE49-F238E27FC236}">
                <a16:creationId xmlns="" xmlns:a16="http://schemas.microsoft.com/office/drawing/2014/main" id="{95056C2A-232D-4956-8521-3681EE04D201}"/>
              </a:ext>
            </a:extLst>
          </p:cNvPr>
          <p:cNvSpPr>
            <a:spLocks noGrp="1" noChangeArrowheads="1"/>
          </p:cNvSpPr>
          <p:nvPr>
            <p:ph type="body" idx="1"/>
          </p:nvPr>
        </p:nvSpPr>
        <p:spPr>
          <a:xfrm>
            <a:off x="1992314" y="4365626"/>
            <a:ext cx="8372475" cy="1871663"/>
          </a:xfrm>
          <a:solidFill>
            <a:srgbClr val="FFFF99"/>
          </a:solidFill>
          <a:ln cap="flat">
            <a:solidFill>
              <a:schemeClr val="tx1"/>
            </a:solidFill>
            <a:prstDash val="dash"/>
            <a:miter lim="800000"/>
            <a:headEnd/>
            <a:tailEnd/>
          </a:ln>
        </p:spPr>
        <p:txBody>
          <a:bodyPr/>
          <a:lstStyle/>
          <a:p>
            <a:pPr eaLnBrk="1" hangingPunct="1">
              <a:buFontTx/>
              <a:buNone/>
            </a:pPr>
            <a:r>
              <a:rPr lang="es-AR" altLang="es-AR" dirty="0"/>
              <a:t>Consiste en procesos a seguir sistemáticamente para idear e implementar un producto software </a:t>
            </a:r>
            <a:r>
              <a:rPr lang="es-AR" altLang="es-AR" b="1" i="1" dirty="0"/>
              <a:t>desde que surge la necesidad del producto hasta que cumplimos el objetivo.</a:t>
            </a:r>
            <a:endParaRPr lang="es-ES" altLang="es-AR" b="1" i="1" dirty="0"/>
          </a:p>
        </p:txBody>
      </p:sp>
      <p:sp>
        <p:nvSpPr>
          <p:cNvPr id="6149" name="Text Box 5">
            <a:extLst>
              <a:ext uri="{FF2B5EF4-FFF2-40B4-BE49-F238E27FC236}">
                <a16:creationId xmlns="" xmlns:a16="http://schemas.microsoft.com/office/drawing/2014/main" id="{F9A21AF8-083D-4612-8B22-1DB2502F6D25}"/>
              </a:ext>
            </a:extLst>
          </p:cNvPr>
          <p:cNvSpPr txBox="1">
            <a:spLocks noChangeArrowheads="1"/>
          </p:cNvSpPr>
          <p:nvPr/>
        </p:nvSpPr>
        <p:spPr bwMode="auto">
          <a:xfrm>
            <a:off x="2640014" y="1989139"/>
            <a:ext cx="39592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FontTx/>
              <a:buChar char="•"/>
            </a:pPr>
            <a:r>
              <a:rPr lang="es-AR" altLang="es-AR" sz="2800" dirty="0">
                <a:latin typeface="Footlight MT Light" panose="0204060206030A020304" pitchFamily="18" charset="0"/>
              </a:rPr>
              <a:t> </a:t>
            </a:r>
            <a:r>
              <a:rPr lang="es-AR" altLang="es-AR" sz="2800" b="1" dirty="0">
                <a:solidFill>
                  <a:schemeClr val="accent2"/>
                </a:solidFill>
                <a:latin typeface="Footlight MT Light" panose="0204060206030A020304" pitchFamily="18" charset="0"/>
              </a:rPr>
              <a:t>Dividiremos un gran proyecto en etapas, y cada una de ellas, en  acciones</a:t>
            </a:r>
            <a:endParaRPr lang="es-ES" altLang="es-AR" sz="2800" b="1" dirty="0">
              <a:solidFill>
                <a:schemeClr val="accent2"/>
              </a:solidFill>
              <a:latin typeface="Footlight MT Light" panose="0204060206030A020304" pitchFamily="18" charset="0"/>
            </a:endParaRPr>
          </a:p>
        </p:txBody>
      </p:sp>
      <p:pic>
        <p:nvPicPr>
          <p:cNvPr id="6" name="Imagen 5">
            <a:extLst>
              <a:ext uri="{FF2B5EF4-FFF2-40B4-BE49-F238E27FC236}">
                <a16:creationId xmlns="" xmlns:a16="http://schemas.microsoft.com/office/drawing/2014/main" id="{5A7694D2-2522-455B-B548-73DE9029145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pic>
        <p:nvPicPr>
          <p:cNvPr id="5" name="Imagen 4">
            <a:extLst>
              <a:ext uri="{FF2B5EF4-FFF2-40B4-BE49-F238E27FC236}">
                <a16:creationId xmlns="" xmlns:a16="http://schemas.microsoft.com/office/drawing/2014/main" id="{28F94337-2B7C-4FA8-93AD-6129545A0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668" y="1639130"/>
            <a:ext cx="2624619" cy="26246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grpId="0" nodeType="withEffect">
                                  <p:stCondLst>
                                    <p:cond delay="0"/>
                                  </p:stCondLst>
                                  <p:childTnLst>
                                    <p:animScale>
                                      <p:cBhvr>
                                        <p:cTn id="6" dur="5000" fill="hold"/>
                                        <p:tgtEl>
                                          <p:spTgt spid="92163">
                                            <p:bg/>
                                          </p:spTgt>
                                        </p:tgtEl>
                                      </p:cBhvr>
                                      <p:by x="150000" y="150000"/>
                                    </p:animScale>
                                  </p:childTnLst>
                                </p:cTn>
                              </p:par>
                            </p:childTnLst>
                          </p:cTn>
                        </p:par>
                        <p:par>
                          <p:cTn id="7" fill="hold" nodeType="afterGroup">
                            <p:stCondLst>
                              <p:cond delay="5000"/>
                            </p:stCondLst>
                            <p:childTnLst>
                              <p:par>
                                <p:cTn id="8" presetID="10" presetClass="entr" presetSubtype="0" fill="hold" grpId="0" nodeType="afterEffect">
                                  <p:stCondLst>
                                    <p:cond delay="0"/>
                                  </p:stCondLst>
                                  <p:childTnLst>
                                    <p:set>
                                      <p:cBhvr>
                                        <p:cTn id="9" dur="1" fill="hold">
                                          <p:stCondLst>
                                            <p:cond delay="0"/>
                                          </p:stCondLst>
                                        </p:cTn>
                                        <p:tgtEl>
                                          <p:spTgt spid="92163">
                                            <p:txEl>
                                              <p:pRg st="0" end="0"/>
                                            </p:txEl>
                                          </p:spTgt>
                                        </p:tgtEl>
                                        <p:attrNameLst>
                                          <p:attrName>style.visibility</p:attrName>
                                        </p:attrNameLst>
                                      </p:cBhvr>
                                      <p:to>
                                        <p:strVal val="visible"/>
                                      </p:to>
                                    </p:set>
                                    <p:animEffect transition="in" filter="fade">
                                      <p:cBhvr>
                                        <p:cTn id="10" dur="5000"/>
                                        <p:tgtEl>
                                          <p:spTgt spid="921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a:extLst>
              <a:ext uri="{FF2B5EF4-FFF2-40B4-BE49-F238E27FC236}">
                <a16:creationId xmlns="" xmlns:a16="http://schemas.microsoft.com/office/drawing/2014/main" id="{03BBD5F3-7E83-42D4-862F-20BAF5E1B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6" y="476250"/>
            <a:ext cx="8482013" cy="604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a:extLst>
              <a:ext uri="{FF2B5EF4-FFF2-40B4-BE49-F238E27FC236}">
                <a16:creationId xmlns="" xmlns:a16="http://schemas.microsoft.com/office/drawing/2014/main" id="{500DE2EA-3EDA-4EB1-A8B0-54A0D3446E0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a:extLst>
              <a:ext uri="{FF2B5EF4-FFF2-40B4-BE49-F238E27FC236}">
                <a16:creationId xmlns="" xmlns:a16="http://schemas.microsoft.com/office/drawing/2014/main" id="{0C367B43-723C-43D8-A36C-80479B2A0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476251"/>
            <a:ext cx="8069262" cy="582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5" descr="j0240719">
            <a:extLst>
              <a:ext uri="{FF2B5EF4-FFF2-40B4-BE49-F238E27FC236}">
                <a16:creationId xmlns="" xmlns:a16="http://schemas.microsoft.com/office/drawing/2014/main" id="{E82E8D86-6A44-4F0C-A962-9464EBCEA23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43925" y="3933826"/>
            <a:ext cx="1284288"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Oval 6">
            <a:extLst>
              <a:ext uri="{FF2B5EF4-FFF2-40B4-BE49-F238E27FC236}">
                <a16:creationId xmlns="" xmlns:a16="http://schemas.microsoft.com/office/drawing/2014/main" id="{D9E369B2-24DD-42D3-886A-BA3975FDB968}"/>
              </a:ext>
            </a:extLst>
          </p:cNvPr>
          <p:cNvSpPr>
            <a:spLocks noChangeArrowheads="1"/>
          </p:cNvSpPr>
          <p:nvPr/>
        </p:nvSpPr>
        <p:spPr bwMode="auto">
          <a:xfrm>
            <a:off x="5159376" y="2492375"/>
            <a:ext cx="1008063" cy="719138"/>
          </a:xfrm>
          <a:prstGeom prst="ellipse">
            <a:avLst/>
          </a:prstGeom>
          <a:noFill/>
          <a:ln w="38100" cmpd="dbl">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pic>
        <p:nvPicPr>
          <p:cNvPr id="5" name="Imagen 4">
            <a:extLst>
              <a:ext uri="{FF2B5EF4-FFF2-40B4-BE49-F238E27FC236}">
                <a16:creationId xmlns="" xmlns:a16="http://schemas.microsoft.com/office/drawing/2014/main" id="{89BC1C0A-C415-423B-B46F-C323FCB48EE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path" presetSubtype="0" accel="50000" decel="50000" fill="hold" grpId="0" nodeType="withEffect">
                                  <p:stCondLst>
                                    <p:cond delay="0"/>
                                  </p:stCondLst>
                                  <p:childTnLst>
                                    <p:animMotion origin="layout" path="M 0 0  L -0.25 0  E" pathEditMode="relative" ptsTypes="">
                                      <p:cBhvr>
                                        <p:cTn id="6" dur="2000" fill="hold"/>
                                        <p:tgtEl>
                                          <p:spTgt spid="717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a:extLst>
              <a:ext uri="{FF2B5EF4-FFF2-40B4-BE49-F238E27FC236}">
                <a16:creationId xmlns="" xmlns:a16="http://schemas.microsoft.com/office/drawing/2014/main" id="{2DCC850D-1DD3-44AF-820A-64A5B4641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914" y="785814"/>
            <a:ext cx="8574087"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a:extLst>
              <a:ext uri="{FF2B5EF4-FFF2-40B4-BE49-F238E27FC236}">
                <a16:creationId xmlns="" xmlns:a16="http://schemas.microsoft.com/office/drawing/2014/main" id="{28533C6F-C10C-44F3-B867-80183123C13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
            <a:extLst>
              <a:ext uri="{FF2B5EF4-FFF2-40B4-BE49-F238E27FC236}">
                <a16:creationId xmlns="" xmlns:a16="http://schemas.microsoft.com/office/drawing/2014/main" id="{7EBDEE45-65A2-4D5E-A58D-1E90D5E24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549276"/>
            <a:ext cx="7848600" cy="615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chemeClr val="tx1"/>
                </a:solidFill>
                <a:prstDash val="sysDot"/>
                <a:miter lim="800000"/>
                <a:headEnd/>
                <a:tailEnd/>
              </a14:hiddenLine>
            </a:ext>
          </a:extLst>
        </p:spPr>
      </p:pic>
      <p:sp>
        <p:nvSpPr>
          <p:cNvPr id="9221" name="Oval 5">
            <a:extLst>
              <a:ext uri="{FF2B5EF4-FFF2-40B4-BE49-F238E27FC236}">
                <a16:creationId xmlns="" xmlns:a16="http://schemas.microsoft.com/office/drawing/2014/main" id="{9EAD9B20-46DD-4D18-845B-C6C678C252B1}"/>
              </a:ext>
            </a:extLst>
          </p:cNvPr>
          <p:cNvSpPr>
            <a:spLocks noChangeArrowheads="1"/>
          </p:cNvSpPr>
          <p:nvPr/>
        </p:nvSpPr>
        <p:spPr bwMode="auto">
          <a:xfrm>
            <a:off x="3287714" y="2708276"/>
            <a:ext cx="1152525" cy="720725"/>
          </a:xfrm>
          <a:prstGeom prst="ellipse">
            <a:avLst/>
          </a:prstGeom>
          <a:noFill/>
          <a:ln w="38100" cmpd="dbl">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pic>
        <p:nvPicPr>
          <p:cNvPr id="4" name="Imagen 3">
            <a:extLst>
              <a:ext uri="{FF2B5EF4-FFF2-40B4-BE49-F238E27FC236}">
                <a16:creationId xmlns="" xmlns:a16="http://schemas.microsoft.com/office/drawing/2014/main" id="{560C63EC-4A23-4CDD-A966-BC1CC19148F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fade">
                                      <p:cBhvr>
                                        <p:cTn id="7" dur="50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a:extLst>
              <a:ext uri="{FF2B5EF4-FFF2-40B4-BE49-F238E27FC236}">
                <a16:creationId xmlns="" xmlns:a16="http://schemas.microsoft.com/office/drawing/2014/main" id="{40114291-F88D-4A4E-9061-766B53955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692151"/>
            <a:ext cx="7840662"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Elipse">
            <a:extLst>
              <a:ext uri="{FF2B5EF4-FFF2-40B4-BE49-F238E27FC236}">
                <a16:creationId xmlns="" xmlns:a16="http://schemas.microsoft.com/office/drawing/2014/main" id="{AA126020-AACD-4AE3-AFB2-E65F8A0ECDDE}"/>
              </a:ext>
            </a:extLst>
          </p:cNvPr>
          <p:cNvSpPr/>
          <p:nvPr/>
        </p:nvSpPr>
        <p:spPr>
          <a:xfrm>
            <a:off x="6738939" y="1268413"/>
            <a:ext cx="2143125" cy="1357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t>Algoritmos, estructuras de datos</a:t>
            </a:r>
          </a:p>
        </p:txBody>
      </p:sp>
      <p:sp>
        <p:nvSpPr>
          <p:cNvPr id="4" name="3 Elipse">
            <a:extLst>
              <a:ext uri="{FF2B5EF4-FFF2-40B4-BE49-F238E27FC236}">
                <a16:creationId xmlns="" xmlns:a16="http://schemas.microsoft.com/office/drawing/2014/main" id="{F2A59038-DA9F-4C89-B509-3655CE71F4D1}"/>
              </a:ext>
            </a:extLst>
          </p:cNvPr>
          <p:cNvSpPr/>
          <p:nvPr/>
        </p:nvSpPr>
        <p:spPr>
          <a:xfrm>
            <a:off x="8167689" y="3071814"/>
            <a:ext cx="1857375"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t>Bases de datos</a:t>
            </a:r>
          </a:p>
        </p:txBody>
      </p:sp>
      <p:sp>
        <p:nvSpPr>
          <p:cNvPr id="12293" name="Oval 7">
            <a:extLst>
              <a:ext uri="{FF2B5EF4-FFF2-40B4-BE49-F238E27FC236}">
                <a16:creationId xmlns="" xmlns:a16="http://schemas.microsoft.com/office/drawing/2014/main" id="{535B59C1-3F20-45F9-9DBB-7AC29C06B0E7}"/>
              </a:ext>
            </a:extLst>
          </p:cNvPr>
          <p:cNvSpPr>
            <a:spLocks noChangeArrowheads="1"/>
          </p:cNvSpPr>
          <p:nvPr/>
        </p:nvSpPr>
        <p:spPr bwMode="auto">
          <a:xfrm>
            <a:off x="2566988" y="4508500"/>
            <a:ext cx="1225550" cy="1225550"/>
          </a:xfrm>
          <a:prstGeom prst="ellipse">
            <a:avLst/>
          </a:prstGeom>
          <a:solidFill>
            <a:srgbClr val="FF66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AR" altLang="es-AR" b="1"/>
              <a:t>Code &amp; Fix</a:t>
            </a:r>
            <a:endParaRPr lang="es-ES" altLang="es-AR" b="1"/>
          </a:p>
        </p:txBody>
      </p:sp>
      <p:sp>
        <p:nvSpPr>
          <p:cNvPr id="12294" name="Line 8">
            <a:extLst>
              <a:ext uri="{FF2B5EF4-FFF2-40B4-BE49-F238E27FC236}">
                <a16:creationId xmlns="" xmlns:a16="http://schemas.microsoft.com/office/drawing/2014/main" id="{57C58BD2-3FAE-44D5-A4AB-F0046492B912}"/>
              </a:ext>
            </a:extLst>
          </p:cNvPr>
          <p:cNvSpPr>
            <a:spLocks noChangeShapeType="1"/>
          </p:cNvSpPr>
          <p:nvPr/>
        </p:nvSpPr>
        <p:spPr bwMode="auto">
          <a:xfrm flipH="1">
            <a:off x="2855913" y="4581525"/>
            <a:ext cx="64770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pic>
        <p:nvPicPr>
          <p:cNvPr id="7" name="Imagen 6">
            <a:extLst>
              <a:ext uri="{FF2B5EF4-FFF2-40B4-BE49-F238E27FC236}">
                <a16:creationId xmlns="" xmlns:a16="http://schemas.microsoft.com/office/drawing/2014/main" id="{CB1620C9-188C-44AB-82D1-E9A2BA79B56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2 CuadroTexto">
            <a:extLst>
              <a:ext uri="{FF2B5EF4-FFF2-40B4-BE49-F238E27FC236}">
                <a16:creationId xmlns="" xmlns:a16="http://schemas.microsoft.com/office/drawing/2014/main" id="{97332D70-507B-4B87-8906-D85DA3A8AE0E}"/>
              </a:ext>
            </a:extLst>
          </p:cNvPr>
          <p:cNvSpPr txBox="1">
            <a:spLocks noChangeArrowheads="1"/>
          </p:cNvSpPr>
          <p:nvPr/>
        </p:nvSpPr>
        <p:spPr bwMode="auto">
          <a:xfrm>
            <a:off x="2238375" y="4429125"/>
            <a:ext cx="75819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Char char="•"/>
            </a:pPr>
            <a:r>
              <a:rPr lang="es-AR" altLang="es-AR" sz="2800"/>
              <a:t> Las etapas de validación y debugging se realizan en paralelo </a:t>
            </a:r>
          </a:p>
        </p:txBody>
      </p:sp>
      <p:pic>
        <p:nvPicPr>
          <p:cNvPr id="5" name="Imagen 4">
            <a:extLst>
              <a:ext uri="{FF2B5EF4-FFF2-40B4-BE49-F238E27FC236}">
                <a16:creationId xmlns="" xmlns:a16="http://schemas.microsoft.com/office/drawing/2014/main" id="{BF12E970-C184-4682-B037-F5D42F46EEA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
        <p:nvSpPr>
          <p:cNvPr id="2" name="CuadroTexto 1"/>
          <p:cNvSpPr txBox="1"/>
          <p:nvPr/>
        </p:nvSpPr>
        <p:spPr>
          <a:xfrm>
            <a:off x="2691685" y="2021983"/>
            <a:ext cx="4132863" cy="584775"/>
          </a:xfrm>
          <a:prstGeom prst="rect">
            <a:avLst/>
          </a:prstGeom>
          <a:noFill/>
        </p:spPr>
        <p:txBody>
          <a:bodyPr wrap="none" rtlCol="0">
            <a:spAutoFit/>
          </a:bodyPr>
          <a:lstStyle/>
          <a:p>
            <a:r>
              <a:rPr lang="es-ES" sz="3200" b="1" dirty="0" smtClean="0"/>
              <a:t>Validación y </a:t>
            </a:r>
            <a:r>
              <a:rPr lang="es-ES" sz="3200" b="1" dirty="0" err="1" smtClean="0"/>
              <a:t>Debugging</a:t>
            </a:r>
            <a:endParaRPr lang="es-ES" sz="32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1536</Words>
  <Application>Microsoft Office PowerPoint</Application>
  <PresentationFormat>Panorámica</PresentationFormat>
  <Paragraphs>111</Paragraphs>
  <Slides>22</Slides>
  <Notes>15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Calibri</vt:lpstr>
      <vt:lpstr>Calibri Light</vt:lpstr>
      <vt:lpstr>Footlight MT Light</vt:lpstr>
      <vt:lpstr>Times New Roman</vt:lpstr>
      <vt:lpstr>Tema de Office</vt:lpstr>
      <vt:lpstr>2022</vt:lpstr>
      <vt:lpstr>Presentación de PowerPoint</vt:lpstr>
      <vt:lpstr>Metodología de Desarrollo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Ciclo de vida Iterativo</vt:lpstr>
      <vt:lpstr>Presentación de PowerPoint</vt:lpstr>
      <vt:lpstr>Presentación de PowerPoint</vt:lpstr>
      <vt:lpstr>Presentación de PowerPoint</vt:lpstr>
      <vt:lpstr>Presentación de PowerPoint</vt:lpstr>
      <vt:lpstr>Presentación de PowerPoint</vt:lpstr>
      <vt:lpstr>Ciclo de vida evolutivo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Tecnicatura Universitaria en Desarrollo de software</dc:title>
  <dc:creator>Usuario</dc:creator>
  <cp:lastModifiedBy>Cuenta Microsoft</cp:lastModifiedBy>
  <cp:revision>26</cp:revision>
  <dcterms:created xsi:type="dcterms:W3CDTF">2019-02-06T15:51:16Z</dcterms:created>
  <dcterms:modified xsi:type="dcterms:W3CDTF">2022-03-11T14:15:34Z</dcterms:modified>
</cp:coreProperties>
</file>