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Oswald" charset="1" panose="00000500000000000000"/>
      <p:regular r:id="rId31"/>
    </p:embeddedFont>
    <p:embeddedFont>
      <p:font typeface="Public Sans Bold" charset="1" panose="00000000000000000000"/>
      <p:regular r:id="rId32"/>
    </p:embeddedFont>
    <p:embeddedFont>
      <p:font typeface="Pattanakarn Expanded Bold" charset="1" panose="00000000000000000000"/>
      <p:regular r:id="rId33"/>
    </p:embeddedFont>
    <p:embeddedFont>
      <p:font typeface="Open Sans Bold" charset="1" panose="020B0806030504020204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45.pn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A1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23168"/>
            <a:ext cx="6125044" cy="2805976"/>
          </a:xfrm>
          <a:custGeom>
            <a:avLst/>
            <a:gdLst/>
            <a:ahLst/>
            <a:cxnLst/>
            <a:rect r="r" b="b" t="t" l="l"/>
            <a:pathLst>
              <a:path h="2805976" w="6125044">
                <a:moveTo>
                  <a:pt x="0" y="0"/>
                </a:moveTo>
                <a:lnTo>
                  <a:pt x="6125044" y="0"/>
                </a:lnTo>
                <a:lnTo>
                  <a:pt x="6125044" y="2805976"/>
                </a:lnTo>
                <a:lnTo>
                  <a:pt x="0" y="280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1826" y="349304"/>
            <a:ext cx="7183379" cy="911802"/>
            <a:chOff x="0" y="0"/>
            <a:chExt cx="3293743" cy="4180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743" cy="418082"/>
            </a:xfrm>
            <a:custGeom>
              <a:avLst/>
              <a:gdLst/>
              <a:ahLst/>
              <a:cxnLst/>
              <a:rect r="r" b="b" t="t" l="l"/>
              <a:pathLst>
                <a:path h="418082" w="3293743">
                  <a:moveTo>
                    <a:pt x="0" y="0"/>
                  </a:moveTo>
                  <a:lnTo>
                    <a:pt x="3293743" y="0"/>
                  </a:lnTo>
                  <a:lnTo>
                    <a:pt x="3293743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293743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LÓGICA DE LA ESTRUCTURA DE PILA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430792"/>
            <a:ext cx="5349365" cy="1142021"/>
            <a:chOff x="0" y="0"/>
            <a:chExt cx="1917092" cy="409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7092" cy="409274"/>
            </a:xfrm>
            <a:custGeom>
              <a:avLst/>
              <a:gdLst/>
              <a:ahLst/>
              <a:cxnLst/>
              <a:rect r="r" b="b" t="t" l="l"/>
              <a:pathLst>
                <a:path h="409274" w="1917092">
                  <a:moveTo>
                    <a:pt x="53549" y="0"/>
                  </a:moveTo>
                  <a:lnTo>
                    <a:pt x="1863543" y="0"/>
                  </a:lnTo>
                  <a:cubicBezTo>
                    <a:pt x="1877745" y="0"/>
                    <a:pt x="1891365" y="5642"/>
                    <a:pt x="1901408" y="15684"/>
                  </a:cubicBezTo>
                  <a:cubicBezTo>
                    <a:pt x="1911450" y="25726"/>
                    <a:pt x="1917092" y="39347"/>
                    <a:pt x="1917092" y="53549"/>
                  </a:cubicBezTo>
                  <a:lnTo>
                    <a:pt x="1917092" y="355726"/>
                  </a:lnTo>
                  <a:cubicBezTo>
                    <a:pt x="1917092" y="369928"/>
                    <a:pt x="1911450" y="383548"/>
                    <a:pt x="1901408" y="393590"/>
                  </a:cubicBezTo>
                  <a:cubicBezTo>
                    <a:pt x="1891365" y="403633"/>
                    <a:pt x="1877745" y="409274"/>
                    <a:pt x="1863543" y="409274"/>
                  </a:cubicBezTo>
                  <a:lnTo>
                    <a:pt x="53549" y="409274"/>
                  </a:lnTo>
                  <a:cubicBezTo>
                    <a:pt x="39347" y="409274"/>
                    <a:pt x="25726" y="403633"/>
                    <a:pt x="15684" y="393590"/>
                  </a:cubicBezTo>
                  <a:cubicBezTo>
                    <a:pt x="5642" y="383548"/>
                    <a:pt x="0" y="369928"/>
                    <a:pt x="0" y="355726"/>
                  </a:cubicBezTo>
                  <a:lnTo>
                    <a:pt x="0" y="53549"/>
                  </a:lnTo>
                  <a:cubicBezTo>
                    <a:pt x="0" y="39347"/>
                    <a:pt x="5642" y="25726"/>
                    <a:pt x="15684" y="15684"/>
                  </a:cubicBezTo>
                  <a:cubicBezTo>
                    <a:pt x="25726" y="5642"/>
                    <a:pt x="39347" y="0"/>
                    <a:pt x="535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917092" cy="4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3572813"/>
            <a:ext cx="5757824" cy="1142021"/>
            <a:chOff x="0" y="0"/>
            <a:chExt cx="2063474" cy="4092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3474" cy="409274"/>
            </a:xfrm>
            <a:custGeom>
              <a:avLst/>
              <a:gdLst/>
              <a:ahLst/>
              <a:cxnLst/>
              <a:rect r="r" b="b" t="t" l="l"/>
              <a:pathLst>
                <a:path h="409274" w="2063474">
                  <a:moveTo>
                    <a:pt x="49750" y="0"/>
                  </a:moveTo>
                  <a:lnTo>
                    <a:pt x="2013724" y="0"/>
                  </a:lnTo>
                  <a:cubicBezTo>
                    <a:pt x="2041200" y="0"/>
                    <a:pt x="2063474" y="22274"/>
                    <a:pt x="2063474" y="49750"/>
                  </a:cubicBezTo>
                  <a:lnTo>
                    <a:pt x="2063474" y="359525"/>
                  </a:lnTo>
                  <a:cubicBezTo>
                    <a:pt x="2063474" y="387001"/>
                    <a:pt x="2041200" y="409274"/>
                    <a:pt x="2013724" y="409274"/>
                  </a:cubicBezTo>
                  <a:lnTo>
                    <a:pt x="49750" y="409274"/>
                  </a:lnTo>
                  <a:cubicBezTo>
                    <a:pt x="36555" y="409274"/>
                    <a:pt x="23901" y="404033"/>
                    <a:pt x="14571" y="394703"/>
                  </a:cubicBezTo>
                  <a:cubicBezTo>
                    <a:pt x="5241" y="385373"/>
                    <a:pt x="0" y="372719"/>
                    <a:pt x="0" y="359525"/>
                  </a:cubicBezTo>
                  <a:lnTo>
                    <a:pt x="0" y="49750"/>
                  </a:lnTo>
                  <a:cubicBezTo>
                    <a:pt x="0" y="22274"/>
                    <a:pt x="22274" y="0"/>
                    <a:pt x="497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063474" cy="4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6378848" y="3001802"/>
            <a:ext cx="1484900" cy="241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 flipV="true">
            <a:off x="6792755" y="4364451"/>
            <a:ext cx="1484900" cy="241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-10800000">
            <a:off x="9874415" y="5470409"/>
            <a:ext cx="468321" cy="3787891"/>
          </a:xfrm>
          <a:custGeom>
            <a:avLst/>
            <a:gdLst/>
            <a:ahLst/>
            <a:cxnLst/>
            <a:rect r="r" b="b" t="t" l="l"/>
            <a:pathLst>
              <a:path h="3787891" w="468321">
                <a:moveTo>
                  <a:pt x="0" y="0"/>
                </a:moveTo>
                <a:lnTo>
                  <a:pt x="468321" y="0"/>
                </a:lnTo>
                <a:lnTo>
                  <a:pt x="468321" y="3787891"/>
                </a:lnTo>
                <a:lnTo>
                  <a:pt x="0" y="3787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863748" y="5286369"/>
            <a:ext cx="1929151" cy="4451115"/>
          </a:xfrm>
          <a:custGeom>
            <a:avLst/>
            <a:gdLst/>
            <a:ahLst/>
            <a:cxnLst/>
            <a:rect r="r" b="b" t="t" l="l"/>
            <a:pathLst>
              <a:path h="4451115" w="1929151">
                <a:moveTo>
                  <a:pt x="0" y="0"/>
                </a:moveTo>
                <a:lnTo>
                  <a:pt x="1929151" y="0"/>
                </a:lnTo>
                <a:lnTo>
                  <a:pt x="1929151" y="4451115"/>
                </a:lnTo>
                <a:lnTo>
                  <a:pt x="0" y="44511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032078" y="2383167"/>
            <a:ext cx="8550342" cy="9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Aquí definimos l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 estructura de cada elemento que estará en nuestra pila. Cada nodo guarda valor y una conexión al nodo siguiente, como si fueran cajas apiladas una encima de otra.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83552" y="3973161"/>
            <a:ext cx="8550342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Esta función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crea una pila vacía. Lo representamos con NULL, porque al principio no hay ningún elemento.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99911" y="7176004"/>
            <a:ext cx="1470384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188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Pila Vacía</a:t>
            </a:r>
          </a:p>
          <a:p>
            <a:pPr algn="l">
              <a:lnSpc>
                <a:spcPts val="264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547207" y="5242271"/>
            <a:ext cx="1606537" cy="39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b="true" sz="22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EJEMPLO: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85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007326" y="2292192"/>
            <a:ext cx="1484900" cy="241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578460" y="1539124"/>
            <a:ext cx="4225616" cy="5203265"/>
          </a:xfrm>
          <a:custGeom>
            <a:avLst/>
            <a:gdLst/>
            <a:ahLst/>
            <a:cxnLst/>
            <a:rect r="r" b="b" t="t" l="l"/>
            <a:pathLst>
              <a:path h="5203265" w="4225616">
                <a:moveTo>
                  <a:pt x="0" y="0"/>
                </a:moveTo>
                <a:lnTo>
                  <a:pt x="4225616" y="0"/>
                </a:lnTo>
                <a:lnTo>
                  <a:pt x="4225616" y="5203266"/>
                </a:lnTo>
                <a:lnTo>
                  <a:pt x="0" y="5203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578460" y="1539124"/>
            <a:ext cx="4225616" cy="2270874"/>
            <a:chOff x="0" y="0"/>
            <a:chExt cx="1800853" cy="9677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00853" cy="967790"/>
            </a:xfrm>
            <a:custGeom>
              <a:avLst/>
              <a:gdLst/>
              <a:ahLst/>
              <a:cxnLst/>
              <a:rect r="r" b="b" t="t" l="l"/>
              <a:pathLst>
                <a:path h="967790" w="1800853">
                  <a:moveTo>
                    <a:pt x="67789" y="0"/>
                  </a:moveTo>
                  <a:lnTo>
                    <a:pt x="1733064" y="0"/>
                  </a:lnTo>
                  <a:cubicBezTo>
                    <a:pt x="1751042" y="0"/>
                    <a:pt x="1768285" y="7142"/>
                    <a:pt x="1780998" y="19855"/>
                  </a:cubicBezTo>
                  <a:cubicBezTo>
                    <a:pt x="1793711" y="32568"/>
                    <a:pt x="1800853" y="49810"/>
                    <a:pt x="1800853" y="67789"/>
                  </a:cubicBezTo>
                  <a:lnTo>
                    <a:pt x="1800853" y="900001"/>
                  </a:lnTo>
                  <a:cubicBezTo>
                    <a:pt x="1800853" y="937440"/>
                    <a:pt x="1770502" y="967790"/>
                    <a:pt x="1733064" y="967790"/>
                  </a:cubicBezTo>
                  <a:lnTo>
                    <a:pt x="67789" y="967790"/>
                  </a:lnTo>
                  <a:cubicBezTo>
                    <a:pt x="49810" y="967790"/>
                    <a:pt x="32568" y="960648"/>
                    <a:pt x="19855" y="947935"/>
                  </a:cubicBezTo>
                  <a:cubicBezTo>
                    <a:pt x="7142" y="935222"/>
                    <a:pt x="0" y="917980"/>
                    <a:pt x="0" y="900001"/>
                  </a:cubicBezTo>
                  <a:lnTo>
                    <a:pt x="0" y="67789"/>
                  </a:lnTo>
                  <a:cubicBezTo>
                    <a:pt x="0" y="49810"/>
                    <a:pt x="7142" y="32568"/>
                    <a:pt x="19855" y="19855"/>
                  </a:cubicBezTo>
                  <a:cubicBezTo>
                    <a:pt x="32568" y="7142"/>
                    <a:pt x="49810" y="0"/>
                    <a:pt x="677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800853" cy="1024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578460" y="3809999"/>
            <a:ext cx="4225616" cy="2932391"/>
            <a:chOff x="0" y="0"/>
            <a:chExt cx="1800853" cy="12497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00853" cy="1249712"/>
            </a:xfrm>
            <a:custGeom>
              <a:avLst/>
              <a:gdLst/>
              <a:ahLst/>
              <a:cxnLst/>
              <a:rect r="r" b="b" t="t" l="l"/>
              <a:pathLst>
                <a:path h="1249712" w="1800853">
                  <a:moveTo>
                    <a:pt x="67789" y="0"/>
                  </a:moveTo>
                  <a:lnTo>
                    <a:pt x="1733064" y="0"/>
                  </a:lnTo>
                  <a:cubicBezTo>
                    <a:pt x="1751042" y="0"/>
                    <a:pt x="1768285" y="7142"/>
                    <a:pt x="1780998" y="19855"/>
                  </a:cubicBezTo>
                  <a:cubicBezTo>
                    <a:pt x="1793711" y="32568"/>
                    <a:pt x="1800853" y="49810"/>
                    <a:pt x="1800853" y="67789"/>
                  </a:cubicBezTo>
                  <a:lnTo>
                    <a:pt x="1800853" y="1181923"/>
                  </a:lnTo>
                  <a:cubicBezTo>
                    <a:pt x="1800853" y="1199902"/>
                    <a:pt x="1793711" y="1217144"/>
                    <a:pt x="1780998" y="1229857"/>
                  </a:cubicBezTo>
                  <a:cubicBezTo>
                    <a:pt x="1768285" y="1242570"/>
                    <a:pt x="1751042" y="1249712"/>
                    <a:pt x="1733064" y="1249712"/>
                  </a:cubicBezTo>
                  <a:lnTo>
                    <a:pt x="67789" y="1249712"/>
                  </a:lnTo>
                  <a:cubicBezTo>
                    <a:pt x="49810" y="1249712"/>
                    <a:pt x="32568" y="1242570"/>
                    <a:pt x="19855" y="1229857"/>
                  </a:cubicBezTo>
                  <a:cubicBezTo>
                    <a:pt x="7142" y="1217144"/>
                    <a:pt x="0" y="1199902"/>
                    <a:pt x="0" y="1181923"/>
                  </a:cubicBezTo>
                  <a:lnTo>
                    <a:pt x="0" y="67789"/>
                  </a:lnTo>
                  <a:cubicBezTo>
                    <a:pt x="0" y="49810"/>
                    <a:pt x="7142" y="32568"/>
                    <a:pt x="19855" y="19855"/>
                  </a:cubicBezTo>
                  <a:cubicBezTo>
                    <a:pt x="32568" y="7142"/>
                    <a:pt x="49810" y="0"/>
                    <a:pt x="677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800853" cy="1306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145857" y="7191396"/>
            <a:ext cx="11301259" cy="946480"/>
          </a:xfrm>
          <a:custGeom>
            <a:avLst/>
            <a:gdLst/>
            <a:ahLst/>
            <a:cxnLst/>
            <a:rect r="r" b="b" t="t" l="l"/>
            <a:pathLst>
              <a:path h="946480" w="11301259">
                <a:moveTo>
                  <a:pt x="0" y="0"/>
                </a:moveTo>
                <a:lnTo>
                  <a:pt x="11301259" y="0"/>
                </a:lnTo>
                <a:lnTo>
                  <a:pt x="11301259" y="946480"/>
                </a:lnTo>
                <a:lnTo>
                  <a:pt x="0" y="946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145857" y="8294757"/>
            <a:ext cx="11019508" cy="1114371"/>
          </a:xfrm>
          <a:custGeom>
            <a:avLst/>
            <a:gdLst/>
            <a:ahLst/>
            <a:cxnLst/>
            <a:rect r="r" b="b" t="t" l="l"/>
            <a:pathLst>
              <a:path h="1114371" w="11019508">
                <a:moveTo>
                  <a:pt x="0" y="0"/>
                </a:moveTo>
                <a:lnTo>
                  <a:pt x="11019508" y="0"/>
                </a:lnTo>
                <a:lnTo>
                  <a:pt x="11019508" y="1114372"/>
                </a:lnTo>
                <a:lnTo>
                  <a:pt x="0" y="11143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35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786244" y="1940387"/>
            <a:ext cx="5660872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Muestra 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los elementos actuales en la cola, desde el frente hasta el final.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7033" y="6963258"/>
            <a:ext cx="1606537" cy="39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b="true" sz="22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EJEMPLO: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86244" y="4519107"/>
            <a:ext cx="5660872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Elimina 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 valor en la posición del frente, y el frente avanza.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8006938" y="4964718"/>
            <a:ext cx="1484900" cy="241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6" id="16"/>
          <p:cNvGrpSpPr/>
          <p:nvPr/>
        </p:nvGrpSpPr>
        <p:grpSpPr>
          <a:xfrm rot="0">
            <a:off x="351826" y="349304"/>
            <a:ext cx="7183379" cy="911802"/>
            <a:chOff x="0" y="0"/>
            <a:chExt cx="3293743" cy="41808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93743" cy="418082"/>
            </a:xfrm>
            <a:custGeom>
              <a:avLst/>
              <a:gdLst/>
              <a:ahLst/>
              <a:cxnLst/>
              <a:rect r="r" b="b" t="t" l="l"/>
              <a:pathLst>
                <a:path h="418082" w="3293743">
                  <a:moveTo>
                    <a:pt x="0" y="0"/>
                  </a:moveTo>
                  <a:lnTo>
                    <a:pt x="3293743" y="0"/>
                  </a:lnTo>
                  <a:lnTo>
                    <a:pt x="3293743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293743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IMPRIMIR Y ELIMINAR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0067" y="1885212"/>
            <a:ext cx="13993718" cy="7125669"/>
          </a:xfrm>
          <a:custGeom>
            <a:avLst/>
            <a:gdLst/>
            <a:ahLst/>
            <a:cxnLst/>
            <a:rect r="r" b="b" t="t" l="l"/>
            <a:pathLst>
              <a:path h="7125669" w="13993718">
                <a:moveTo>
                  <a:pt x="0" y="0"/>
                </a:moveTo>
                <a:lnTo>
                  <a:pt x="13993717" y="0"/>
                </a:lnTo>
                <a:lnTo>
                  <a:pt x="13993717" y="7125669"/>
                </a:lnTo>
                <a:lnTo>
                  <a:pt x="0" y="712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2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9341" y="3841383"/>
            <a:ext cx="5085842" cy="797239"/>
            <a:chOff x="0" y="0"/>
            <a:chExt cx="1339481" cy="209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39481" cy="209972"/>
            </a:xfrm>
            <a:custGeom>
              <a:avLst/>
              <a:gdLst/>
              <a:ahLst/>
              <a:cxnLst/>
              <a:rect r="r" b="b" t="t" l="l"/>
              <a:pathLst>
                <a:path h="209972" w="1339481">
                  <a:moveTo>
                    <a:pt x="77635" y="0"/>
                  </a:moveTo>
                  <a:lnTo>
                    <a:pt x="1261846" y="0"/>
                  </a:lnTo>
                  <a:cubicBezTo>
                    <a:pt x="1282436" y="0"/>
                    <a:pt x="1302183" y="8179"/>
                    <a:pt x="1316742" y="22739"/>
                  </a:cubicBezTo>
                  <a:cubicBezTo>
                    <a:pt x="1331302" y="37298"/>
                    <a:pt x="1339481" y="57045"/>
                    <a:pt x="1339481" y="77635"/>
                  </a:cubicBezTo>
                  <a:lnTo>
                    <a:pt x="1339481" y="132338"/>
                  </a:lnTo>
                  <a:cubicBezTo>
                    <a:pt x="1339481" y="175214"/>
                    <a:pt x="1304723" y="209972"/>
                    <a:pt x="1261846" y="209972"/>
                  </a:cubicBezTo>
                  <a:lnTo>
                    <a:pt x="77635" y="209972"/>
                  </a:lnTo>
                  <a:cubicBezTo>
                    <a:pt x="34758" y="209972"/>
                    <a:pt x="0" y="175214"/>
                    <a:pt x="0" y="132338"/>
                  </a:cubicBezTo>
                  <a:lnTo>
                    <a:pt x="0" y="77635"/>
                  </a:lnTo>
                  <a:cubicBezTo>
                    <a:pt x="0" y="34758"/>
                    <a:pt x="34758" y="0"/>
                    <a:pt x="776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339481" cy="267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838166"/>
            <a:ext cx="6603718" cy="839246"/>
            <a:chOff x="0" y="0"/>
            <a:chExt cx="1739251" cy="2210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39251" cy="221036"/>
            </a:xfrm>
            <a:custGeom>
              <a:avLst/>
              <a:gdLst/>
              <a:ahLst/>
              <a:cxnLst/>
              <a:rect r="r" b="b" t="t" l="l"/>
              <a:pathLst>
                <a:path h="221036" w="1739251">
                  <a:moveTo>
                    <a:pt x="59790" y="0"/>
                  </a:moveTo>
                  <a:lnTo>
                    <a:pt x="1679461" y="0"/>
                  </a:lnTo>
                  <a:cubicBezTo>
                    <a:pt x="1695318" y="0"/>
                    <a:pt x="1710526" y="6299"/>
                    <a:pt x="1721739" y="17512"/>
                  </a:cubicBezTo>
                  <a:cubicBezTo>
                    <a:pt x="1732952" y="28725"/>
                    <a:pt x="1739251" y="43933"/>
                    <a:pt x="1739251" y="59790"/>
                  </a:cubicBezTo>
                  <a:lnTo>
                    <a:pt x="1739251" y="161246"/>
                  </a:lnTo>
                  <a:cubicBezTo>
                    <a:pt x="1739251" y="194267"/>
                    <a:pt x="1712482" y="221036"/>
                    <a:pt x="1679461" y="221036"/>
                  </a:cubicBezTo>
                  <a:lnTo>
                    <a:pt x="59790" y="221036"/>
                  </a:lnTo>
                  <a:cubicBezTo>
                    <a:pt x="26769" y="221036"/>
                    <a:pt x="0" y="194267"/>
                    <a:pt x="0" y="161246"/>
                  </a:cubicBezTo>
                  <a:lnTo>
                    <a:pt x="0" y="59790"/>
                  </a:lnTo>
                  <a:cubicBezTo>
                    <a:pt x="0" y="26769"/>
                    <a:pt x="26769" y="0"/>
                    <a:pt x="597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739251" cy="278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770818" y="4073049"/>
            <a:ext cx="1181971" cy="333907"/>
          </a:xfrm>
          <a:custGeom>
            <a:avLst/>
            <a:gdLst/>
            <a:ahLst/>
            <a:cxnLst/>
            <a:rect r="r" b="b" t="t" l="l"/>
            <a:pathLst>
              <a:path h="333907" w="1181971">
                <a:moveTo>
                  <a:pt x="0" y="0"/>
                </a:moveTo>
                <a:lnTo>
                  <a:pt x="1181971" y="0"/>
                </a:lnTo>
                <a:lnTo>
                  <a:pt x="1181971" y="333907"/>
                </a:lnTo>
                <a:lnTo>
                  <a:pt x="0" y="3339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32418" y="5143500"/>
            <a:ext cx="1181971" cy="333907"/>
          </a:xfrm>
          <a:custGeom>
            <a:avLst/>
            <a:gdLst/>
            <a:ahLst/>
            <a:cxnLst/>
            <a:rect r="r" b="b" t="t" l="l"/>
            <a:pathLst>
              <a:path h="333907" w="1181971">
                <a:moveTo>
                  <a:pt x="0" y="0"/>
                </a:moveTo>
                <a:lnTo>
                  <a:pt x="1181971" y="0"/>
                </a:lnTo>
                <a:lnTo>
                  <a:pt x="1181971" y="333907"/>
                </a:lnTo>
                <a:lnTo>
                  <a:pt x="0" y="3339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11861" y="5448047"/>
            <a:ext cx="6603718" cy="839246"/>
            <a:chOff x="0" y="0"/>
            <a:chExt cx="1739251" cy="2210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39251" cy="221036"/>
            </a:xfrm>
            <a:custGeom>
              <a:avLst/>
              <a:gdLst/>
              <a:ahLst/>
              <a:cxnLst/>
              <a:rect r="r" b="b" t="t" l="l"/>
              <a:pathLst>
                <a:path h="221036" w="1739251">
                  <a:moveTo>
                    <a:pt x="59790" y="0"/>
                  </a:moveTo>
                  <a:lnTo>
                    <a:pt x="1679461" y="0"/>
                  </a:lnTo>
                  <a:cubicBezTo>
                    <a:pt x="1695318" y="0"/>
                    <a:pt x="1710526" y="6299"/>
                    <a:pt x="1721739" y="17512"/>
                  </a:cubicBezTo>
                  <a:cubicBezTo>
                    <a:pt x="1732952" y="28725"/>
                    <a:pt x="1739251" y="43933"/>
                    <a:pt x="1739251" y="59790"/>
                  </a:cubicBezTo>
                  <a:lnTo>
                    <a:pt x="1739251" y="161246"/>
                  </a:lnTo>
                  <a:cubicBezTo>
                    <a:pt x="1739251" y="194267"/>
                    <a:pt x="1712482" y="221036"/>
                    <a:pt x="1679461" y="221036"/>
                  </a:cubicBezTo>
                  <a:lnTo>
                    <a:pt x="59790" y="221036"/>
                  </a:lnTo>
                  <a:cubicBezTo>
                    <a:pt x="26769" y="221036"/>
                    <a:pt x="0" y="194267"/>
                    <a:pt x="0" y="161246"/>
                  </a:cubicBezTo>
                  <a:lnTo>
                    <a:pt x="0" y="59790"/>
                  </a:lnTo>
                  <a:cubicBezTo>
                    <a:pt x="0" y="26769"/>
                    <a:pt x="26769" y="0"/>
                    <a:pt x="597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739251" cy="278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6182237"/>
            <a:ext cx="6603718" cy="839246"/>
            <a:chOff x="0" y="0"/>
            <a:chExt cx="1739251" cy="2210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39251" cy="221036"/>
            </a:xfrm>
            <a:custGeom>
              <a:avLst/>
              <a:gdLst/>
              <a:ahLst/>
              <a:cxnLst/>
              <a:rect r="r" b="b" t="t" l="l"/>
              <a:pathLst>
                <a:path h="221036" w="1739251">
                  <a:moveTo>
                    <a:pt x="59790" y="0"/>
                  </a:moveTo>
                  <a:lnTo>
                    <a:pt x="1679461" y="0"/>
                  </a:lnTo>
                  <a:cubicBezTo>
                    <a:pt x="1695318" y="0"/>
                    <a:pt x="1710526" y="6299"/>
                    <a:pt x="1721739" y="17512"/>
                  </a:cubicBezTo>
                  <a:cubicBezTo>
                    <a:pt x="1732952" y="28725"/>
                    <a:pt x="1739251" y="43933"/>
                    <a:pt x="1739251" y="59790"/>
                  </a:cubicBezTo>
                  <a:lnTo>
                    <a:pt x="1739251" y="161246"/>
                  </a:lnTo>
                  <a:cubicBezTo>
                    <a:pt x="1739251" y="194267"/>
                    <a:pt x="1712482" y="221036"/>
                    <a:pt x="1679461" y="221036"/>
                  </a:cubicBezTo>
                  <a:lnTo>
                    <a:pt x="59790" y="221036"/>
                  </a:lnTo>
                  <a:cubicBezTo>
                    <a:pt x="26769" y="221036"/>
                    <a:pt x="0" y="194267"/>
                    <a:pt x="0" y="161246"/>
                  </a:cubicBezTo>
                  <a:lnTo>
                    <a:pt x="0" y="59790"/>
                  </a:lnTo>
                  <a:cubicBezTo>
                    <a:pt x="0" y="26769"/>
                    <a:pt x="26769" y="0"/>
                    <a:pt x="597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739251" cy="278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33500" y="6849519"/>
            <a:ext cx="6603718" cy="839246"/>
            <a:chOff x="0" y="0"/>
            <a:chExt cx="1739251" cy="2210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39251" cy="221036"/>
            </a:xfrm>
            <a:custGeom>
              <a:avLst/>
              <a:gdLst/>
              <a:ahLst/>
              <a:cxnLst/>
              <a:rect r="r" b="b" t="t" l="l"/>
              <a:pathLst>
                <a:path h="221036" w="1739251">
                  <a:moveTo>
                    <a:pt x="59790" y="0"/>
                  </a:moveTo>
                  <a:lnTo>
                    <a:pt x="1679461" y="0"/>
                  </a:lnTo>
                  <a:cubicBezTo>
                    <a:pt x="1695318" y="0"/>
                    <a:pt x="1710526" y="6299"/>
                    <a:pt x="1721739" y="17512"/>
                  </a:cubicBezTo>
                  <a:cubicBezTo>
                    <a:pt x="1732952" y="28725"/>
                    <a:pt x="1739251" y="43933"/>
                    <a:pt x="1739251" y="59790"/>
                  </a:cubicBezTo>
                  <a:lnTo>
                    <a:pt x="1739251" y="161246"/>
                  </a:lnTo>
                  <a:cubicBezTo>
                    <a:pt x="1739251" y="194267"/>
                    <a:pt x="1712482" y="221036"/>
                    <a:pt x="1679461" y="221036"/>
                  </a:cubicBezTo>
                  <a:lnTo>
                    <a:pt x="59790" y="221036"/>
                  </a:lnTo>
                  <a:cubicBezTo>
                    <a:pt x="26769" y="221036"/>
                    <a:pt x="0" y="194267"/>
                    <a:pt x="0" y="161246"/>
                  </a:cubicBezTo>
                  <a:lnTo>
                    <a:pt x="0" y="59790"/>
                  </a:lnTo>
                  <a:cubicBezTo>
                    <a:pt x="0" y="26769"/>
                    <a:pt x="26769" y="0"/>
                    <a:pt x="597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739251" cy="2781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814389" y="9306156"/>
            <a:ext cx="1181971" cy="333907"/>
          </a:xfrm>
          <a:custGeom>
            <a:avLst/>
            <a:gdLst/>
            <a:ahLst/>
            <a:cxnLst/>
            <a:rect r="r" b="b" t="t" l="l"/>
            <a:pathLst>
              <a:path h="333907" w="1181971">
                <a:moveTo>
                  <a:pt x="0" y="0"/>
                </a:moveTo>
                <a:lnTo>
                  <a:pt x="1181971" y="0"/>
                </a:lnTo>
                <a:lnTo>
                  <a:pt x="1181971" y="333907"/>
                </a:lnTo>
                <a:lnTo>
                  <a:pt x="0" y="3339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784818" y="5867670"/>
            <a:ext cx="1181971" cy="333907"/>
          </a:xfrm>
          <a:custGeom>
            <a:avLst/>
            <a:gdLst/>
            <a:ahLst/>
            <a:cxnLst/>
            <a:rect r="r" b="b" t="t" l="l"/>
            <a:pathLst>
              <a:path h="333907" w="1181971">
                <a:moveTo>
                  <a:pt x="0" y="0"/>
                </a:moveTo>
                <a:lnTo>
                  <a:pt x="1181971" y="0"/>
                </a:lnTo>
                <a:lnTo>
                  <a:pt x="1181971" y="333907"/>
                </a:lnTo>
                <a:lnTo>
                  <a:pt x="0" y="3339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7784818" y="6391807"/>
            <a:ext cx="1181971" cy="333907"/>
          </a:xfrm>
          <a:custGeom>
            <a:avLst/>
            <a:gdLst/>
            <a:ahLst/>
            <a:cxnLst/>
            <a:rect r="r" b="b" t="t" l="l"/>
            <a:pathLst>
              <a:path h="333907" w="1181971">
                <a:moveTo>
                  <a:pt x="0" y="0"/>
                </a:moveTo>
                <a:lnTo>
                  <a:pt x="1181971" y="0"/>
                </a:lnTo>
                <a:lnTo>
                  <a:pt x="1181971" y="333907"/>
                </a:lnTo>
                <a:lnTo>
                  <a:pt x="0" y="3339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089618" y="7021484"/>
            <a:ext cx="1181971" cy="333907"/>
          </a:xfrm>
          <a:custGeom>
            <a:avLst/>
            <a:gdLst/>
            <a:ahLst/>
            <a:cxnLst/>
            <a:rect r="r" b="b" t="t" l="l"/>
            <a:pathLst>
              <a:path h="333907" w="1181971">
                <a:moveTo>
                  <a:pt x="0" y="0"/>
                </a:moveTo>
                <a:lnTo>
                  <a:pt x="1181971" y="0"/>
                </a:lnTo>
                <a:lnTo>
                  <a:pt x="1181971" y="333907"/>
                </a:lnTo>
                <a:lnTo>
                  <a:pt x="0" y="3339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0374558" y="8354065"/>
            <a:ext cx="7272698" cy="1616547"/>
            <a:chOff x="0" y="0"/>
            <a:chExt cx="1915443" cy="42575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15443" cy="425757"/>
            </a:xfrm>
            <a:custGeom>
              <a:avLst/>
              <a:gdLst/>
              <a:ahLst/>
              <a:cxnLst/>
              <a:rect r="r" b="b" t="t" l="l"/>
              <a:pathLst>
                <a:path h="425757" w="1915443">
                  <a:moveTo>
                    <a:pt x="0" y="0"/>
                  </a:moveTo>
                  <a:lnTo>
                    <a:pt x="1915443" y="0"/>
                  </a:lnTo>
                  <a:lnTo>
                    <a:pt x="1915443" y="425757"/>
                  </a:lnTo>
                  <a:lnTo>
                    <a:pt x="0" y="425757"/>
                  </a:ln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915443" cy="482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927"/>
                </a:lnSpc>
              </a:pPr>
              <a:r>
                <a:rPr lang="en-US" sz="20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Declara un puntero que apunta al primer proceso de la lista.</a:t>
              </a:r>
            </a:p>
            <a:p>
              <a:pPr algn="just">
                <a:lnSpc>
                  <a:spcPts val="2927"/>
                </a:lnSpc>
              </a:pPr>
              <a:r>
                <a:rPr lang="en-US" b="true" sz="20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Al principio no hay procesos, por eso se inicializa en NULL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751858" y="318312"/>
            <a:ext cx="11219891" cy="15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80"/>
              </a:lnSpc>
              <a:spcBef>
                <a:spcPct val="0"/>
              </a:spcBef>
            </a:pPr>
            <a:r>
              <a:rPr lang="en-US" b="true" sz="6486">
                <a:solidFill>
                  <a:srgbClr val="00000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Gestor de Procesos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006317" y="3545898"/>
            <a:ext cx="6736482" cy="82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237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Declara una estructura (tipo de dato personalizado) para representar un proceso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144000" y="4904240"/>
            <a:ext cx="5278968" cy="82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237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 el identificador único del proceso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814389" y="5696549"/>
            <a:ext cx="5187244" cy="39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4"/>
              </a:lnSpc>
            </a:pPr>
            <a:r>
              <a:rPr lang="en-US" sz="233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Guarda el nombre del proceso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271589" y="6443306"/>
            <a:ext cx="5857207" cy="406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237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Representa la importancia del proceso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423989" y="7128472"/>
            <a:ext cx="5857207" cy="82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2"/>
              </a:lnSpc>
            </a:pPr>
            <a:r>
              <a:rPr lang="en-US" sz="237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 un puntero que apunta al siguiente nodo (proceso) en la lista enlazada.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3572138" y="167964"/>
            <a:ext cx="4494361" cy="943816"/>
          </a:xfrm>
          <a:custGeom>
            <a:avLst/>
            <a:gdLst/>
            <a:ahLst/>
            <a:cxnLst/>
            <a:rect r="r" b="b" t="t" l="l"/>
            <a:pathLst>
              <a:path h="943816" w="4494361">
                <a:moveTo>
                  <a:pt x="0" y="0"/>
                </a:moveTo>
                <a:lnTo>
                  <a:pt x="4494361" y="0"/>
                </a:lnTo>
                <a:lnTo>
                  <a:pt x="4494361" y="943815"/>
                </a:lnTo>
                <a:lnTo>
                  <a:pt x="0" y="943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0416" y="2264982"/>
            <a:ext cx="4956313" cy="1204076"/>
          </a:xfrm>
          <a:custGeom>
            <a:avLst/>
            <a:gdLst/>
            <a:ahLst/>
            <a:cxnLst/>
            <a:rect r="r" b="b" t="t" l="l"/>
            <a:pathLst>
              <a:path h="1204076" w="4956313">
                <a:moveTo>
                  <a:pt x="0" y="0"/>
                </a:moveTo>
                <a:lnTo>
                  <a:pt x="4956313" y="0"/>
                </a:lnTo>
                <a:lnTo>
                  <a:pt x="4956313" y="1204076"/>
                </a:lnTo>
                <a:lnTo>
                  <a:pt x="0" y="1204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89725" y="4185871"/>
            <a:ext cx="9568222" cy="897021"/>
          </a:xfrm>
          <a:custGeom>
            <a:avLst/>
            <a:gdLst/>
            <a:ahLst/>
            <a:cxnLst/>
            <a:rect r="r" b="b" t="t" l="l"/>
            <a:pathLst>
              <a:path h="897021" w="9568222">
                <a:moveTo>
                  <a:pt x="0" y="0"/>
                </a:moveTo>
                <a:lnTo>
                  <a:pt x="9568223" y="0"/>
                </a:lnTo>
                <a:lnTo>
                  <a:pt x="9568223" y="897021"/>
                </a:lnTo>
                <a:lnTo>
                  <a:pt x="0" y="897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51012" y="6573160"/>
            <a:ext cx="13106936" cy="1490914"/>
          </a:xfrm>
          <a:custGeom>
            <a:avLst/>
            <a:gdLst/>
            <a:ahLst/>
            <a:cxnLst/>
            <a:rect r="r" b="b" t="t" l="l"/>
            <a:pathLst>
              <a:path h="1490914" w="13106936">
                <a:moveTo>
                  <a:pt x="0" y="0"/>
                </a:moveTo>
                <a:lnTo>
                  <a:pt x="13106936" y="0"/>
                </a:lnTo>
                <a:lnTo>
                  <a:pt x="13106936" y="1490914"/>
                </a:lnTo>
                <a:lnTo>
                  <a:pt x="0" y="1490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976686" y="2347862"/>
            <a:ext cx="4995063" cy="1081664"/>
            <a:chOff x="0" y="0"/>
            <a:chExt cx="1315572" cy="2848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15572" cy="284883"/>
            </a:xfrm>
            <a:custGeom>
              <a:avLst/>
              <a:gdLst/>
              <a:ahLst/>
              <a:cxnLst/>
              <a:rect r="r" b="b" t="t" l="l"/>
              <a:pathLst>
                <a:path h="284883" w="1315572">
                  <a:moveTo>
                    <a:pt x="79046" y="0"/>
                  </a:moveTo>
                  <a:lnTo>
                    <a:pt x="1236527" y="0"/>
                  </a:lnTo>
                  <a:cubicBezTo>
                    <a:pt x="1280182" y="0"/>
                    <a:pt x="1315572" y="35390"/>
                    <a:pt x="1315572" y="79046"/>
                  </a:cubicBezTo>
                  <a:lnTo>
                    <a:pt x="1315572" y="205837"/>
                  </a:lnTo>
                  <a:cubicBezTo>
                    <a:pt x="1315572" y="249493"/>
                    <a:pt x="1280182" y="284883"/>
                    <a:pt x="1236527" y="284883"/>
                  </a:cubicBezTo>
                  <a:lnTo>
                    <a:pt x="79046" y="284883"/>
                  </a:lnTo>
                  <a:cubicBezTo>
                    <a:pt x="35390" y="284883"/>
                    <a:pt x="0" y="249493"/>
                    <a:pt x="0" y="205837"/>
                  </a:cubicBezTo>
                  <a:lnTo>
                    <a:pt x="0" y="79046"/>
                  </a:lnTo>
                  <a:cubicBezTo>
                    <a:pt x="0" y="35390"/>
                    <a:pt x="35390" y="0"/>
                    <a:pt x="79046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15572" cy="332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7"/>
                </a:lnSpc>
              </a:pPr>
              <a:r>
                <a:rPr lang="en-US" b="true" sz="19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Declara variables locales para capturar los datos que el usuario ingresará.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51858" y="318312"/>
            <a:ext cx="11219891" cy="15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80"/>
              </a:lnSpc>
              <a:spcBef>
                <a:spcPct val="0"/>
              </a:spcBef>
            </a:pPr>
            <a:r>
              <a:rPr lang="en-US" b="true" sz="6486">
                <a:solidFill>
                  <a:srgbClr val="00000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Insertar un Proceso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30886" y="4185871"/>
            <a:ext cx="5947986" cy="1032596"/>
            <a:chOff x="0" y="0"/>
            <a:chExt cx="1566548" cy="2719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66548" cy="271959"/>
            </a:xfrm>
            <a:custGeom>
              <a:avLst/>
              <a:gdLst/>
              <a:ahLst/>
              <a:cxnLst/>
              <a:rect r="r" b="b" t="t" l="l"/>
              <a:pathLst>
                <a:path h="271959" w="1566548">
                  <a:moveTo>
                    <a:pt x="66382" y="0"/>
                  </a:moveTo>
                  <a:lnTo>
                    <a:pt x="1500166" y="0"/>
                  </a:lnTo>
                  <a:cubicBezTo>
                    <a:pt x="1517772" y="0"/>
                    <a:pt x="1534656" y="6994"/>
                    <a:pt x="1547105" y="19443"/>
                  </a:cubicBezTo>
                  <a:cubicBezTo>
                    <a:pt x="1559554" y="31892"/>
                    <a:pt x="1566548" y="48776"/>
                    <a:pt x="1566548" y="66382"/>
                  </a:cubicBezTo>
                  <a:lnTo>
                    <a:pt x="1566548" y="205578"/>
                  </a:lnTo>
                  <a:cubicBezTo>
                    <a:pt x="1566548" y="242239"/>
                    <a:pt x="1536828" y="271959"/>
                    <a:pt x="1500166" y="271959"/>
                  </a:cubicBezTo>
                  <a:lnTo>
                    <a:pt x="66382" y="271959"/>
                  </a:lnTo>
                  <a:cubicBezTo>
                    <a:pt x="48776" y="271959"/>
                    <a:pt x="31892" y="264966"/>
                    <a:pt x="19443" y="252517"/>
                  </a:cubicBezTo>
                  <a:cubicBezTo>
                    <a:pt x="6994" y="240068"/>
                    <a:pt x="0" y="223183"/>
                    <a:pt x="0" y="205578"/>
                  </a:cubicBezTo>
                  <a:lnTo>
                    <a:pt x="0" y="66382"/>
                  </a:lnTo>
                  <a:cubicBezTo>
                    <a:pt x="0" y="48776"/>
                    <a:pt x="6994" y="31892"/>
                    <a:pt x="19443" y="19443"/>
                  </a:cubicBezTo>
                  <a:cubicBezTo>
                    <a:pt x="31892" y="6994"/>
                    <a:pt x="48776" y="0"/>
                    <a:pt x="66382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66548" cy="310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Estas líneas piden al usuario los datos del proceso.</a:t>
              </a:r>
            </a:p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Se guardan en las variables id, nombre y prioridad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263902" y="6524973"/>
            <a:ext cx="12241544" cy="363571"/>
            <a:chOff x="0" y="0"/>
            <a:chExt cx="3224110" cy="957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24111" cy="95755"/>
            </a:xfrm>
            <a:custGeom>
              <a:avLst/>
              <a:gdLst/>
              <a:ahLst/>
              <a:cxnLst/>
              <a:rect r="r" b="b" t="t" l="l"/>
              <a:pathLst>
                <a:path h="95755" w="3224111">
                  <a:moveTo>
                    <a:pt x="32254" y="0"/>
                  </a:moveTo>
                  <a:lnTo>
                    <a:pt x="3191857" y="0"/>
                  </a:lnTo>
                  <a:cubicBezTo>
                    <a:pt x="3200411" y="0"/>
                    <a:pt x="3208615" y="3398"/>
                    <a:pt x="3214664" y="9447"/>
                  </a:cubicBezTo>
                  <a:cubicBezTo>
                    <a:pt x="3220712" y="15496"/>
                    <a:pt x="3224111" y="23700"/>
                    <a:pt x="3224111" y="32254"/>
                  </a:cubicBezTo>
                  <a:lnTo>
                    <a:pt x="3224111" y="63501"/>
                  </a:lnTo>
                  <a:cubicBezTo>
                    <a:pt x="3224111" y="81315"/>
                    <a:pt x="3209670" y="95755"/>
                    <a:pt x="3191857" y="95755"/>
                  </a:cubicBezTo>
                  <a:lnTo>
                    <a:pt x="32254" y="95755"/>
                  </a:lnTo>
                  <a:cubicBezTo>
                    <a:pt x="23700" y="95755"/>
                    <a:pt x="15496" y="92357"/>
                    <a:pt x="9447" y="86308"/>
                  </a:cubicBezTo>
                  <a:cubicBezTo>
                    <a:pt x="3398" y="80259"/>
                    <a:pt x="0" y="72056"/>
                    <a:pt x="0" y="63501"/>
                  </a:cubicBezTo>
                  <a:lnTo>
                    <a:pt x="0" y="32254"/>
                  </a:lnTo>
                  <a:cubicBezTo>
                    <a:pt x="0" y="23700"/>
                    <a:pt x="3398" y="15496"/>
                    <a:pt x="9447" y="9447"/>
                  </a:cubicBezTo>
                  <a:cubicBezTo>
                    <a:pt x="15496" y="3398"/>
                    <a:pt x="23700" y="0"/>
                    <a:pt x="322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3224110" cy="152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8621" y="5570430"/>
            <a:ext cx="5363842" cy="1318114"/>
            <a:chOff x="0" y="0"/>
            <a:chExt cx="1412699" cy="34715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12699" cy="347157"/>
            </a:xfrm>
            <a:custGeom>
              <a:avLst/>
              <a:gdLst/>
              <a:ahLst/>
              <a:cxnLst/>
              <a:rect r="r" b="b" t="t" l="l"/>
              <a:pathLst>
                <a:path h="347157" w="1412699">
                  <a:moveTo>
                    <a:pt x="73611" y="0"/>
                  </a:moveTo>
                  <a:lnTo>
                    <a:pt x="1339088" y="0"/>
                  </a:lnTo>
                  <a:cubicBezTo>
                    <a:pt x="1358611" y="0"/>
                    <a:pt x="1377334" y="7755"/>
                    <a:pt x="1391139" y="21560"/>
                  </a:cubicBezTo>
                  <a:cubicBezTo>
                    <a:pt x="1404944" y="35365"/>
                    <a:pt x="1412699" y="54088"/>
                    <a:pt x="1412699" y="73611"/>
                  </a:cubicBezTo>
                  <a:lnTo>
                    <a:pt x="1412699" y="273546"/>
                  </a:lnTo>
                  <a:cubicBezTo>
                    <a:pt x="1412699" y="293069"/>
                    <a:pt x="1404944" y="311793"/>
                    <a:pt x="1391139" y="325597"/>
                  </a:cubicBezTo>
                  <a:cubicBezTo>
                    <a:pt x="1377334" y="339402"/>
                    <a:pt x="1358611" y="347157"/>
                    <a:pt x="1339088" y="347157"/>
                  </a:cubicBezTo>
                  <a:lnTo>
                    <a:pt x="73611" y="347157"/>
                  </a:lnTo>
                  <a:cubicBezTo>
                    <a:pt x="32957" y="347157"/>
                    <a:pt x="0" y="314201"/>
                    <a:pt x="0" y="273546"/>
                  </a:cubicBezTo>
                  <a:lnTo>
                    <a:pt x="0" y="73611"/>
                  </a:lnTo>
                  <a:cubicBezTo>
                    <a:pt x="0" y="54088"/>
                    <a:pt x="7755" y="35365"/>
                    <a:pt x="21560" y="21560"/>
                  </a:cubicBezTo>
                  <a:cubicBezTo>
                    <a:pt x="35365" y="7755"/>
                    <a:pt x="54088" y="0"/>
                    <a:pt x="73611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12699" cy="385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Crea un nuevo nodo en memoria.</a:t>
              </a:r>
            </a:p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Este nuevo proceso se enlaza al proceso que estaba antes como primero (listaProcesos)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8621" y="8433106"/>
            <a:ext cx="6798065" cy="1032596"/>
            <a:chOff x="0" y="0"/>
            <a:chExt cx="1790437" cy="2719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90437" cy="271959"/>
            </a:xfrm>
            <a:custGeom>
              <a:avLst/>
              <a:gdLst/>
              <a:ahLst/>
              <a:cxnLst/>
              <a:rect r="r" b="b" t="t" l="l"/>
              <a:pathLst>
                <a:path h="271959" w="1790437">
                  <a:moveTo>
                    <a:pt x="58081" y="0"/>
                  </a:moveTo>
                  <a:lnTo>
                    <a:pt x="1732356" y="0"/>
                  </a:lnTo>
                  <a:cubicBezTo>
                    <a:pt x="1764433" y="0"/>
                    <a:pt x="1790437" y="26004"/>
                    <a:pt x="1790437" y="58081"/>
                  </a:cubicBezTo>
                  <a:lnTo>
                    <a:pt x="1790437" y="213878"/>
                  </a:lnTo>
                  <a:cubicBezTo>
                    <a:pt x="1790437" y="245956"/>
                    <a:pt x="1764433" y="271959"/>
                    <a:pt x="1732356" y="271959"/>
                  </a:cubicBezTo>
                  <a:lnTo>
                    <a:pt x="58081" y="271959"/>
                  </a:lnTo>
                  <a:cubicBezTo>
                    <a:pt x="26004" y="271959"/>
                    <a:pt x="0" y="245956"/>
                    <a:pt x="0" y="213878"/>
                  </a:cubicBezTo>
                  <a:lnTo>
                    <a:pt x="0" y="58081"/>
                  </a:lnTo>
                  <a:cubicBezTo>
                    <a:pt x="0" y="26004"/>
                    <a:pt x="26004" y="0"/>
                    <a:pt x="58081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790437" cy="310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Actualiza el inicio de la lista.</a:t>
              </a:r>
            </a:p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Ahora el nuevo proceso es el primero (la cabeza de la lista)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542463" y="6888052"/>
            <a:ext cx="3905515" cy="430565"/>
            <a:chOff x="0" y="0"/>
            <a:chExt cx="1028613" cy="113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28613" cy="113400"/>
            </a:xfrm>
            <a:custGeom>
              <a:avLst/>
              <a:gdLst/>
              <a:ahLst/>
              <a:cxnLst/>
              <a:rect r="r" b="b" t="t" l="l"/>
              <a:pathLst>
                <a:path h="113400" w="1028613">
                  <a:moveTo>
                    <a:pt x="56700" y="0"/>
                  </a:moveTo>
                  <a:lnTo>
                    <a:pt x="971913" y="0"/>
                  </a:lnTo>
                  <a:cubicBezTo>
                    <a:pt x="1003228" y="0"/>
                    <a:pt x="1028613" y="25385"/>
                    <a:pt x="1028613" y="56700"/>
                  </a:cubicBezTo>
                  <a:lnTo>
                    <a:pt x="1028613" y="56700"/>
                  </a:lnTo>
                  <a:cubicBezTo>
                    <a:pt x="1028613" y="71738"/>
                    <a:pt x="1022639" y="86160"/>
                    <a:pt x="1012006" y="96793"/>
                  </a:cubicBezTo>
                  <a:cubicBezTo>
                    <a:pt x="1001373" y="107426"/>
                    <a:pt x="986951" y="113400"/>
                    <a:pt x="971913" y="113400"/>
                  </a:cubicBezTo>
                  <a:lnTo>
                    <a:pt x="56700" y="113400"/>
                  </a:lnTo>
                  <a:cubicBezTo>
                    <a:pt x="41662" y="113400"/>
                    <a:pt x="27240" y="107426"/>
                    <a:pt x="16607" y="96793"/>
                  </a:cubicBezTo>
                  <a:cubicBezTo>
                    <a:pt x="5974" y="86160"/>
                    <a:pt x="0" y="71738"/>
                    <a:pt x="0" y="56700"/>
                  </a:cubicBezTo>
                  <a:lnTo>
                    <a:pt x="0" y="56700"/>
                  </a:lnTo>
                  <a:cubicBezTo>
                    <a:pt x="0" y="41662"/>
                    <a:pt x="5974" y="27240"/>
                    <a:pt x="16607" y="16607"/>
                  </a:cubicBezTo>
                  <a:cubicBezTo>
                    <a:pt x="27240" y="5974"/>
                    <a:pt x="41662" y="0"/>
                    <a:pt x="567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028613" cy="17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7150730" y="4634381"/>
            <a:ext cx="1038995" cy="220000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flipH="true" flipV="true">
            <a:off x="6136729" y="2867020"/>
            <a:ext cx="756160" cy="138280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flipH="true" flipV="true">
            <a:off x="5378653" y="6111911"/>
            <a:ext cx="1659452" cy="413062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flipH="true">
            <a:off x="5721874" y="7318617"/>
            <a:ext cx="1773346" cy="1114490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3572138" y="167964"/>
            <a:ext cx="4494361" cy="943816"/>
          </a:xfrm>
          <a:custGeom>
            <a:avLst/>
            <a:gdLst/>
            <a:ahLst/>
            <a:cxnLst/>
            <a:rect r="r" b="b" t="t" l="l"/>
            <a:pathLst>
              <a:path h="943816" w="4494361">
                <a:moveTo>
                  <a:pt x="0" y="0"/>
                </a:moveTo>
                <a:lnTo>
                  <a:pt x="4494361" y="0"/>
                </a:lnTo>
                <a:lnTo>
                  <a:pt x="4494361" y="943815"/>
                </a:lnTo>
                <a:lnTo>
                  <a:pt x="0" y="943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088" y="2181640"/>
            <a:ext cx="10058785" cy="919240"/>
          </a:xfrm>
          <a:custGeom>
            <a:avLst/>
            <a:gdLst/>
            <a:ahLst/>
            <a:cxnLst/>
            <a:rect r="r" b="b" t="t" l="l"/>
            <a:pathLst>
              <a:path h="919240" w="10058785">
                <a:moveTo>
                  <a:pt x="0" y="0"/>
                </a:moveTo>
                <a:lnTo>
                  <a:pt x="10058786" y="0"/>
                </a:lnTo>
                <a:lnTo>
                  <a:pt x="10058786" y="919240"/>
                </a:lnTo>
                <a:lnTo>
                  <a:pt x="0" y="919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3359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4088" y="4155676"/>
            <a:ext cx="10058785" cy="2568258"/>
          </a:xfrm>
          <a:custGeom>
            <a:avLst/>
            <a:gdLst/>
            <a:ahLst/>
            <a:cxnLst/>
            <a:rect r="r" b="b" t="t" l="l"/>
            <a:pathLst>
              <a:path h="2568258" w="10058785">
                <a:moveTo>
                  <a:pt x="0" y="0"/>
                </a:moveTo>
                <a:lnTo>
                  <a:pt x="10058786" y="0"/>
                </a:lnTo>
                <a:lnTo>
                  <a:pt x="10058786" y="2568257"/>
                </a:lnTo>
                <a:lnTo>
                  <a:pt x="0" y="2568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564" r="0" b="-2263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1858" y="318312"/>
            <a:ext cx="13123260" cy="15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80"/>
              </a:lnSpc>
              <a:spcBef>
                <a:spcPct val="0"/>
              </a:spcBef>
            </a:pPr>
            <a:r>
              <a:rPr lang="en-US" b="true" sz="6486">
                <a:solidFill>
                  <a:srgbClr val="00000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Buscar un Proceso por ID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377586" y="1885212"/>
            <a:ext cx="6031074" cy="540832"/>
            <a:chOff x="0" y="0"/>
            <a:chExt cx="1588431" cy="1424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88431" cy="142441"/>
            </a:xfrm>
            <a:custGeom>
              <a:avLst/>
              <a:gdLst/>
              <a:ahLst/>
              <a:cxnLst/>
              <a:rect r="r" b="b" t="t" l="l"/>
              <a:pathLst>
                <a:path h="142441" w="1588431">
                  <a:moveTo>
                    <a:pt x="65467" y="0"/>
                  </a:moveTo>
                  <a:lnTo>
                    <a:pt x="1522964" y="0"/>
                  </a:lnTo>
                  <a:cubicBezTo>
                    <a:pt x="1559120" y="0"/>
                    <a:pt x="1588431" y="29311"/>
                    <a:pt x="1588431" y="65467"/>
                  </a:cubicBezTo>
                  <a:lnTo>
                    <a:pt x="1588431" y="76974"/>
                  </a:lnTo>
                  <a:cubicBezTo>
                    <a:pt x="1588431" y="113131"/>
                    <a:pt x="1559120" y="142441"/>
                    <a:pt x="1522964" y="142441"/>
                  </a:cubicBezTo>
                  <a:lnTo>
                    <a:pt x="65467" y="142441"/>
                  </a:lnTo>
                  <a:cubicBezTo>
                    <a:pt x="29311" y="142441"/>
                    <a:pt x="0" y="113131"/>
                    <a:pt x="0" y="76974"/>
                  </a:cubicBezTo>
                  <a:lnTo>
                    <a:pt x="0" y="65467"/>
                  </a:lnTo>
                  <a:cubicBezTo>
                    <a:pt x="0" y="29311"/>
                    <a:pt x="29311" y="0"/>
                    <a:pt x="65467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588431" cy="190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7"/>
                </a:lnSpc>
              </a:pPr>
              <a:r>
                <a:rPr lang="en-US" b="true" sz="19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Variable para guardar el ID que se va a buscar.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35554" y="4223984"/>
            <a:ext cx="5947986" cy="1032596"/>
            <a:chOff x="0" y="0"/>
            <a:chExt cx="1566548" cy="2719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66548" cy="271959"/>
            </a:xfrm>
            <a:custGeom>
              <a:avLst/>
              <a:gdLst/>
              <a:ahLst/>
              <a:cxnLst/>
              <a:rect r="r" b="b" t="t" l="l"/>
              <a:pathLst>
                <a:path h="271959" w="1566548">
                  <a:moveTo>
                    <a:pt x="66382" y="0"/>
                  </a:moveTo>
                  <a:lnTo>
                    <a:pt x="1500166" y="0"/>
                  </a:lnTo>
                  <a:cubicBezTo>
                    <a:pt x="1517772" y="0"/>
                    <a:pt x="1534656" y="6994"/>
                    <a:pt x="1547105" y="19443"/>
                  </a:cubicBezTo>
                  <a:cubicBezTo>
                    <a:pt x="1559554" y="31892"/>
                    <a:pt x="1566548" y="48776"/>
                    <a:pt x="1566548" y="66382"/>
                  </a:cubicBezTo>
                  <a:lnTo>
                    <a:pt x="1566548" y="205578"/>
                  </a:lnTo>
                  <a:cubicBezTo>
                    <a:pt x="1566548" y="242239"/>
                    <a:pt x="1536828" y="271959"/>
                    <a:pt x="1500166" y="271959"/>
                  </a:cubicBezTo>
                  <a:lnTo>
                    <a:pt x="66382" y="271959"/>
                  </a:lnTo>
                  <a:cubicBezTo>
                    <a:pt x="48776" y="271959"/>
                    <a:pt x="31892" y="264966"/>
                    <a:pt x="19443" y="252517"/>
                  </a:cubicBezTo>
                  <a:cubicBezTo>
                    <a:pt x="6994" y="240068"/>
                    <a:pt x="0" y="223183"/>
                    <a:pt x="0" y="205578"/>
                  </a:cubicBezTo>
                  <a:lnTo>
                    <a:pt x="0" y="66382"/>
                  </a:lnTo>
                  <a:cubicBezTo>
                    <a:pt x="0" y="48776"/>
                    <a:pt x="6994" y="31892"/>
                    <a:pt x="19443" y="19443"/>
                  </a:cubicBezTo>
                  <a:cubicBezTo>
                    <a:pt x="31892" y="6994"/>
                    <a:pt x="48776" y="0"/>
                    <a:pt x="66382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66548" cy="310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Se declara un puntero auxiliar p para recorrer la lista, empezando desde el primer nodo.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4657373" y="2155628"/>
            <a:ext cx="6720213" cy="296428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2" id="12"/>
          <p:cNvGrpSpPr/>
          <p:nvPr/>
        </p:nvGrpSpPr>
        <p:grpSpPr>
          <a:xfrm rot="0">
            <a:off x="751858" y="2181640"/>
            <a:ext cx="3905515" cy="540832"/>
            <a:chOff x="0" y="0"/>
            <a:chExt cx="1028613" cy="1424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8613" cy="142441"/>
            </a:xfrm>
            <a:custGeom>
              <a:avLst/>
              <a:gdLst/>
              <a:ahLst/>
              <a:cxnLst/>
              <a:rect r="r" b="b" t="t" l="l"/>
              <a:pathLst>
                <a:path h="142441" w="1028613">
                  <a:moveTo>
                    <a:pt x="71221" y="0"/>
                  </a:moveTo>
                  <a:lnTo>
                    <a:pt x="957392" y="0"/>
                  </a:lnTo>
                  <a:cubicBezTo>
                    <a:pt x="996726" y="0"/>
                    <a:pt x="1028613" y="31887"/>
                    <a:pt x="1028613" y="71221"/>
                  </a:cubicBezTo>
                  <a:lnTo>
                    <a:pt x="1028613" y="71221"/>
                  </a:lnTo>
                  <a:cubicBezTo>
                    <a:pt x="1028613" y="110555"/>
                    <a:pt x="996726" y="142441"/>
                    <a:pt x="957392" y="142441"/>
                  </a:cubicBezTo>
                  <a:lnTo>
                    <a:pt x="71221" y="142441"/>
                  </a:lnTo>
                  <a:cubicBezTo>
                    <a:pt x="31887" y="142441"/>
                    <a:pt x="0" y="110555"/>
                    <a:pt x="0" y="71221"/>
                  </a:cubicBezTo>
                  <a:lnTo>
                    <a:pt x="0" y="71221"/>
                  </a:lnTo>
                  <a:cubicBezTo>
                    <a:pt x="0" y="31887"/>
                    <a:pt x="31887" y="0"/>
                    <a:pt x="7122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028613" cy="199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369335" y="2581515"/>
            <a:ext cx="6031074" cy="832893"/>
            <a:chOff x="0" y="0"/>
            <a:chExt cx="1588431" cy="2193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88431" cy="219363"/>
            </a:xfrm>
            <a:custGeom>
              <a:avLst/>
              <a:gdLst/>
              <a:ahLst/>
              <a:cxnLst/>
              <a:rect r="r" b="b" t="t" l="l"/>
              <a:pathLst>
                <a:path h="219363" w="1588431">
                  <a:moveTo>
                    <a:pt x="65467" y="0"/>
                  </a:moveTo>
                  <a:lnTo>
                    <a:pt x="1522964" y="0"/>
                  </a:lnTo>
                  <a:cubicBezTo>
                    <a:pt x="1559120" y="0"/>
                    <a:pt x="1588431" y="29311"/>
                    <a:pt x="1588431" y="65467"/>
                  </a:cubicBezTo>
                  <a:lnTo>
                    <a:pt x="1588431" y="153896"/>
                  </a:lnTo>
                  <a:cubicBezTo>
                    <a:pt x="1588431" y="190052"/>
                    <a:pt x="1559120" y="219363"/>
                    <a:pt x="1522964" y="219363"/>
                  </a:cubicBezTo>
                  <a:lnTo>
                    <a:pt x="65467" y="219363"/>
                  </a:lnTo>
                  <a:cubicBezTo>
                    <a:pt x="29311" y="219363"/>
                    <a:pt x="0" y="190052"/>
                    <a:pt x="0" y="153896"/>
                  </a:cubicBezTo>
                  <a:lnTo>
                    <a:pt x="0" y="65467"/>
                  </a:lnTo>
                  <a:cubicBezTo>
                    <a:pt x="0" y="29311"/>
                    <a:pt x="29311" y="0"/>
                    <a:pt x="65467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588431" cy="266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7"/>
                </a:lnSpc>
              </a:pPr>
              <a:r>
                <a:rPr lang="en-US" b="true" sz="19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Se pide al usuario que ingrese el ID del proceso que quiere encontrar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flipH="true" flipV="true">
            <a:off x="10439348" y="2884356"/>
            <a:ext cx="929987" cy="113605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9" id="19"/>
          <p:cNvGrpSpPr/>
          <p:nvPr/>
        </p:nvGrpSpPr>
        <p:grpSpPr>
          <a:xfrm rot="0">
            <a:off x="1265657" y="2641260"/>
            <a:ext cx="9147217" cy="374705"/>
            <a:chOff x="0" y="0"/>
            <a:chExt cx="2409143" cy="9868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09143" cy="98688"/>
            </a:xfrm>
            <a:custGeom>
              <a:avLst/>
              <a:gdLst/>
              <a:ahLst/>
              <a:cxnLst/>
              <a:rect r="r" b="b" t="t" l="l"/>
              <a:pathLst>
                <a:path h="98688" w="2409143">
                  <a:moveTo>
                    <a:pt x="43165" y="0"/>
                  </a:moveTo>
                  <a:lnTo>
                    <a:pt x="2365979" y="0"/>
                  </a:lnTo>
                  <a:cubicBezTo>
                    <a:pt x="2389818" y="0"/>
                    <a:pt x="2409143" y="19326"/>
                    <a:pt x="2409143" y="43165"/>
                  </a:cubicBezTo>
                  <a:lnTo>
                    <a:pt x="2409143" y="55523"/>
                  </a:lnTo>
                  <a:cubicBezTo>
                    <a:pt x="2409143" y="79362"/>
                    <a:pt x="2389818" y="98688"/>
                    <a:pt x="2365979" y="98688"/>
                  </a:cubicBezTo>
                  <a:lnTo>
                    <a:pt x="43165" y="98688"/>
                  </a:lnTo>
                  <a:cubicBezTo>
                    <a:pt x="19326" y="98688"/>
                    <a:pt x="0" y="79362"/>
                    <a:pt x="0" y="55523"/>
                  </a:cubicBezTo>
                  <a:lnTo>
                    <a:pt x="0" y="43165"/>
                  </a:lnTo>
                  <a:cubicBezTo>
                    <a:pt x="0" y="19326"/>
                    <a:pt x="19326" y="0"/>
                    <a:pt x="431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2409143" cy="155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18057" y="4447944"/>
            <a:ext cx="2790684" cy="292338"/>
            <a:chOff x="0" y="0"/>
            <a:chExt cx="734995" cy="7699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34995" cy="76994"/>
            </a:xfrm>
            <a:custGeom>
              <a:avLst/>
              <a:gdLst/>
              <a:ahLst/>
              <a:cxnLst/>
              <a:rect r="r" b="b" t="t" l="l"/>
              <a:pathLst>
                <a:path h="76994" w="734995">
                  <a:moveTo>
                    <a:pt x="38497" y="0"/>
                  </a:moveTo>
                  <a:lnTo>
                    <a:pt x="696498" y="0"/>
                  </a:lnTo>
                  <a:cubicBezTo>
                    <a:pt x="717759" y="0"/>
                    <a:pt x="734995" y="17236"/>
                    <a:pt x="734995" y="38497"/>
                  </a:cubicBezTo>
                  <a:lnTo>
                    <a:pt x="734995" y="38497"/>
                  </a:lnTo>
                  <a:cubicBezTo>
                    <a:pt x="734995" y="48707"/>
                    <a:pt x="730939" y="58499"/>
                    <a:pt x="723719" y="65719"/>
                  </a:cubicBezTo>
                  <a:cubicBezTo>
                    <a:pt x="716500" y="72938"/>
                    <a:pt x="706708" y="76994"/>
                    <a:pt x="696498" y="76994"/>
                  </a:cubicBezTo>
                  <a:lnTo>
                    <a:pt x="38497" y="76994"/>
                  </a:lnTo>
                  <a:cubicBezTo>
                    <a:pt x="17236" y="76994"/>
                    <a:pt x="0" y="59759"/>
                    <a:pt x="0" y="38497"/>
                  </a:cubicBezTo>
                  <a:lnTo>
                    <a:pt x="0" y="38497"/>
                  </a:lnTo>
                  <a:cubicBezTo>
                    <a:pt x="0" y="17236"/>
                    <a:pt x="17236" y="0"/>
                    <a:pt x="384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734995" cy="134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18057" y="4199844"/>
            <a:ext cx="3965424" cy="248100"/>
            <a:chOff x="0" y="0"/>
            <a:chExt cx="1044391" cy="653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44391" cy="65343"/>
            </a:xfrm>
            <a:custGeom>
              <a:avLst/>
              <a:gdLst/>
              <a:ahLst/>
              <a:cxnLst/>
              <a:rect r="r" b="b" t="t" l="l"/>
              <a:pathLst>
                <a:path h="65343" w="1044391">
                  <a:moveTo>
                    <a:pt x="32672" y="0"/>
                  </a:moveTo>
                  <a:lnTo>
                    <a:pt x="1011720" y="0"/>
                  </a:lnTo>
                  <a:cubicBezTo>
                    <a:pt x="1029764" y="0"/>
                    <a:pt x="1044391" y="14628"/>
                    <a:pt x="1044391" y="32672"/>
                  </a:cubicBezTo>
                  <a:lnTo>
                    <a:pt x="1044391" y="32672"/>
                  </a:lnTo>
                  <a:cubicBezTo>
                    <a:pt x="1044391" y="50716"/>
                    <a:pt x="1029764" y="65343"/>
                    <a:pt x="1011720" y="65343"/>
                  </a:cubicBezTo>
                  <a:lnTo>
                    <a:pt x="32672" y="65343"/>
                  </a:lnTo>
                  <a:cubicBezTo>
                    <a:pt x="14628" y="65343"/>
                    <a:pt x="0" y="50716"/>
                    <a:pt x="0" y="32672"/>
                  </a:cubicBezTo>
                  <a:lnTo>
                    <a:pt x="0" y="32672"/>
                  </a:lnTo>
                  <a:cubicBezTo>
                    <a:pt x="0" y="14628"/>
                    <a:pt x="14628" y="0"/>
                    <a:pt x="326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044391" cy="122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109129" y="5504230"/>
            <a:ext cx="5947986" cy="598917"/>
            <a:chOff x="0" y="0"/>
            <a:chExt cx="1566548" cy="15773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66548" cy="157739"/>
            </a:xfrm>
            <a:custGeom>
              <a:avLst/>
              <a:gdLst/>
              <a:ahLst/>
              <a:cxnLst/>
              <a:rect r="r" b="b" t="t" l="l"/>
              <a:pathLst>
                <a:path h="157739" w="1566548">
                  <a:moveTo>
                    <a:pt x="66382" y="0"/>
                  </a:moveTo>
                  <a:lnTo>
                    <a:pt x="1500166" y="0"/>
                  </a:lnTo>
                  <a:cubicBezTo>
                    <a:pt x="1517772" y="0"/>
                    <a:pt x="1534656" y="6994"/>
                    <a:pt x="1547105" y="19443"/>
                  </a:cubicBezTo>
                  <a:cubicBezTo>
                    <a:pt x="1559554" y="31892"/>
                    <a:pt x="1566548" y="48776"/>
                    <a:pt x="1566548" y="66382"/>
                  </a:cubicBezTo>
                  <a:lnTo>
                    <a:pt x="1566548" y="91358"/>
                  </a:lnTo>
                  <a:cubicBezTo>
                    <a:pt x="1566548" y="108963"/>
                    <a:pt x="1559554" y="125848"/>
                    <a:pt x="1547105" y="138297"/>
                  </a:cubicBezTo>
                  <a:cubicBezTo>
                    <a:pt x="1534656" y="150746"/>
                    <a:pt x="1517772" y="157739"/>
                    <a:pt x="1500166" y="157739"/>
                  </a:cubicBezTo>
                  <a:lnTo>
                    <a:pt x="66382" y="157739"/>
                  </a:lnTo>
                  <a:cubicBezTo>
                    <a:pt x="48776" y="157739"/>
                    <a:pt x="31892" y="150746"/>
                    <a:pt x="19443" y="138297"/>
                  </a:cubicBezTo>
                  <a:cubicBezTo>
                    <a:pt x="6994" y="125848"/>
                    <a:pt x="0" y="108963"/>
                    <a:pt x="0" y="91358"/>
                  </a:cubicBezTo>
                  <a:lnTo>
                    <a:pt x="0" y="66382"/>
                  </a:lnTo>
                  <a:cubicBezTo>
                    <a:pt x="0" y="48776"/>
                    <a:pt x="6994" y="31892"/>
                    <a:pt x="19443" y="19443"/>
                  </a:cubicBezTo>
                  <a:cubicBezTo>
                    <a:pt x="31892" y="6994"/>
                    <a:pt x="48776" y="0"/>
                    <a:pt x="66382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566548" cy="195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Recorre la lista hasta llegar al final (NULL).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899355" y="6436522"/>
            <a:ext cx="6987535" cy="574824"/>
            <a:chOff x="0" y="0"/>
            <a:chExt cx="1840338" cy="15139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40338" cy="151394"/>
            </a:xfrm>
            <a:custGeom>
              <a:avLst/>
              <a:gdLst/>
              <a:ahLst/>
              <a:cxnLst/>
              <a:rect r="r" b="b" t="t" l="l"/>
              <a:pathLst>
                <a:path h="151394" w="1840338">
                  <a:moveTo>
                    <a:pt x="56506" y="0"/>
                  </a:moveTo>
                  <a:lnTo>
                    <a:pt x="1783832" y="0"/>
                  </a:lnTo>
                  <a:cubicBezTo>
                    <a:pt x="1815040" y="0"/>
                    <a:pt x="1840338" y="25299"/>
                    <a:pt x="1840338" y="56506"/>
                  </a:cubicBezTo>
                  <a:lnTo>
                    <a:pt x="1840338" y="94888"/>
                  </a:lnTo>
                  <a:cubicBezTo>
                    <a:pt x="1840338" y="126095"/>
                    <a:pt x="1815040" y="151394"/>
                    <a:pt x="1783832" y="151394"/>
                  </a:cubicBezTo>
                  <a:lnTo>
                    <a:pt x="56506" y="151394"/>
                  </a:lnTo>
                  <a:cubicBezTo>
                    <a:pt x="25299" y="151394"/>
                    <a:pt x="0" y="126095"/>
                    <a:pt x="0" y="94888"/>
                  </a:cubicBezTo>
                  <a:lnTo>
                    <a:pt x="0" y="56506"/>
                  </a:lnTo>
                  <a:cubicBezTo>
                    <a:pt x="0" y="25299"/>
                    <a:pt x="25299" y="0"/>
                    <a:pt x="56506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840338" cy="189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Compara el ID del proceso actual con el que busca el usuario.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109129" y="7706670"/>
            <a:ext cx="5947986" cy="1032596"/>
            <a:chOff x="0" y="0"/>
            <a:chExt cx="1566548" cy="27195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66548" cy="271959"/>
            </a:xfrm>
            <a:custGeom>
              <a:avLst/>
              <a:gdLst/>
              <a:ahLst/>
              <a:cxnLst/>
              <a:rect r="r" b="b" t="t" l="l"/>
              <a:pathLst>
                <a:path h="271959" w="1566548">
                  <a:moveTo>
                    <a:pt x="66382" y="0"/>
                  </a:moveTo>
                  <a:lnTo>
                    <a:pt x="1500166" y="0"/>
                  </a:lnTo>
                  <a:cubicBezTo>
                    <a:pt x="1517772" y="0"/>
                    <a:pt x="1534656" y="6994"/>
                    <a:pt x="1547105" y="19443"/>
                  </a:cubicBezTo>
                  <a:cubicBezTo>
                    <a:pt x="1559554" y="31892"/>
                    <a:pt x="1566548" y="48776"/>
                    <a:pt x="1566548" y="66382"/>
                  </a:cubicBezTo>
                  <a:lnTo>
                    <a:pt x="1566548" y="205578"/>
                  </a:lnTo>
                  <a:cubicBezTo>
                    <a:pt x="1566548" y="242239"/>
                    <a:pt x="1536828" y="271959"/>
                    <a:pt x="1500166" y="271959"/>
                  </a:cubicBezTo>
                  <a:lnTo>
                    <a:pt x="66382" y="271959"/>
                  </a:lnTo>
                  <a:cubicBezTo>
                    <a:pt x="48776" y="271959"/>
                    <a:pt x="31892" y="264966"/>
                    <a:pt x="19443" y="252517"/>
                  </a:cubicBezTo>
                  <a:cubicBezTo>
                    <a:pt x="6994" y="240068"/>
                    <a:pt x="0" y="223183"/>
                    <a:pt x="0" y="205578"/>
                  </a:cubicBezTo>
                  <a:lnTo>
                    <a:pt x="0" y="66382"/>
                  </a:lnTo>
                  <a:cubicBezTo>
                    <a:pt x="0" y="48776"/>
                    <a:pt x="6994" y="31892"/>
                    <a:pt x="19443" y="19443"/>
                  </a:cubicBezTo>
                  <a:cubicBezTo>
                    <a:pt x="31892" y="6994"/>
                    <a:pt x="48776" y="0"/>
                    <a:pt x="66382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66548" cy="310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Si lo encuentra, muestra el nombre y la prioridad.</a:t>
              </a:r>
            </a:p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Luego termina la función con return</a:t>
              </a:r>
            </a:p>
          </p:txBody>
        </p:sp>
      </p:grpSp>
      <p:sp>
        <p:nvSpPr>
          <p:cNvPr name="AutoShape 37" id="37"/>
          <p:cNvSpPr/>
          <p:nvPr/>
        </p:nvSpPr>
        <p:spPr>
          <a:xfrm flipH="true" flipV="true">
            <a:off x="5435787" y="4506446"/>
            <a:ext cx="6299767" cy="233836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8" id="38"/>
          <p:cNvSpPr/>
          <p:nvPr/>
        </p:nvSpPr>
        <p:spPr>
          <a:xfrm flipH="true" flipV="true">
            <a:off x="4208741" y="4594113"/>
            <a:ext cx="6900388" cy="1209575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2005427" y="4764375"/>
            <a:ext cx="3658042" cy="268245"/>
            <a:chOff x="0" y="0"/>
            <a:chExt cx="963435" cy="7064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63435" cy="70649"/>
            </a:xfrm>
            <a:custGeom>
              <a:avLst/>
              <a:gdLst/>
              <a:ahLst/>
              <a:cxnLst/>
              <a:rect r="r" b="b" t="t" l="l"/>
              <a:pathLst>
                <a:path h="70649" w="963435">
                  <a:moveTo>
                    <a:pt x="35324" y="0"/>
                  </a:moveTo>
                  <a:lnTo>
                    <a:pt x="928110" y="0"/>
                  </a:lnTo>
                  <a:cubicBezTo>
                    <a:pt x="947619" y="0"/>
                    <a:pt x="963435" y="15815"/>
                    <a:pt x="963435" y="35324"/>
                  </a:cubicBezTo>
                  <a:lnTo>
                    <a:pt x="963435" y="35324"/>
                  </a:lnTo>
                  <a:cubicBezTo>
                    <a:pt x="963435" y="44693"/>
                    <a:pt x="959713" y="53678"/>
                    <a:pt x="953089" y="60303"/>
                  </a:cubicBezTo>
                  <a:cubicBezTo>
                    <a:pt x="946464" y="66927"/>
                    <a:pt x="937479" y="70649"/>
                    <a:pt x="928110" y="70649"/>
                  </a:cubicBezTo>
                  <a:lnTo>
                    <a:pt x="35324" y="70649"/>
                  </a:lnTo>
                  <a:cubicBezTo>
                    <a:pt x="15815" y="70649"/>
                    <a:pt x="0" y="54834"/>
                    <a:pt x="0" y="35324"/>
                  </a:cubicBezTo>
                  <a:lnTo>
                    <a:pt x="0" y="35324"/>
                  </a:lnTo>
                  <a:cubicBezTo>
                    <a:pt x="0" y="15815"/>
                    <a:pt x="15815" y="0"/>
                    <a:pt x="353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63435" cy="1277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42" id="42"/>
          <p:cNvSpPr/>
          <p:nvPr/>
        </p:nvSpPr>
        <p:spPr>
          <a:xfrm flipH="true" flipV="true">
            <a:off x="5734457" y="5032620"/>
            <a:ext cx="5164898" cy="1691313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43" id="43"/>
          <p:cNvSpPr/>
          <p:nvPr/>
        </p:nvSpPr>
        <p:spPr>
          <a:xfrm flipH="false" flipV="false" rot="0">
            <a:off x="354088" y="7539367"/>
            <a:ext cx="10058785" cy="1787208"/>
          </a:xfrm>
          <a:custGeom>
            <a:avLst/>
            <a:gdLst/>
            <a:ahLst/>
            <a:cxnLst/>
            <a:rect r="r" b="b" t="t" l="l"/>
            <a:pathLst>
              <a:path h="1787208" w="10058785">
                <a:moveTo>
                  <a:pt x="0" y="0"/>
                </a:moveTo>
                <a:lnTo>
                  <a:pt x="10058786" y="0"/>
                </a:lnTo>
                <a:lnTo>
                  <a:pt x="10058786" y="1787208"/>
                </a:lnTo>
                <a:lnTo>
                  <a:pt x="0" y="1787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0497" r="0" b="-3252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0">
            <a:off x="2415496" y="7572548"/>
            <a:ext cx="7199753" cy="942857"/>
            <a:chOff x="0" y="0"/>
            <a:chExt cx="1896231" cy="24832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896231" cy="248324"/>
            </a:xfrm>
            <a:custGeom>
              <a:avLst/>
              <a:gdLst/>
              <a:ahLst/>
              <a:cxnLst/>
              <a:rect r="r" b="b" t="t" l="l"/>
              <a:pathLst>
                <a:path h="248324" w="1896231">
                  <a:moveTo>
                    <a:pt x="54840" y="0"/>
                  </a:moveTo>
                  <a:lnTo>
                    <a:pt x="1841391" y="0"/>
                  </a:lnTo>
                  <a:cubicBezTo>
                    <a:pt x="1871678" y="0"/>
                    <a:pt x="1896231" y="24553"/>
                    <a:pt x="1896231" y="54840"/>
                  </a:cubicBezTo>
                  <a:lnTo>
                    <a:pt x="1896231" y="193484"/>
                  </a:lnTo>
                  <a:cubicBezTo>
                    <a:pt x="1896231" y="223771"/>
                    <a:pt x="1871678" y="248324"/>
                    <a:pt x="1841391" y="248324"/>
                  </a:cubicBezTo>
                  <a:lnTo>
                    <a:pt x="54840" y="248324"/>
                  </a:lnTo>
                  <a:cubicBezTo>
                    <a:pt x="24553" y="248324"/>
                    <a:pt x="0" y="223771"/>
                    <a:pt x="0" y="193484"/>
                  </a:cubicBezTo>
                  <a:lnTo>
                    <a:pt x="0" y="54840"/>
                  </a:lnTo>
                  <a:cubicBezTo>
                    <a:pt x="0" y="24553"/>
                    <a:pt x="24553" y="0"/>
                    <a:pt x="548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1896231" cy="30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47" id="47"/>
          <p:cNvSpPr/>
          <p:nvPr/>
        </p:nvSpPr>
        <p:spPr>
          <a:xfrm flipH="true" flipV="true">
            <a:off x="9862248" y="8003933"/>
            <a:ext cx="1246881" cy="219035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8" id="48"/>
          <p:cNvGrpSpPr/>
          <p:nvPr/>
        </p:nvGrpSpPr>
        <p:grpSpPr>
          <a:xfrm rot="0">
            <a:off x="10731476" y="8939291"/>
            <a:ext cx="5947986" cy="1032596"/>
            <a:chOff x="0" y="0"/>
            <a:chExt cx="1566548" cy="27195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566548" cy="271959"/>
            </a:xfrm>
            <a:custGeom>
              <a:avLst/>
              <a:gdLst/>
              <a:ahLst/>
              <a:cxnLst/>
              <a:rect r="r" b="b" t="t" l="l"/>
              <a:pathLst>
                <a:path h="271959" w="1566548">
                  <a:moveTo>
                    <a:pt x="66382" y="0"/>
                  </a:moveTo>
                  <a:lnTo>
                    <a:pt x="1500166" y="0"/>
                  </a:lnTo>
                  <a:cubicBezTo>
                    <a:pt x="1517772" y="0"/>
                    <a:pt x="1534656" y="6994"/>
                    <a:pt x="1547105" y="19443"/>
                  </a:cubicBezTo>
                  <a:cubicBezTo>
                    <a:pt x="1559554" y="31892"/>
                    <a:pt x="1566548" y="48776"/>
                    <a:pt x="1566548" y="66382"/>
                  </a:cubicBezTo>
                  <a:lnTo>
                    <a:pt x="1566548" y="205578"/>
                  </a:lnTo>
                  <a:cubicBezTo>
                    <a:pt x="1566548" y="242239"/>
                    <a:pt x="1536828" y="271959"/>
                    <a:pt x="1500166" y="271959"/>
                  </a:cubicBezTo>
                  <a:lnTo>
                    <a:pt x="66382" y="271959"/>
                  </a:lnTo>
                  <a:cubicBezTo>
                    <a:pt x="48776" y="271959"/>
                    <a:pt x="31892" y="264966"/>
                    <a:pt x="19443" y="252517"/>
                  </a:cubicBezTo>
                  <a:cubicBezTo>
                    <a:pt x="6994" y="240068"/>
                    <a:pt x="0" y="223183"/>
                    <a:pt x="0" y="205578"/>
                  </a:cubicBezTo>
                  <a:lnTo>
                    <a:pt x="0" y="66382"/>
                  </a:lnTo>
                  <a:cubicBezTo>
                    <a:pt x="0" y="48776"/>
                    <a:pt x="6994" y="31892"/>
                    <a:pt x="19443" y="19443"/>
                  </a:cubicBezTo>
                  <a:cubicBezTo>
                    <a:pt x="31892" y="6994"/>
                    <a:pt x="48776" y="0"/>
                    <a:pt x="66382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1566548" cy="310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Si no lo encuentra en la lista, muestra un mensaje indicando que no se encontró el proceso.</a:t>
              </a:r>
            </a:p>
          </p:txBody>
        </p:sp>
      </p:grpSp>
      <p:sp>
        <p:nvSpPr>
          <p:cNvPr name="AutoShape 51" id="51"/>
          <p:cNvSpPr/>
          <p:nvPr/>
        </p:nvSpPr>
        <p:spPr>
          <a:xfrm flipH="true" flipV="true">
            <a:off x="5383481" y="9047784"/>
            <a:ext cx="5347996" cy="407805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2" id="52"/>
          <p:cNvGrpSpPr/>
          <p:nvPr/>
        </p:nvGrpSpPr>
        <p:grpSpPr>
          <a:xfrm rot="0">
            <a:off x="1936004" y="8639229"/>
            <a:ext cx="3447476" cy="475999"/>
            <a:chOff x="0" y="0"/>
            <a:chExt cx="907977" cy="125366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07977" cy="125366"/>
            </a:xfrm>
            <a:custGeom>
              <a:avLst/>
              <a:gdLst/>
              <a:ahLst/>
              <a:cxnLst/>
              <a:rect r="r" b="b" t="t" l="l"/>
              <a:pathLst>
                <a:path h="125366" w="907977">
                  <a:moveTo>
                    <a:pt x="62683" y="0"/>
                  </a:moveTo>
                  <a:lnTo>
                    <a:pt x="845294" y="0"/>
                  </a:lnTo>
                  <a:cubicBezTo>
                    <a:pt x="879913" y="0"/>
                    <a:pt x="907977" y="28064"/>
                    <a:pt x="907977" y="62683"/>
                  </a:cubicBezTo>
                  <a:lnTo>
                    <a:pt x="907977" y="62683"/>
                  </a:lnTo>
                  <a:cubicBezTo>
                    <a:pt x="907977" y="79308"/>
                    <a:pt x="901373" y="95251"/>
                    <a:pt x="889618" y="107007"/>
                  </a:cubicBezTo>
                  <a:cubicBezTo>
                    <a:pt x="877863" y="118762"/>
                    <a:pt x="861919" y="125366"/>
                    <a:pt x="845294" y="125366"/>
                  </a:cubicBezTo>
                  <a:lnTo>
                    <a:pt x="62683" y="125366"/>
                  </a:lnTo>
                  <a:cubicBezTo>
                    <a:pt x="46058" y="125366"/>
                    <a:pt x="30115" y="118762"/>
                    <a:pt x="18359" y="107007"/>
                  </a:cubicBezTo>
                  <a:cubicBezTo>
                    <a:pt x="6604" y="95251"/>
                    <a:pt x="0" y="79308"/>
                    <a:pt x="0" y="62683"/>
                  </a:cubicBezTo>
                  <a:lnTo>
                    <a:pt x="0" y="62683"/>
                  </a:lnTo>
                  <a:cubicBezTo>
                    <a:pt x="0" y="46058"/>
                    <a:pt x="6604" y="30115"/>
                    <a:pt x="18359" y="18359"/>
                  </a:cubicBezTo>
                  <a:cubicBezTo>
                    <a:pt x="30115" y="6604"/>
                    <a:pt x="46058" y="0"/>
                    <a:pt x="626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57150"/>
              <a:ext cx="907977" cy="182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13572138" y="167964"/>
            <a:ext cx="4494361" cy="943816"/>
          </a:xfrm>
          <a:custGeom>
            <a:avLst/>
            <a:gdLst/>
            <a:ahLst/>
            <a:cxnLst/>
            <a:rect r="r" b="b" t="t" l="l"/>
            <a:pathLst>
              <a:path h="943816" w="4494361">
                <a:moveTo>
                  <a:pt x="0" y="0"/>
                </a:moveTo>
                <a:lnTo>
                  <a:pt x="4494361" y="0"/>
                </a:lnTo>
                <a:lnTo>
                  <a:pt x="4494361" y="943815"/>
                </a:lnTo>
                <a:lnTo>
                  <a:pt x="0" y="943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91205" y="2248418"/>
            <a:ext cx="9468095" cy="756543"/>
          </a:xfrm>
          <a:custGeom>
            <a:avLst/>
            <a:gdLst/>
            <a:ahLst/>
            <a:cxnLst/>
            <a:rect r="r" b="b" t="t" l="l"/>
            <a:pathLst>
              <a:path h="756543" w="9468095">
                <a:moveTo>
                  <a:pt x="0" y="0"/>
                </a:moveTo>
                <a:lnTo>
                  <a:pt x="9468095" y="0"/>
                </a:lnTo>
                <a:lnTo>
                  <a:pt x="9468095" y="756544"/>
                </a:lnTo>
                <a:lnTo>
                  <a:pt x="0" y="756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07" b="-54072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5018" y="3350155"/>
            <a:ext cx="8836588" cy="3445338"/>
          </a:xfrm>
          <a:custGeom>
            <a:avLst/>
            <a:gdLst/>
            <a:ahLst/>
            <a:cxnLst/>
            <a:rect r="r" b="b" t="t" l="l"/>
            <a:pathLst>
              <a:path h="3445338" w="8836588">
                <a:moveTo>
                  <a:pt x="0" y="0"/>
                </a:moveTo>
                <a:lnTo>
                  <a:pt x="8836589" y="0"/>
                </a:lnTo>
                <a:lnTo>
                  <a:pt x="8836589" y="3445338"/>
                </a:lnTo>
                <a:lnTo>
                  <a:pt x="0" y="34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505" r="-27891" b="-3776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828845" y="3176645"/>
            <a:ext cx="7294328" cy="1065811"/>
            <a:chOff x="0" y="0"/>
            <a:chExt cx="1921140" cy="2807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1140" cy="280708"/>
            </a:xfrm>
            <a:custGeom>
              <a:avLst/>
              <a:gdLst/>
              <a:ahLst/>
              <a:cxnLst/>
              <a:rect r="r" b="b" t="t" l="l"/>
              <a:pathLst>
                <a:path h="280708" w="1921140">
                  <a:moveTo>
                    <a:pt x="54129" y="0"/>
                  </a:moveTo>
                  <a:lnTo>
                    <a:pt x="1867010" y="0"/>
                  </a:lnTo>
                  <a:cubicBezTo>
                    <a:pt x="1896905" y="0"/>
                    <a:pt x="1921140" y="24235"/>
                    <a:pt x="1921140" y="54129"/>
                  </a:cubicBezTo>
                  <a:lnTo>
                    <a:pt x="1921140" y="226578"/>
                  </a:lnTo>
                  <a:cubicBezTo>
                    <a:pt x="1921140" y="240934"/>
                    <a:pt x="1915437" y="254702"/>
                    <a:pt x="1905286" y="264853"/>
                  </a:cubicBezTo>
                  <a:cubicBezTo>
                    <a:pt x="1895135" y="275005"/>
                    <a:pt x="1881367" y="280708"/>
                    <a:pt x="1867010" y="280708"/>
                  </a:cubicBezTo>
                  <a:lnTo>
                    <a:pt x="54129" y="280708"/>
                  </a:lnTo>
                  <a:cubicBezTo>
                    <a:pt x="39773" y="280708"/>
                    <a:pt x="26005" y="275005"/>
                    <a:pt x="15854" y="264853"/>
                  </a:cubicBezTo>
                  <a:cubicBezTo>
                    <a:pt x="5703" y="254702"/>
                    <a:pt x="0" y="240934"/>
                    <a:pt x="0" y="226578"/>
                  </a:cubicBezTo>
                  <a:lnTo>
                    <a:pt x="0" y="54129"/>
                  </a:lnTo>
                  <a:cubicBezTo>
                    <a:pt x="0" y="39773"/>
                    <a:pt x="5703" y="26005"/>
                    <a:pt x="15854" y="15854"/>
                  </a:cubicBezTo>
                  <a:cubicBezTo>
                    <a:pt x="26005" y="5703"/>
                    <a:pt x="39773" y="0"/>
                    <a:pt x="54129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921140" cy="318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Se crean dos punteros:</a:t>
              </a:r>
            </a:p>
            <a:p>
              <a:pPr algn="l" marL="386742" indent="-193371" lvl="1">
                <a:lnSpc>
                  <a:spcPts val="2507"/>
                </a:lnSpc>
                <a:buFont typeface="Arial"/>
                <a:buChar char="•"/>
              </a:pPr>
              <a:r>
                <a:rPr lang="en-US" b="true" sz="17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actual: el proceso que estamos revisando ahora.</a:t>
              </a:r>
            </a:p>
            <a:p>
              <a:pPr algn="l" marL="386742" indent="-193371" lvl="1">
                <a:lnSpc>
                  <a:spcPts val="2507"/>
                </a:lnSpc>
                <a:buFont typeface="Arial"/>
                <a:buChar char="•"/>
              </a:pPr>
              <a:r>
                <a:rPr lang="en-US" b="true" sz="17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anterior: el proceso anterior al actual (útil si no es el primero).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51858" y="2172068"/>
            <a:ext cx="6031074" cy="540832"/>
            <a:chOff x="0" y="0"/>
            <a:chExt cx="1588431" cy="1424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88431" cy="142441"/>
            </a:xfrm>
            <a:custGeom>
              <a:avLst/>
              <a:gdLst/>
              <a:ahLst/>
              <a:cxnLst/>
              <a:rect r="r" b="b" t="t" l="l"/>
              <a:pathLst>
                <a:path h="142441" w="1588431">
                  <a:moveTo>
                    <a:pt x="65467" y="0"/>
                  </a:moveTo>
                  <a:lnTo>
                    <a:pt x="1522964" y="0"/>
                  </a:lnTo>
                  <a:cubicBezTo>
                    <a:pt x="1559120" y="0"/>
                    <a:pt x="1588431" y="29311"/>
                    <a:pt x="1588431" y="65467"/>
                  </a:cubicBezTo>
                  <a:lnTo>
                    <a:pt x="1588431" y="76974"/>
                  </a:lnTo>
                  <a:cubicBezTo>
                    <a:pt x="1588431" y="113131"/>
                    <a:pt x="1559120" y="142441"/>
                    <a:pt x="1522964" y="142441"/>
                  </a:cubicBezTo>
                  <a:lnTo>
                    <a:pt x="65467" y="142441"/>
                  </a:lnTo>
                  <a:cubicBezTo>
                    <a:pt x="29311" y="142441"/>
                    <a:pt x="0" y="113131"/>
                    <a:pt x="0" y="76974"/>
                  </a:cubicBezTo>
                  <a:lnTo>
                    <a:pt x="0" y="65467"/>
                  </a:lnTo>
                  <a:cubicBezTo>
                    <a:pt x="0" y="29311"/>
                    <a:pt x="29311" y="0"/>
                    <a:pt x="65467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588431" cy="190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7"/>
                </a:lnSpc>
              </a:pPr>
              <a:r>
                <a:rPr lang="en-US" b="true" sz="19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Se pide el ID del proceso a eliminar.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828845" y="6795493"/>
            <a:ext cx="5947986" cy="751486"/>
            <a:chOff x="0" y="0"/>
            <a:chExt cx="1566548" cy="1979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66548" cy="197922"/>
            </a:xfrm>
            <a:custGeom>
              <a:avLst/>
              <a:gdLst/>
              <a:ahLst/>
              <a:cxnLst/>
              <a:rect r="r" b="b" t="t" l="l"/>
              <a:pathLst>
                <a:path h="197922" w="1566548">
                  <a:moveTo>
                    <a:pt x="66382" y="0"/>
                  </a:moveTo>
                  <a:lnTo>
                    <a:pt x="1500166" y="0"/>
                  </a:lnTo>
                  <a:cubicBezTo>
                    <a:pt x="1517772" y="0"/>
                    <a:pt x="1534656" y="6994"/>
                    <a:pt x="1547105" y="19443"/>
                  </a:cubicBezTo>
                  <a:cubicBezTo>
                    <a:pt x="1559554" y="31892"/>
                    <a:pt x="1566548" y="48776"/>
                    <a:pt x="1566548" y="66382"/>
                  </a:cubicBezTo>
                  <a:lnTo>
                    <a:pt x="1566548" y="131541"/>
                  </a:lnTo>
                  <a:cubicBezTo>
                    <a:pt x="1566548" y="168202"/>
                    <a:pt x="1536828" y="197922"/>
                    <a:pt x="1500166" y="197922"/>
                  </a:cubicBezTo>
                  <a:lnTo>
                    <a:pt x="66382" y="197922"/>
                  </a:lnTo>
                  <a:cubicBezTo>
                    <a:pt x="48776" y="197922"/>
                    <a:pt x="31892" y="190929"/>
                    <a:pt x="19443" y="178480"/>
                  </a:cubicBezTo>
                  <a:cubicBezTo>
                    <a:pt x="6994" y="166031"/>
                    <a:pt x="0" y="149146"/>
                    <a:pt x="0" y="131541"/>
                  </a:cubicBezTo>
                  <a:lnTo>
                    <a:pt x="0" y="66382"/>
                  </a:lnTo>
                  <a:cubicBezTo>
                    <a:pt x="0" y="48776"/>
                    <a:pt x="6994" y="31892"/>
                    <a:pt x="19443" y="19443"/>
                  </a:cubicBezTo>
                  <a:cubicBezTo>
                    <a:pt x="31892" y="6994"/>
                    <a:pt x="48776" y="0"/>
                    <a:pt x="66382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66548" cy="2360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Si es un proceso intermedio o final, se enlaza el proceso anterior con el siguiente, quitando el actual.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517074" y="4498000"/>
            <a:ext cx="2565532" cy="574824"/>
            <a:chOff x="0" y="0"/>
            <a:chExt cx="675696" cy="15139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5696" cy="151394"/>
            </a:xfrm>
            <a:custGeom>
              <a:avLst/>
              <a:gdLst/>
              <a:ahLst/>
              <a:cxnLst/>
              <a:rect r="r" b="b" t="t" l="l"/>
              <a:pathLst>
                <a:path h="151394" w="675696">
                  <a:moveTo>
                    <a:pt x="75697" y="0"/>
                  </a:moveTo>
                  <a:lnTo>
                    <a:pt x="599999" y="0"/>
                  </a:lnTo>
                  <a:cubicBezTo>
                    <a:pt x="620075" y="0"/>
                    <a:pt x="639329" y="7975"/>
                    <a:pt x="653524" y="22171"/>
                  </a:cubicBezTo>
                  <a:cubicBezTo>
                    <a:pt x="667720" y="36367"/>
                    <a:pt x="675696" y="55621"/>
                    <a:pt x="675696" y="75697"/>
                  </a:cubicBezTo>
                  <a:lnTo>
                    <a:pt x="675696" y="75697"/>
                  </a:lnTo>
                  <a:cubicBezTo>
                    <a:pt x="675696" y="95773"/>
                    <a:pt x="667720" y="115027"/>
                    <a:pt x="653524" y="129223"/>
                  </a:cubicBezTo>
                  <a:cubicBezTo>
                    <a:pt x="639329" y="143419"/>
                    <a:pt x="620075" y="151394"/>
                    <a:pt x="599999" y="151394"/>
                  </a:cubicBezTo>
                  <a:lnTo>
                    <a:pt x="75697" y="151394"/>
                  </a:lnTo>
                  <a:cubicBezTo>
                    <a:pt x="55621" y="151394"/>
                    <a:pt x="36367" y="143419"/>
                    <a:pt x="22171" y="129223"/>
                  </a:cubicBezTo>
                  <a:cubicBezTo>
                    <a:pt x="7975" y="115027"/>
                    <a:pt x="0" y="95773"/>
                    <a:pt x="0" y="75697"/>
                  </a:cubicBezTo>
                  <a:lnTo>
                    <a:pt x="0" y="75697"/>
                  </a:lnTo>
                  <a:cubicBezTo>
                    <a:pt x="0" y="55621"/>
                    <a:pt x="7975" y="36367"/>
                    <a:pt x="22171" y="22171"/>
                  </a:cubicBezTo>
                  <a:cubicBezTo>
                    <a:pt x="36367" y="7975"/>
                    <a:pt x="55621" y="0"/>
                    <a:pt x="75697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675696" cy="189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Recorremos la lista.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239035" y="5329999"/>
            <a:ext cx="5947986" cy="1032596"/>
            <a:chOff x="0" y="0"/>
            <a:chExt cx="1566548" cy="2719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66548" cy="271959"/>
            </a:xfrm>
            <a:custGeom>
              <a:avLst/>
              <a:gdLst/>
              <a:ahLst/>
              <a:cxnLst/>
              <a:rect r="r" b="b" t="t" l="l"/>
              <a:pathLst>
                <a:path h="271959" w="1566548">
                  <a:moveTo>
                    <a:pt x="66382" y="0"/>
                  </a:moveTo>
                  <a:lnTo>
                    <a:pt x="1500166" y="0"/>
                  </a:lnTo>
                  <a:cubicBezTo>
                    <a:pt x="1517772" y="0"/>
                    <a:pt x="1534656" y="6994"/>
                    <a:pt x="1547105" y="19443"/>
                  </a:cubicBezTo>
                  <a:cubicBezTo>
                    <a:pt x="1559554" y="31892"/>
                    <a:pt x="1566548" y="48776"/>
                    <a:pt x="1566548" y="66382"/>
                  </a:cubicBezTo>
                  <a:lnTo>
                    <a:pt x="1566548" y="205578"/>
                  </a:lnTo>
                  <a:cubicBezTo>
                    <a:pt x="1566548" y="242239"/>
                    <a:pt x="1536828" y="271959"/>
                    <a:pt x="1500166" y="271959"/>
                  </a:cubicBezTo>
                  <a:lnTo>
                    <a:pt x="66382" y="271959"/>
                  </a:lnTo>
                  <a:cubicBezTo>
                    <a:pt x="48776" y="271959"/>
                    <a:pt x="31892" y="264966"/>
                    <a:pt x="19443" y="252517"/>
                  </a:cubicBezTo>
                  <a:cubicBezTo>
                    <a:pt x="6994" y="240068"/>
                    <a:pt x="0" y="223183"/>
                    <a:pt x="0" y="205578"/>
                  </a:cubicBezTo>
                  <a:lnTo>
                    <a:pt x="0" y="66382"/>
                  </a:lnTo>
                  <a:cubicBezTo>
                    <a:pt x="0" y="48776"/>
                    <a:pt x="6994" y="31892"/>
                    <a:pt x="19443" y="19443"/>
                  </a:cubicBezTo>
                  <a:cubicBezTo>
                    <a:pt x="31892" y="6994"/>
                    <a:pt x="48776" y="0"/>
                    <a:pt x="66382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66548" cy="310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Si es el primer proceso, la lista ahora empieza desde el siguiente.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6782932" y="2442484"/>
            <a:ext cx="1060608" cy="318603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flipH="true" flipV="true">
            <a:off x="6705847" y="4062941"/>
            <a:ext cx="3811227" cy="722471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6553447" y="3616790"/>
            <a:ext cx="4275398" cy="92761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flipH="true" flipV="true">
            <a:off x="8324267" y="4951219"/>
            <a:ext cx="2914767" cy="895077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2987425" y="7442911"/>
            <a:ext cx="5947986" cy="1032596"/>
            <a:chOff x="0" y="0"/>
            <a:chExt cx="1566548" cy="27195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566548" cy="271959"/>
            </a:xfrm>
            <a:custGeom>
              <a:avLst/>
              <a:gdLst/>
              <a:ahLst/>
              <a:cxnLst/>
              <a:rect r="r" b="b" t="t" l="l"/>
              <a:pathLst>
                <a:path h="271959" w="1566548">
                  <a:moveTo>
                    <a:pt x="66382" y="0"/>
                  </a:moveTo>
                  <a:lnTo>
                    <a:pt x="1500166" y="0"/>
                  </a:lnTo>
                  <a:cubicBezTo>
                    <a:pt x="1517772" y="0"/>
                    <a:pt x="1534656" y="6994"/>
                    <a:pt x="1547105" y="19443"/>
                  </a:cubicBezTo>
                  <a:cubicBezTo>
                    <a:pt x="1559554" y="31892"/>
                    <a:pt x="1566548" y="48776"/>
                    <a:pt x="1566548" y="66382"/>
                  </a:cubicBezTo>
                  <a:lnTo>
                    <a:pt x="1566548" y="205578"/>
                  </a:lnTo>
                  <a:cubicBezTo>
                    <a:pt x="1566548" y="242239"/>
                    <a:pt x="1536828" y="271959"/>
                    <a:pt x="1500166" y="271959"/>
                  </a:cubicBezTo>
                  <a:lnTo>
                    <a:pt x="66382" y="271959"/>
                  </a:lnTo>
                  <a:cubicBezTo>
                    <a:pt x="48776" y="271959"/>
                    <a:pt x="31892" y="264966"/>
                    <a:pt x="19443" y="252517"/>
                  </a:cubicBezTo>
                  <a:cubicBezTo>
                    <a:pt x="6994" y="240068"/>
                    <a:pt x="0" y="223183"/>
                    <a:pt x="0" y="205578"/>
                  </a:cubicBezTo>
                  <a:lnTo>
                    <a:pt x="0" y="66382"/>
                  </a:lnTo>
                  <a:cubicBezTo>
                    <a:pt x="0" y="48776"/>
                    <a:pt x="6994" y="31892"/>
                    <a:pt x="19443" y="19443"/>
                  </a:cubicBezTo>
                  <a:cubicBezTo>
                    <a:pt x="31892" y="6994"/>
                    <a:pt x="48776" y="0"/>
                    <a:pt x="66382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566548" cy="310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Se libera la memoria del proceso y se confirma la eliminación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H="true" flipV="true">
            <a:off x="8824866" y="5610214"/>
            <a:ext cx="2003979" cy="1561022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7" id="27"/>
          <p:cNvGrpSpPr/>
          <p:nvPr/>
        </p:nvGrpSpPr>
        <p:grpSpPr>
          <a:xfrm rot="0">
            <a:off x="1497996" y="3350155"/>
            <a:ext cx="5055452" cy="533271"/>
            <a:chOff x="0" y="0"/>
            <a:chExt cx="1331477" cy="1404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31477" cy="140450"/>
            </a:xfrm>
            <a:custGeom>
              <a:avLst/>
              <a:gdLst/>
              <a:ahLst/>
              <a:cxnLst/>
              <a:rect r="r" b="b" t="t" l="l"/>
              <a:pathLst>
                <a:path h="140450" w="1331477">
                  <a:moveTo>
                    <a:pt x="70225" y="0"/>
                  </a:moveTo>
                  <a:lnTo>
                    <a:pt x="1261252" y="0"/>
                  </a:lnTo>
                  <a:cubicBezTo>
                    <a:pt x="1300036" y="0"/>
                    <a:pt x="1331477" y="31441"/>
                    <a:pt x="1331477" y="70225"/>
                  </a:cubicBezTo>
                  <a:lnTo>
                    <a:pt x="1331477" y="70225"/>
                  </a:lnTo>
                  <a:cubicBezTo>
                    <a:pt x="1331477" y="88850"/>
                    <a:pt x="1324078" y="106712"/>
                    <a:pt x="1310909" y="119882"/>
                  </a:cubicBezTo>
                  <a:cubicBezTo>
                    <a:pt x="1297739" y="133051"/>
                    <a:pt x="1279877" y="140450"/>
                    <a:pt x="1261252" y="140450"/>
                  </a:cubicBezTo>
                  <a:lnTo>
                    <a:pt x="70225" y="140450"/>
                  </a:lnTo>
                  <a:cubicBezTo>
                    <a:pt x="31441" y="140450"/>
                    <a:pt x="0" y="109009"/>
                    <a:pt x="0" y="70225"/>
                  </a:cubicBezTo>
                  <a:lnTo>
                    <a:pt x="0" y="70225"/>
                  </a:lnTo>
                  <a:cubicBezTo>
                    <a:pt x="0" y="31441"/>
                    <a:pt x="31441" y="0"/>
                    <a:pt x="702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331477" cy="197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50396" y="3883425"/>
            <a:ext cx="5055452" cy="359031"/>
            <a:chOff x="0" y="0"/>
            <a:chExt cx="1331477" cy="9456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31477" cy="94560"/>
            </a:xfrm>
            <a:custGeom>
              <a:avLst/>
              <a:gdLst/>
              <a:ahLst/>
              <a:cxnLst/>
              <a:rect r="r" b="b" t="t" l="l"/>
              <a:pathLst>
                <a:path h="94560" w="1331477">
                  <a:moveTo>
                    <a:pt x="47280" y="0"/>
                  </a:moveTo>
                  <a:lnTo>
                    <a:pt x="1284197" y="0"/>
                  </a:lnTo>
                  <a:cubicBezTo>
                    <a:pt x="1296737" y="0"/>
                    <a:pt x="1308762" y="4981"/>
                    <a:pt x="1317629" y="13848"/>
                  </a:cubicBezTo>
                  <a:cubicBezTo>
                    <a:pt x="1326496" y="22715"/>
                    <a:pt x="1331477" y="34740"/>
                    <a:pt x="1331477" y="47280"/>
                  </a:cubicBezTo>
                  <a:lnTo>
                    <a:pt x="1331477" y="47280"/>
                  </a:lnTo>
                  <a:cubicBezTo>
                    <a:pt x="1331477" y="73392"/>
                    <a:pt x="1310309" y="94560"/>
                    <a:pt x="1284197" y="94560"/>
                  </a:cubicBezTo>
                  <a:lnTo>
                    <a:pt x="47280" y="94560"/>
                  </a:lnTo>
                  <a:cubicBezTo>
                    <a:pt x="34740" y="94560"/>
                    <a:pt x="22715" y="89578"/>
                    <a:pt x="13848" y="80712"/>
                  </a:cubicBezTo>
                  <a:cubicBezTo>
                    <a:pt x="4981" y="71845"/>
                    <a:pt x="0" y="59819"/>
                    <a:pt x="0" y="47280"/>
                  </a:cubicBezTo>
                  <a:lnTo>
                    <a:pt x="0" y="47280"/>
                  </a:lnTo>
                  <a:cubicBezTo>
                    <a:pt x="0" y="34740"/>
                    <a:pt x="4981" y="22715"/>
                    <a:pt x="13848" y="13848"/>
                  </a:cubicBezTo>
                  <a:cubicBezTo>
                    <a:pt x="22715" y="4981"/>
                    <a:pt x="34740" y="0"/>
                    <a:pt x="472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1331477" cy="151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225268" y="4242457"/>
            <a:ext cx="6220604" cy="830367"/>
            <a:chOff x="0" y="0"/>
            <a:chExt cx="1638348" cy="21869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638348" cy="218698"/>
            </a:xfrm>
            <a:custGeom>
              <a:avLst/>
              <a:gdLst/>
              <a:ahLst/>
              <a:cxnLst/>
              <a:rect r="r" b="b" t="t" l="l"/>
              <a:pathLst>
                <a:path h="218698" w="1638348">
                  <a:moveTo>
                    <a:pt x="63473" y="0"/>
                  </a:moveTo>
                  <a:lnTo>
                    <a:pt x="1574876" y="0"/>
                  </a:lnTo>
                  <a:cubicBezTo>
                    <a:pt x="1591710" y="0"/>
                    <a:pt x="1607854" y="6687"/>
                    <a:pt x="1619758" y="18591"/>
                  </a:cubicBezTo>
                  <a:cubicBezTo>
                    <a:pt x="1631661" y="30494"/>
                    <a:pt x="1638348" y="46639"/>
                    <a:pt x="1638348" y="63473"/>
                  </a:cubicBezTo>
                  <a:lnTo>
                    <a:pt x="1638348" y="155225"/>
                  </a:lnTo>
                  <a:cubicBezTo>
                    <a:pt x="1638348" y="190280"/>
                    <a:pt x="1609931" y="218698"/>
                    <a:pt x="1574876" y="218698"/>
                  </a:cubicBezTo>
                  <a:lnTo>
                    <a:pt x="63473" y="218698"/>
                  </a:lnTo>
                  <a:cubicBezTo>
                    <a:pt x="28418" y="218698"/>
                    <a:pt x="0" y="190280"/>
                    <a:pt x="0" y="155225"/>
                  </a:cubicBezTo>
                  <a:lnTo>
                    <a:pt x="0" y="63473"/>
                  </a:lnTo>
                  <a:cubicBezTo>
                    <a:pt x="0" y="28418"/>
                    <a:pt x="28418" y="0"/>
                    <a:pt x="634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1638348" cy="275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851116" y="5069995"/>
            <a:ext cx="6220604" cy="541248"/>
            <a:chOff x="0" y="0"/>
            <a:chExt cx="1638348" cy="14255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638348" cy="142551"/>
            </a:xfrm>
            <a:custGeom>
              <a:avLst/>
              <a:gdLst/>
              <a:ahLst/>
              <a:cxnLst/>
              <a:rect r="r" b="b" t="t" l="l"/>
              <a:pathLst>
                <a:path h="142551" w="1638348">
                  <a:moveTo>
                    <a:pt x="63473" y="0"/>
                  </a:moveTo>
                  <a:lnTo>
                    <a:pt x="1574876" y="0"/>
                  </a:lnTo>
                  <a:cubicBezTo>
                    <a:pt x="1591710" y="0"/>
                    <a:pt x="1607854" y="6687"/>
                    <a:pt x="1619758" y="18591"/>
                  </a:cubicBezTo>
                  <a:cubicBezTo>
                    <a:pt x="1631661" y="30494"/>
                    <a:pt x="1638348" y="46639"/>
                    <a:pt x="1638348" y="63473"/>
                  </a:cubicBezTo>
                  <a:lnTo>
                    <a:pt x="1638348" y="79078"/>
                  </a:lnTo>
                  <a:cubicBezTo>
                    <a:pt x="1638348" y="114133"/>
                    <a:pt x="1609931" y="142551"/>
                    <a:pt x="1574876" y="142551"/>
                  </a:cubicBezTo>
                  <a:lnTo>
                    <a:pt x="63473" y="142551"/>
                  </a:lnTo>
                  <a:cubicBezTo>
                    <a:pt x="28418" y="142551"/>
                    <a:pt x="0" y="114133"/>
                    <a:pt x="0" y="79078"/>
                  </a:cubicBezTo>
                  <a:lnTo>
                    <a:pt x="0" y="63473"/>
                  </a:lnTo>
                  <a:cubicBezTo>
                    <a:pt x="0" y="28418"/>
                    <a:pt x="28418" y="0"/>
                    <a:pt x="634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1638348" cy="199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2103663" y="5610214"/>
            <a:ext cx="6220604" cy="1185279"/>
            <a:chOff x="0" y="0"/>
            <a:chExt cx="1638348" cy="31217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638348" cy="312172"/>
            </a:xfrm>
            <a:custGeom>
              <a:avLst/>
              <a:gdLst/>
              <a:ahLst/>
              <a:cxnLst/>
              <a:rect r="r" b="b" t="t" l="l"/>
              <a:pathLst>
                <a:path h="312172" w="1638348">
                  <a:moveTo>
                    <a:pt x="63473" y="0"/>
                  </a:moveTo>
                  <a:lnTo>
                    <a:pt x="1574876" y="0"/>
                  </a:lnTo>
                  <a:cubicBezTo>
                    <a:pt x="1591710" y="0"/>
                    <a:pt x="1607854" y="6687"/>
                    <a:pt x="1619758" y="18591"/>
                  </a:cubicBezTo>
                  <a:cubicBezTo>
                    <a:pt x="1631661" y="30494"/>
                    <a:pt x="1638348" y="46639"/>
                    <a:pt x="1638348" y="63473"/>
                  </a:cubicBezTo>
                  <a:lnTo>
                    <a:pt x="1638348" y="248700"/>
                  </a:lnTo>
                  <a:cubicBezTo>
                    <a:pt x="1638348" y="283755"/>
                    <a:pt x="1609931" y="312172"/>
                    <a:pt x="1574876" y="312172"/>
                  </a:cubicBezTo>
                  <a:lnTo>
                    <a:pt x="63473" y="312172"/>
                  </a:lnTo>
                  <a:cubicBezTo>
                    <a:pt x="28418" y="312172"/>
                    <a:pt x="0" y="283755"/>
                    <a:pt x="0" y="248700"/>
                  </a:cubicBezTo>
                  <a:lnTo>
                    <a:pt x="0" y="63473"/>
                  </a:lnTo>
                  <a:cubicBezTo>
                    <a:pt x="0" y="28418"/>
                    <a:pt x="28418" y="0"/>
                    <a:pt x="634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1638348" cy="369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42" id="42"/>
          <p:cNvSpPr/>
          <p:nvPr/>
        </p:nvSpPr>
        <p:spPr>
          <a:xfrm flipH="true">
            <a:off x="7439250" y="9353755"/>
            <a:ext cx="1496161" cy="67905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43" id="43"/>
          <p:cNvSpPr/>
          <p:nvPr/>
        </p:nvSpPr>
        <p:spPr>
          <a:xfrm flipH="false" flipV="false" rot="0">
            <a:off x="3593911" y="4721647"/>
            <a:ext cx="5341500" cy="1229698"/>
          </a:xfrm>
          <a:custGeom>
            <a:avLst/>
            <a:gdLst/>
            <a:ahLst/>
            <a:cxnLst/>
            <a:rect r="r" b="b" t="t" l="l"/>
            <a:pathLst>
              <a:path h="1229698" w="5341500">
                <a:moveTo>
                  <a:pt x="0" y="0"/>
                </a:moveTo>
                <a:lnTo>
                  <a:pt x="5341500" y="0"/>
                </a:lnTo>
                <a:lnTo>
                  <a:pt x="5341500" y="1229698"/>
                </a:lnTo>
                <a:lnTo>
                  <a:pt x="0" y="1229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799514" y="8589807"/>
            <a:ext cx="6452416" cy="1485448"/>
          </a:xfrm>
          <a:custGeom>
            <a:avLst/>
            <a:gdLst/>
            <a:ahLst/>
            <a:cxnLst/>
            <a:rect r="r" b="b" t="t" l="l"/>
            <a:pathLst>
              <a:path h="1485448" w="6452416">
                <a:moveTo>
                  <a:pt x="0" y="0"/>
                </a:moveTo>
                <a:lnTo>
                  <a:pt x="6452415" y="0"/>
                </a:lnTo>
                <a:lnTo>
                  <a:pt x="6452415" y="1485448"/>
                </a:lnTo>
                <a:lnTo>
                  <a:pt x="0" y="148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751858" y="318312"/>
            <a:ext cx="13123260" cy="15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80"/>
              </a:lnSpc>
              <a:spcBef>
                <a:spcPct val="0"/>
              </a:spcBef>
            </a:pPr>
            <a:r>
              <a:rPr lang="en-US" b="true" sz="6486">
                <a:solidFill>
                  <a:srgbClr val="00000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Eliminar un Proceso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8935411" y="8837457"/>
            <a:ext cx="5947986" cy="1032596"/>
            <a:chOff x="0" y="0"/>
            <a:chExt cx="1566548" cy="27195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566548" cy="271959"/>
            </a:xfrm>
            <a:custGeom>
              <a:avLst/>
              <a:gdLst/>
              <a:ahLst/>
              <a:cxnLst/>
              <a:rect r="r" b="b" t="t" l="l"/>
              <a:pathLst>
                <a:path h="271959" w="1566548">
                  <a:moveTo>
                    <a:pt x="66382" y="0"/>
                  </a:moveTo>
                  <a:lnTo>
                    <a:pt x="1500166" y="0"/>
                  </a:lnTo>
                  <a:cubicBezTo>
                    <a:pt x="1517772" y="0"/>
                    <a:pt x="1534656" y="6994"/>
                    <a:pt x="1547105" y="19443"/>
                  </a:cubicBezTo>
                  <a:cubicBezTo>
                    <a:pt x="1559554" y="31892"/>
                    <a:pt x="1566548" y="48776"/>
                    <a:pt x="1566548" y="66382"/>
                  </a:cubicBezTo>
                  <a:lnTo>
                    <a:pt x="1566548" y="205578"/>
                  </a:lnTo>
                  <a:cubicBezTo>
                    <a:pt x="1566548" y="242239"/>
                    <a:pt x="1536828" y="271959"/>
                    <a:pt x="1500166" y="271959"/>
                  </a:cubicBezTo>
                  <a:lnTo>
                    <a:pt x="66382" y="271959"/>
                  </a:lnTo>
                  <a:cubicBezTo>
                    <a:pt x="48776" y="271959"/>
                    <a:pt x="31892" y="264966"/>
                    <a:pt x="19443" y="252517"/>
                  </a:cubicBezTo>
                  <a:cubicBezTo>
                    <a:pt x="6994" y="240068"/>
                    <a:pt x="0" y="223183"/>
                    <a:pt x="0" y="205578"/>
                  </a:cubicBezTo>
                  <a:lnTo>
                    <a:pt x="0" y="66382"/>
                  </a:lnTo>
                  <a:cubicBezTo>
                    <a:pt x="0" y="48776"/>
                    <a:pt x="6994" y="31892"/>
                    <a:pt x="19443" y="19443"/>
                  </a:cubicBezTo>
                  <a:cubicBezTo>
                    <a:pt x="31892" y="6994"/>
                    <a:pt x="48776" y="0"/>
                    <a:pt x="66382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566548" cy="310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Si no se encuentra el ID, se muestra el mensaje correspondiente.</a:t>
              </a: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13572138" y="167964"/>
            <a:ext cx="4494361" cy="943816"/>
          </a:xfrm>
          <a:custGeom>
            <a:avLst/>
            <a:gdLst/>
            <a:ahLst/>
            <a:cxnLst/>
            <a:rect r="r" b="b" t="t" l="l"/>
            <a:pathLst>
              <a:path h="943816" w="4494361">
                <a:moveTo>
                  <a:pt x="0" y="0"/>
                </a:moveTo>
                <a:lnTo>
                  <a:pt x="4494361" y="0"/>
                </a:lnTo>
                <a:lnTo>
                  <a:pt x="4494361" y="943815"/>
                </a:lnTo>
                <a:lnTo>
                  <a:pt x="0" y="94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65781"/>
            <a:ext cx="8353987" cy="786889"/>
          </a:xfrm>
          <a:custGeom>
            <a:avLst/>
            <a:gdLst/>
            <a:ahLst/>
            <a:cxnLst/>
            <a:rect r="r" b="b" t="t" l="l"/>
            <a:pathLst>
              <a:path h="786889" w="8353987">
                <a:moveTo>
                  <a:pt x="0" y="0"/>
                </a:moveTo>
                <a:lnTo>
                  <a:pt x="8353987" y="0"/>
                </a:lnTo>
                <a:lnTo>
                  <a:pt x="8353987" y="786890"/>
                </a:lnTo>
                <a:lnTo>
                  <a:pt x="0" y="786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870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218" y="3304846"/>
            <a:ext cx="11301259" cy="3138471"/>
          </a:xfrm>
          <a:custGeom>
            <a:avLst/>
            <a:gdLst/>
            <a:ahLst/>
            <a:cxnLst/>
            <a:rect r="r" b="b" t="t" l="l"/>
            <a:pathLst>
              <a:path h="3138471" w="11301259">
                <a:moveTo>
                  <a:pt x="0" y="0"/>
                </a:moveTo>
                <a:lnTo>
                  <a:pt x="11301259" y="0"/>
                </a:lnTo>
                <a:lnTo>
                  <a:pt x="11301259" y="3138471"/>
                </a:lnTo>
                <a:lnTo>
                  <a:pt x="0" y="3138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109" r="0" b="-3608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6688" y="7689259"/>
            <a:ext cx="8385973" cy="1160876"/>
          </a:xfrm>
          <a:custGeom>
            <a:avLst/>
            <a:gdLst/>
            <a:ahLst/>
            <a:cxnLst/>
            <a:rect r="r" b="b" t="t" l="l"/>
            <a:pathLst>
              <a:path h="1160876" w="8385973">
                <a:moveTo>
                  <a:pt x="0" y="0"/>
                </a:moveTo>
                <a:lnTo>
                  <a:pt x="8385973" y="0"/>
                </a:lnTo>
                <a:lnTo>
                  <a:pt x="8385973" y="1160876"/>
                </a:lnTo>
                <a:lnTo>
                  <a:pt x="0" y="1160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6598" r="-3476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858" y="318312"/>
            <a:ext cx="13123260" cy="15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80"/>
              </a:lnSpc>
              <a:spcBef>
                <a:spcPct val="0"/>
              </a:spcBef>
            </a:pPr>
            <a:r>
              <a:rPr lang="en-US" b="true" sz="6486">
                <a:solidFill>
                  <a:srgbClr val="00000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Modificar Prioridad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363940" y="5331012"/>
            <a:ext cx="4598762" cy="1788610"/>
            <a:chOff x="0" y="0"/>
            <a:chExt cx="1211197" cy="4710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1197" cy="471074"/>
            </a:xfrm>
            <a:custGeom>
              <a:avLst/>
              <a:gdLst/>
              <a:ahLst/>
              <a:cxnLst/>
              <a:rect r="r" b="b" t="t" l="l"/>
              <a:pathLst>
                <a:path h="471074" w="1211197">
                  <a:moveTo>
                    <a:pt x="85857" y="0"/>
                  </a:moveTo>
                  <a:lnTo>
                    <a:pt x="1125339" y="0"/>
                  </a:lnTo>
                  <a:cubicBezTo>
                    <a:pt x="1172757" y="0"/>
                    <a:pt x="1211197" y="38440"/>
                    <a:pt x="1211197" y="85857"/>
                  </a:cubicBezTo>
                  <a:lnTo>
                    <a:pt x="1211197" y="385217"/>
                  </a:lnTo>
                  <a:cubicBezTo>
                    <a:pt x="1211197" y="432634"/>
                    <a:pt x="1172757" y="471074"/>
                    <a:pt x="1125339" y="471074"/>
                  </a:cubicBezTo>
                  <a:lnTo>
                    <a:pt x="85857" y="471074"/>
                  </a:lnTo>
                  <a:cubicBezTo>
                    <a:pt x="38440" y="471074"/>
                    <a:pt x="0" y="432634"/>
                    <a:pt x="0" y="385217"/>
                  </a:cubicBezTo>
                  <a:lnTo>
                    <a:pt x="0" y="85857"/>
                  </a:lnTo>
                  <a:cubicBezTo>
                    <a:pt x="0" y="38440"/>
                    <a:pt x="38440" y="0"/>
                    <a:pt x="85857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11197" cy="509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Si encuentra el proceso:</a:t>
              </a:r>
            </a:p>
            <a:p>
              <a:pPr algn="l" marL="386742" indent="-193371" lvl="1">
                <a:lnSpc>
                  <a:spcPts val="2507"/>
                </a:lnSpc>
                <a:buFont typeface="Arial"/>
                <a:buChar char="•"/>
              </a:pPr>
              <a:r>
                <a:rPr lang="en-US" b="true" sz="17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Muestra su prioridad actual.</a:t>
              </a:r>
            </a:p>
            <a:p>
              <a:pPr algn="l" marL="386742" indent="-193371" lvl="1">
                <a:lnSpc>
                  <a:spcPts val="2507"/>
                </a:lnSpc>
                <a:buFont typeface="Arial"/>
                <a:buChar char="•"/>
              </a:pPr>
              <a:r>
                <a:rPr lang="en-US" b="true" sz="17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Pide una nueva.</a:t>
              </a:r>
            </a:p>
            <a:p>
              <a:pPr algn="l" marL="386742" indent="-193371" lvl="1">
                <a:lnSpc>
                  <a:spcPts val="2507"/>
                </a:lnSpc>
                <a:buFont typeface="Arial"/>
                <a:buChar char="•"/>
              </a:pPr>
              <a:r>
                <a:rPr lang="en-US" b="true" sz="17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La asigna y confirma el cambio.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363940" y="4052941"/>
            <a:ext cx="4256759" cy="576939"/>
            <a:chOff x="0" y="0"/>
            <a:chExt cx="1121122" cy="1519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1122" cy="151951"/>
            </a:xfrm>
            <a:custGeom>
              <a:avLst/>
              <a:gdLst/>
              <a:ahLst/>
              <a:cxnLst/>
              <a:rect r="r" b="b" t="t" l="l"/>
              <a:pathLst>
                <a:path h="151951" w="1121122">
                  <a:moveTo>
                    <a:pt x="75976" y="0"/>
                  </a:moveTo>
                  <a:lnTo>
                    <a:pt x="1045146" y="0"/>
                  </a:lnTo>
                  <a:cubicBezTo>
                    <a:pt x="1087106" y="0"/>
                    <a:pt x="1121122" y="34015"/>
                    <a:pt x="1121122" y="75976"/>
                  </a:cubicBezTo>
                  <a:lnTo>
                    <a:pt x="1121122" y="75976"/>
                  </a:lnTo>
                  <a:cubicBezTo>
                    <a:pt x="1121122" y="117936"/>
                    <a:pt x="1087106" y="151951"/>
                    <a:pt x="1045146" y="151951"/>
                  </a:cubicBezTo>
                  <a:lnTo>
                    <a:pt x="75976" y="151951"/>
                  </a:lnTo>
                  <a:cubicBezTo>
                    <a:pt x="34015" y="151951"/>
                    <a:pt x="0" y="117936"/>
                    <a:pt x="0" y="75976"/>
                  </a:cubicBezTo>
                  <a:lnTo>
                    <a:pt x="0" y="75976"/>
                  </a:lnTo>
                  <a:cubicBezTo>
                    <a:pt x="0" y="34015"/>
                    <a:pt x="34015" y="0"/>
                    <a:pt x="75976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1122" cy="190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Se recorre la lista y se compara el ID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672713" y="3096880"/>
            <a:ext cx="5947986" cy="516298"/>
            <a:chOff x="0" y="0"/>
            <a:chExt cx="1566548" cy="1359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66548" cy="135980"/>
            </a:xfrm>
            <a:custGeom>
              <a:avLst/>
              <a:gdLst/>
              <a:ahLst/>
              <a:cxnLst/>
              <a:rect r="r" b="b" t="t" l="l"/>
              <a:pathLst>
                <a:path h="135980" w="1566548">
                  <a:moveTo>
                    <a:pt x="66382" y="0"/>
                  </a:moveTo>
                  <a:lnTo>
                    <a:pt x="1500166" y="0"/>
                  </a:lnTo>
                  <a:cubicBezTo>
                    <a:pt x="1517772" y="0"/>
                    <a:pt x="1534656" y="6994"/>
                    <a:pt x="1547105" y="19443"/>
                  </a:cubicBezTo>
                  <a:cubicBezTo>
                    <a:pt x="1559554" y="31892"/>
                    <a:pt x="1566548" y="48776"/>
                    <a:pt x="1566548" y="66382"/>
                  </a:cubicBezTo>
                  <a:lnTo>
                    <a:pt x="1566548" y="69598"/>
                  </a:lnTo>
                  <a:cubicBezTo>
                    <a:pt x="1566548" y="106260"/>
                    <a:pt x="1536828" y="135980"/>
                    <a:pt x="1500166" y="135980"/>
                  </a:cubicBezTo>
                  <a:lnTo>
                    <a:pt x="66382" y="135980"/>
                  </a:lnTo>
                  <a:cubicBezTo>
                    <a:pt x="48776" y="135980"/>
                    <a:pt x="31892" y="128986"/>
                    <a:pt x="19443" y="116537"/>
                  </a:cubicBezTo>
                  <a:cubicBezTo>
                    <a:pt x="6994" y="104088"/>
                    <a:pt x="0" y="87203"/>
                    <a:pt x="0" y="69598"/>
                  </a:cubicBezTo>
                  <a:lnTo>
                    <a:pt x="0" y="66382"/>
                  </a:lnTo>
                  <a:cubicBezTo>
                    <a:pt x="0" y="48776"/>
                    <a:pt x="6994" y="31892"/>
                    <a:pt x="19443" y="19443"/>
                  </a:cubicBezTo>
                  <a:cubicBezTo>
                    <a:pt x="31892" y="6994"/>
                    <a:pt x="48776" y="0"/>
                    <a:pt x="66382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566548" cy="174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Se declara un puntero para recorrer la lista.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6705847" y="4062941"/>
            <a:ext cx="6658093" cy="278469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6" id="16"/>
          <p:cNvSpPr/>
          <p:nvPr/>
        </p:nvSpPr>
        <p:spPr>
          <a:xfrm flipH="true">
            <a:off x="9382687" y="2434841"/>
            <a:ext cx="1773259" cy="124385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 flipH="true">
            <a:off x="6951409" y="3355029"/>
            <a:ext cx="4721304" cy="213596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12329313" y="6118110"/>
            <a:ext cx="1034628" cy="107207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9" id="19"/>
          <p:cNvGrpSpPr/>
          <p:nvPr/>
        </p:nvGrpSpPr>
        <p:grpSpPr>
          <a:xfrm rot="0">
            <a:off x="2321641" y="3294367"/>
            <a:ext cx="4678634" cy="318810"/>
            <a:chOff x="0" y="0"/>
            <a:chExt cx="1232233" cy="839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32233" cy="83967"/>
            </a:xfrm>
            <a:custGeom>
              <a:avLst/>
              <a:gdLst/>
              <a:ahLst/>
              <a:cxnLst/>
              <a:rect r="r" b="b" t="t" l="l"/>
              <a:pathLst>
                <a:path h="83967" w="1232233">
                  <a:moveTo>
                    <a:pt x="41983" y="0"/>
                  </a:moveTo>
                  <a:lnTo>
                    <a:pt x="1190250" y="0"/>
                  </a:lnTo>
                  <a:cubicBezTo>
                    <a:pt x="1201384" y="0"/>
                    <a:pt x="1212063" y="4423"/>
                    <a:pt x="1219936" y="12297"/>
                  </a:cubicBezTo>
                  <a:cubicBezTo>
                    <a:pt x="1227810" y="20170"/>
                    <a:pt x="1232233" y="30849"/>
                    <a:pt x="1232233" y="41983"/>
                  </a:cubicBezTo>
                  <a:lnTo>
                    <a:pt x="1232233" y="41983"/>
                  </a:lnTo>
                  <a:cubicBezTo>
                    <a:pt x="1232233" y="53118"/>
                    <a:pt x="1227810" y="63797"/>
                    <a:pt x="1219936" y="71670"/>
                  </a:cubicBezTo>
                  <a:cubicBezTo>
                    <a:pt x="1212063" y="79543"/>
                    <a:pt x="1201384" y="83967"/>
                    <a:pt x="1190250" y="83967"/>
                  </a:cubicBezTo>
                  <a:lnTo>
                    <a:pt x="41983" y="83967"/>
                  </a:lnTo>
                  <a:cubicBezTo>
                    <a:pt x="30849" y="83967"/>
                    <a:pt x="20170" y="79543"/>
                    <a:pt x="12297" y="71670"/>
                  </a:cubicBezTo>
                  <a:cubicBezTo>
                    <a:pt x="4423" y="63797"/>
                    <a:pt x="0" y="53118"/>
                    <a:pt x="0" y="41983"/>
                  </a:cubicBezTo>
                  <a:lnTo>
                    <a:pt x="0" y="41983"/>
                  </a:lnTo>
                  <a:cubicBezTo>
                    <a:pt x="0" y="30849"/>
                    <a:pt x="4423" y="20170"/>
                    <a:pt x="12297" y="12297"/>
                  </a:cubicBezTo>
                  <a:cubicBezTo>
                    <a:pt x="20170" y="4423"/>
                    <a:pt x="30849" y="0"/>
                    <a:pt x="4198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232233" cy="141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851116" y="4340352"/>
            <a:ext cx="9505361" cy="2102965"/>
            <a:chOff x="0" y="0"/>
            <a:chExt cx="2503469" cy="55386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503469" cy="553867"/>
            </a:xfrm>
            <a:custGeom>
              <a:avLst/>
              <a:gdLst/>
              <a:ahLst/>
              <a:cxnLst/>
              <a:rect r="r" b="b" t="t" l="l"/>
              <a:pathLst>
                <a:path h="553867" w="2503469">
                  <a:moveTo>
                    <a:pt x="41538" y="0"/>
                  </a:moveTo>
                  <a:lnTo>
                    <a:pt x="2461931" y="0"/>
                  </a:lnTo>
                  <a:cubicBezTo>
                    <a:pt x="2472948" y="0"/>
                    <a:pt x="2483513" y="4376"/>
                    <a:pt x="2491303" y="12166"/>
                  </a:cubicBezTo>
                  <a:cubicBezTo>
                    <a:pt x="2499093" y="19956"/>
                    <a:pt x="2503469" y="30522"/>
                    <a:pt x="2503469" y="41538"/>
                  </a:cubicBezTo>
                  <a:lnTo>
                    <a:pt x="2503469" y="512329"/>
                  </a:lnTo>
                  <a:cubicBezTo>
                    <a:pt x="2503469" y="523346"/>
                    <a:pt x="2499093" y="533911"/>
                    <a:pt x="2491303" y="541701"/>
                  </a:cubicBezTo>
                  <a:cubicBezTo>
                    <a:pt x="2483513" y="549491"/>
                    <a:pt x="2472948" y="553867"/>
                    <a:pt x="2461931" y="553867"/>
                  </a:cubicBezTo>
                  <a:lnTo>
                    <a:pt x="41538" y="553867"/>
                  </a:lnTo>
                  <a:cubicBezTo>
                    <a:pt x="30522" y="553867"/>
                    <a:pt x="19956" y="549491"/>
                    <a:pt x="12166" y="541701"/>
                  </a:cubicBezTo>
                  <a:cubicBezTo>
                    <a:pt x="4376" y="533911"/>
                    <a:pt x="0" y="523346"/>
                    <a:pt x="0" y="512329"/>
                  </a:cubicBezTo>
                  <a:lnTo>
                    <a:pt x="0" y="41538"/>
                  </a:lnTo>
                  <a:cubicBezTo>
                    <a:pt x="0" y="30522"/>
                    <a:pt x="4376" y="19956"/>
                    <a:pt x="12166" y="12166"/>
                  </a:cubicBezTo>
                  <a:cubicBezTo>
                    <a:pt x="19956" y="4376"/>
                    <a:pt x="30522" y="0"/>
                    <a:pt x="415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2503469" cy="611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321641" y="3568625"/>
            <a:ext cx="4015651" cy="771728"/>
            <a:chOff x="0" y="0"/>
            <a:chExt cx="1057620" cy="20325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57620" cy="203253"/>
            </a:xfrm>
            <a:custGeom>
              <a:avLst/>
              <a:gdLst/>
              <a:ahLst/>
              <a:cxnLst/>
              <a:rect r="r" b="b" t="t" l="l"/>
              <a:pathLst>
                <a:path h="203253" w="1057620">
                  <a:moveTo>
                    <a:pt x="98325" y="0"/>
                  </a:moveTo>
                  <a:lnTo>
                    <a:pt x="959295" y="0"/>
                  </a:lnTo>
                  <a:cubicBezTo>
                    <a:pt x="1013598" y="0"/>
                    <a:pt x="1057620" y="44021"/>
                    <a:pt x="1057620" y="98325"/>
                  </a:cubicBezTo>
                  <a:lnTo>
                    <a:pt x="1057620" y="104929"/>
                  </a:lnTo>
                  <a:cubicBezTo>
                    <a:pt x="1057620" y="159232"/>
                    <a:pt x="1013598" y="203253"/>
                    <a:pt x="959295" y="203253"/>
                  </a:cubicBezTo>
                  <a:lnTo>
                    <a:pt x="98325" y="203253"/>
                  </a:lnTo>
                  <a:cubicBezTo>
                    <a:pt x="44021" y="203253"/>
                    <a:pt x="0" y="159232"/>
                    <a:pt x="0" y="104929"/>
                  </a:cubicBezTo>
                  <a:lnTo>
                    <a:pt x="0" y="98325"/>
                  </a:lnTo>
                  <a:cubicBezTo>
                    <a:pt x="0" y="44021"/>
                    <a:pt x="44021" y="0"/>
                    <a:pt x="983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057620" cy="260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 flipH="true">
            <a:off x="9201988" y="8121695"/>
            <a:ext cx="2528713" cy="169551"/>
          </a:xfrm>
          <a:prstGeom prst="line">
            <a:avLst/>
          </a:prstGeom>
          <a:ln cap="flat" w="133350">
            <a:solidFill>
              <a:srgbClr val="DD854E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1730701" y="7605397"/>
            <a:ext cx="5947986" cy="1032596"/>
            <a:chOff x="0" y="0"/>
            <a:chExt cx="1566548" cy="27195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66548" cy="271959"/>
            </a:xfrm>
            <a:custGeom>
              <a:avLst/>
              <a:gdLst/>
              <a:ahLst/>
              <a:cxnLst/>
              <a:rect r="r" b="b" t="t" l="l"/>
              <a:pathLst>
                <a:path h="271959" w="1566548">
                  <a:moveTo>
                    <a:pt x="66382" y="0"/>
                  </a:moveTo>
                  <a:lnTo>
                    <a:pt x="1500166" y="0"/>
                  </a:lnTo>
                  <a:cubicBezTo>
                    <a:pt x="1517772" y="0"/>
                    <a:pt x="1534656" y="6994"/>
                    <a:pt x="1547105" y="19443"/>
                  </a:cubicBezTo>
                  <a:cubicBezTo>
                    <a:pt x="1559554" y="31892"/>
                    <a:pt x="1566548" y="48776"/>
                    <a:pt x="1566548" y="66382"/>
                  </a:cubicBezTo>
                  <a:lnTo>
                    <a:pt x="1566548" y="205578"/>
                  </a:lnTo>
                  <a:cubicBezTo>
                    <a:pt x="1566548" y="242239"/>
                    <a:pt x="1536828" y="271959"/>
                    <a:pt x="1500166" y="271959"/>
                  </a:cubicBezTo>
                  <a:lnTo>
                    <a:pt x="66382" y="271959"/>
                  </a:lnTo>
                  <a:cubicBezTo>
                    <a:pt x="48776" y="271959"/>
                    <a:pt x="31892" y="264966"/>
                    <a:pt x="19443" y="252517"/>
                  </a:cubicBezTo>
                  <a:cubicBezTo>
                    <a:pt x="6994" y="240068"/>
                    <a:pt x="0" y="223183"/>
                    <a:pt x="0" y="205578"/>
                  </a:cubicBezTo>
                  <a:lnTo>
                    <a:pt x="0" y="66382"/>
                  </a:lnTo>
                  <a:cubicBezTo>
                    <a:pt x="0" y="48776"/>
                    <a:pt x="6994" y="31892"/>
                    <a:pt x="19443" y="19443"/>
                  </a:cubicBezTo>
                  <a:cubicBezTo>
                    <a:pt x="31892" y="6994"/>
                    <a:pt x="48776" y="0"/>
                    <a:pt x="66382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566548" cy="310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07"/>
                </a:lnSpc>
              </a:pPr>
              <a:r>
                <a:rPr lang="en-US" sz="1791" b="true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Si no encuentra el proceso, muestra el mensaje correspondiente.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155946" y="2018394"/>
            <a:ext cx="6031074" cy="832893"/>
            <a:chOff x="0" y="0"/>
            <a:chExt cx="1588431" cy="21936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88431" cy="219363"/>
            </a:xfrm>
            <a:custGeom>
              <a:avLst/>
              <a:gdLst/>
              <a:ahLst/>
              <a:cxnLst/>
              <a:rect r="r" b="b" t="t" l="l"/>
              <a:pathLst>
                <a:path h="219363" w="1588431">
                  <a:moveTo>
                    <a:pt x="65467" y="0"/>
                  </a:moveTo>
                  <a:lnTo>
                    <a:pt x="1522964" y="0"/>
                  </a:lnTo>
                  <a:cubicBezTo>
                    <a:pt x="1559120" y="0"/>
                    <a:pt x="1588431" y="29311"/>
                    <a:pt x="1588431" y="65467"/>
                  </a:cubicBezTo>
                  <a:lnTo>
                    <a:pt x="1588431" y="153896"/>
                  </a:lnTo>
                  <a:cubicBezTo>
                    <a:pt x="1588431" y="190052"/>
                    <a:pt x="1559120" y="219363"/>
                    <a:pt x="1522964" y="219363"/>
                  </a:cubicBezTo>
                  <a:lnTo>
                    <a:pt x="65467" y="219363"/>
                  </a:lnTo>
                  <a:cubicBezTo>
                    <a:pt x="29311" y="219363"/>
                    <a:pt x="0" y="190052"/>
                    <a:pt x="0" y="153896"/>
                  </a:cubicBezTo>
                  <a:lnTo>
                    <a:pt x="0" y="65467"/>
                  </a:lnTo>
                  <a:cubicBezTo>
                    <a:pt x="0" y="29311"/>
                    <a:pt x="29311" y="0"/>
                    <a:pt x="65467" y="0"/>
                  </a:cubicBezTo>
                  <a:close/>
                </a:path>
              </a:pathLst>
            </a:custGeom>
            <a:solidFill>
              <a:srgbClr val="77A2F5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588431" cy="266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7"/>
                </a:lnSpc>
              </a:pPr>
              <a:r>
                <a:rPr lang="en-US" b="true" sz="19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Se pide el ID del proceso cuya prioridad se quiere cambiar.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711120" y="7689259"/>
            <a:ext cx="6490867" cy="1203973"/>
            <a:chOff x="0" y="0"/>
            <a:chExt cx="1709529" cy="31709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709529" cy="317096"/>
            </a:xfrm>
            <a:custGeom>
              <a:avLst/>
              <a:gdLst/>
              <a:ahLst/>
              <a:cxnLst/>
              <a:rect r="r" b="b" t="t" l="l"/>
              <a:pathLst>
                <a:path h="317096" w="1709529">
                  <a:moveTo>
                    <a:pt x="60830" y="0"/>
                  </a:moveTo>
                  <a:lnTo>
                    <a:pt x="1648699" y="0"/>
                  </a:lnTo>
                  <a:cubicBezTo>
                    <a:pt x="1664832" y="0"/>
                    <a:pt x="1680304" y="6409"/>
                    <a:pt x="1691712" y="17817"/>
                  </a:cubicBezTo>
                  <a:cubicBezTo>
                    <a:pt x="1703120" y="29224"/>
                    <a:pt x="1709529" y="44697"/>
                    <a:pt x="1709529" y="60830"/>
                  </a:cubicBezTo>
                  <a:lnTo>
                    <a:pt x="1709529" y="256266"/>
                  </a:lnTo>
                  <a:cubicBezTo>
                    <a:pt x="1709529" y="272399"/>
                    <a:pt x="1703120" y="287871"/>
                    <a:pt x="1691712" y="299279"/>
                  </a:cubicBezTo>
                  <a:cubicBezTo>
                    <a:pt x="1680304" y="310687"/>
                    <a:pt x="1664832" y="317096"/>
                    <a:pt x="1648699" y="317096"/>
                  </a:cubicBezTo>
                  <a:lnTo>
                    <a:pt x="60830" y="317096"/>
                  </a:lnTo>
                  <a:cubicBezTo>
                    <a:pt x="44697" y="317096"/>
                    <a:pt x="29224" y="310687"/>
                    <a:pt x="17817" y="299279"/>
                  </a:cubicBezTo>
                  <a:cubicBezTo>
                    <a:pt x="6409" y="287871"/>
                    <a:pt x="0" y="272399"/>
                    <a:pt x="0" y="256266"/>
                  </a:cubicBezTo>
                  <a:lnTo>
                    <a:pt x="0" y="60830"/>
                  </a:lnTo>
                  <a:cubicBezTo>
                    <a:pt x="0" y="44697"/>
                    <a:pt x="6409" y="29224"/>
                    <a:pt x="17817" y="17817"/>
                  </a:cubicBezTo>
                  <a:cubicBezTo>
                    <a:pt x="29224" y="6409"/>
                    <a:pt x="44697" y="0"/>
                    <a:pt x="608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1709529" cy="3742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3572138" y="167964"/>
            <a:ext cx="4494361" cy="943816"/>
          </a:xfrm>
          <a:custGeom>
            <a:avLst/>
            <a:gdLst/>
            <a:ahLst/>
            <a:cxnLst/>
            <a:rect r="r" b="b" t="t" l="l"/>
            <a:pathLst>
              <a:path h="943816" w="4494361">
                <a:moveTo>
                  <a:pt x="0" y="0"/>
                </a:moveTo>
                <a:lnTo>
                  <a:pt x="4494361" y="0"/>
                </a:lnTo>
                <a:lnTo>
                  <a:pt x="4494361" y="943815"/>
                </a:lnTo>
                <a:lnTo>
                  <a:pt x="0" y="943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0F7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7371" y="4489096"/>
            <a:ext cx="7919570" cy="8283422"/>
          </a:xfrm>
          <a:custGeom>
            <a:avLst/>
            <a:gdLst/>
            <a:ahLst/>
            <a:cxnLst/>
            <a:rect r="r" b="b" t="t" l="l"/>
            <a:pathLst>
              <a:path h="8283422" w="7919570">
                <a:moveTo>
                  <a:pt x="0" y="0"/>
                </a:moveTo>
                <a:lnTo>
                  <a:pt x="7919570" y="0"/>
                </a:lnTo>
                <a:lnTo>
                  <a:pt x="7919570" y="8283422"/>
                </a:lnTo>
                <a:lnTo>
                  <a:pt x="0" y="8283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56371" y="3023894"/>
            <a:ext cx="8578643" cy="2707713"/>
          </a:xfrm>
          <a:custGeom>
            <a:avLst/>
            <a:gdLst/>
            <a:ahLst/>
            <a:cxnLst/>
            <a:rect r="r" b="b" t="t" l="l"/>
            <a:pathLst>
              <a:path h="2707713" w="8578643">
                <a:moveTo>
                  <a:pt x="0" y="0"/>
                </a:moveTo>
                <a:lnTo>
                  <a:pt x="8578642" y="0"/>
                </a:lnTo>
                <a:lnTo>
                  <a:pt x="8578642" y="2707713"/>
                </a:lnTo>
                <a:lnTo>
                  <a:pt x="0" y="2707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1981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456371" y="3763325"/>
            <a:ext cx="2337788" cy="413393"/>
            <a:chOff x="0" y="0"/>
            <a:chExt cx="837811" cy="1481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7811" cy="148151"/>
            </a:xfrm>
            <a:custGeom>
              <a:avLst/>
              <a:gdLst/>
              <a:ahLst/>
              <a:cxnLst/>
              <a:rect r="r" b="b" t="t" l="l"/>
              <a:pathLst>
                <a:path h="148151" w="837811">
                  <a:moveTo>
                    <a:pt x="74075" y="0"/>
                  </a:moveTo>
                  <a:lnTo>
                    <a:pt x="763735" y="0"/>
                  </a:lnTo>
                  <a:cubicBezTo>
                    <a:pt x="783381" y="0"/>
                    <a:pt x="802223" y="7804"/>
                    <a:pt x="816114" y="21696"/>
                  </a:cubicBezTo>
                  <a:cubicBezTo>
                    <a:pt x="830006" y="35588"/>
                    <a:pt x="837811" y="54429"/>
                    <a:pt x="837811" y="74075"/>
                  </a:cubicBezTo>
                  <a:lnTo>
                    <a:pt x="837811" y="74075"/>
                  </a:lnTo>
                  <a:cubicBezTo>
                    <a:pt x="837811" y="93721"/>
                    <a:pt x="830006" y="112563"/>
                    <a:pt x="816114" y="126455"/>
                  </a:cubicBezTo>
                  <a:cubicBezTo>
                    <a:pt x="802223" y="140346"/>
                    <a:pt x="783381" y="148151"/>
                    <a:pt x="763735" y="148151"/>
                  </a:cubicBezTo>
                  <a:lnTo>
                    <a:pt x="74075" y="148151"/>
                  </a:lnTo>
                  <a:cubicBezTo>
                    <a:pt x="54429" y="148151"/>
                    <a:pt x="35588" y="140346"/>
                    <a:pt x="21696" y="126455"/>
                  </a:cubicBezTo>
                  <a:cubicBezTo>
                    <a:pt x="7804" y="112563"/>
                    <a:pt x="0" y="93721"/>
                    <a:pt x="0" y="74075"/>
                  </a:cubicBezTo>
                  <a:lnTo>
                    <a:pt x="0" y="74075"/>
                  </a:lnTo>
                  <a:cubicBezTo>
                    <a:pt x="0" y="54429"/>
                    <a:pt x="7804" y="35588"/>
                    <a:pt x="21696" y="21696"/>
                  </a:cubicBezTo>
                  <a:cubicBezTo>
                    <a:pt x="35588" y="7804"/>
                    <a:pt x="54429" y="0"/>
                    <a:pt x="740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37811" cy="205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794159" y="3763325"/>
            <a:ext cx="1476767" cy="413393"/>
            <a:chOff x="0" y="0"/>
            <a:chExt cx="529240" cy="1481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9240" cy="148151"/>
            </a:xfrm>
            <a:custGeom>
              <a:avLst/>
              <a:gdLst/>
              <a:ahLst/>
              <a:cxnLst/>
              <a:rect r="r" b="b" t="t" l="l"/>
              <a:pathLst>
                <a:path h="148151" w="529240">
                  <a:moveTo>
                    <a:pt x="74075" y="0"/>
                  </a:moveTo>
                  <a:lnTo>
                    <a:pt x="455164" y="0"/>
                  </a:lnTo>
                  <a:cubicBezTo>
                    <a:pt x="474810" y="0"/>
                    <a:pt x="493652" y="7804"/>
                    <a:pt x="507544" y="21696"/>
                  </a:cubicBezTo>
                  <a:cubicBezTo>
                    <a:pt x="521435" y="35588"/>
                    <a:pt x="529240" y="54429"/>
                    <a:pt x="529240" y="74075"/>
                  </a:cubicBezTo>
                  <a:lnTo>
                    <a:pt x="529240" y="74075"/>
                  </a:lnTo>
                  <a:cubicBezTo>
                    <a:pt x="529240" y="93721"/>
                    <a:pt x="521435" y="112563"/>
                    <a:pt x="507544" y="126455"/>
                  </a:cubicBezTo>
                  <a:cubicBezTo>
                    <a:pt x="493652" y="140346"/>
                    <a:pt x="474810" y="148151"/>
                    <a:pt x="455164" y="148151"/>
                  </a:cubicBezTo>
                  <a:lnTo>
                    <a:pt x="74075" y="148151"/>
                  </a:lnTo>
                  <a:cubicBezTo>
                    <a:pt x="54429" y="148151"/>
                    <a:pt x="35588" y="140346"/>
                    <a:pt x="21696" y="126455"/>
                  </a:cubicBezTo>
                  <a:cubicBezTo>
                    <a:pt x="7804" y="112563"/>
                    <a:pt x="0" y="93721"/>
                    <a:pt x="0" y="74075"/>
                  </a:cubicBezTo>
                  <a:lnTo>
                    <a:pt x="0" y="74075"/>
                  </a:lnTo>
                  <a:cubicBezTo>
                    <a:pt x="0" y="54429"/>
                    <a:pt x="7804" y="35588"/>
                    <a:pt x="21696" y="21696"/>
                  </a:cubicBezTo>
                  <a:cubicBezTo>
                    <a:pt x="35588" y="7804"/>
                    <a:pt x="54429" y="0"/>
                    <a:pt x="740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529240" cy="205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12922447" y="2253819"/>
            <a:ext cx="325002" cy="1457487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9370233" y="4251392"/>
            <a:ext cx="7801386" cy="734194"/>
            <a:chOff x="0" y="0"/>
            <a:chExt cx="2795841" cy="2631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95841" cy="263119"/>
            </a:xfrm>
            <a:custGeom>
              <a:avLst/>
              <a:gdLst/>
              <a:ahLst/>
              <a:cxnLst/>
              <a:rect r="r" b="b" t="t" l="l"/>
              <a:pathLst>
                <a:path h="263119" w="2795841">
                  <a:moveTo>
                    <a:pt x="36718" y="0"/>
                  </a:moveTo>
                  <a:lnTo>
                    <a:pt x="2759123" y="0"/>
                  </a:lnTo>
                  <a:cubicBezTo>
                    <a:pt x="2779401" y="0"/>
                    <a:pt x="2795841" y="16439"/>
                    <a:pt x="2795841" y="36718"/>
                  </a:cubicBezTo>
                  <a:lnTo>
                    <a:pt x="2795841" y="226401"/>
                  </a:lnTo>
                  <a:cubicBezTo>
                    <a:pt x="2795841" y="246680"/>
                    <a:pt x="2779401" y="263119"/>
                    <a:pt x="2759123" y="263119"/>
                  </a:cubicBezTo>
                  <a:lnTo>
                    <a:pt x="36718" y="263119"/>
                  </a:lnTo>
                  <a:cubicBezTo>
                    <a:pt x="16439" y="263119"/>
                    <a:pt x="0" y="246680"/>
                    <a:pt x="0" y="226401"/>
                  </a:cubicBezTo>
                  <a:lnTo>
                    <a:pt x="0" y="36718"/>
                  </a:lnTo>
                  <a:cubicBezTo>
                    <a:pt x="0" y="16439"/>
                    <a:pt x="16439" y="0"/>
                    <a:pt x="367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795841" cy="320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H="true" flipV="true">
            <a:off x="7708759" y="3545613"/>
            <a:ext cx="1661474" cy="1072876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173554" y="3922397"/>
            <a:ext cx="8361998" cy="9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Lu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ego, llama a insertarEnPila(pilaMemoria, id), que se encarga de “meter” ese ID en la cima de la pila. Es como poner un nuevo bloque encima de la pila de bloques.</a:t>
            </a:r>
          </a:p>
        </p:txBody>
      </p:sp>
      <p:sp>
        <p:nvSpPr>
          <p:cNvPr name="AutoShape 16" id="16"/>
          <p:cNvSpPr/>
          <p:nvPr/>
        </p:nvSpPr>
        <p:spPr>
          <a:xfrm flipH="true" flipV="true">
            <a:off x="7764095" y="4906517"/>
            <a:ext cx="1836533" cy="35206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9600628" y="4864587"/>
            <a:ext cx="3852645" cy="618370"/>
            <a:chOff x="0" y="0"/>
            <a:chExt cx="1380701" cy="2216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80701" cy="221610"/>
            </a:xfrm>
            <a:custGeom>
              <a:avLst/>
              <a:gdLst/>
              <a:ahLst/>
              <a:cxnLst/>
              <a:rect r="r" b="b" t="t" l="l"/>
              <a:pathLst>
                <a:path h="221610" w="1380701">
                  <a:moveTo>
                    <a:pt x="74352" y="0"/>
                  </a:moveTo>
                  <a:lnTo>
                    <a:pt x="1306349" y="0"/>
                  </a:lnTo>
                  <a:cubicBezTo>
                    <a:pt x="1326069" y="0"/>
                    <a:pt x="1344980" y="7833"/>
                    <a:pt x="1358924" y="21777"/>
                  </a:cubicBezTo>
                  <a:cubicBezTo>
                    <a:pt x="1372868" y="35721"/>
                    <a:pt x="1380701" y="54632"/>
                    <a:pt x="1380701" y="74352"/>
                  </a:cubicBezTo>
                  <a:lnTo>
                    <a:pt x="1380701" y="147258"/>
                  </a:lnTo>
                  <a:cubicBezTo>
                    <a:pt x="1380701" y="188321"/>
                    <a:pt x="1347413" y="221610"/>
                    <a:pt x="1306349" y="221610"/>
                  </a:cubicBezTo>
                  <a:lnTo>
                    <a:pt x="74352" y="221610"/>
                  </a:lnTo>
                  <a:cubicBezTo>
                    <a:pt x="33288" y="221610"/>
                    <a:pt x="0" y="188321"/>
                    <a:pt x="0" y="147258"/>
                  </a:cubicBezTo>
                  <a:lnTo>
                    <a:pt x="0" y="74352"/>
                  </a:lnTo>
                  <a:cubicBezTo>
                    <a:pt x="0" y="33288"/>
                    <a:pt x="33288" y="0"/>
                    <a:pt x="743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380701" cy="278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H="true" flipV="true">
            <a:off x="8535552" y="2205726"/>
            <a:ext cx="910463" cy="169415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351826" y="349304"/>
            <a:ext cx="7183379" cy="911802"/>
            <a:chOff x="0" y="0"/>
            <a:chExt cx="3293743" cy="41808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293743" cy="418082"/>
            </a:xfrm>
            <a:custGeom>
              <a:avLst/>
              <a:gdLst/>
              <a:ahLst/>
              <a:cxnLst/>
              <a:rect r="r" b="b" t="t" l="l"/>
              <a:pathLst>
                <a:path h="418082" w="3293743">
                  <a:moveTo>
                    <a:pt x="0" y="0"/>
                  </a:moveTo>
                  <a:lnTo>
                    <a:pt x="3293743" y="0"/>
                  </a:lnTo>
                  <a:lnTo>
                    <a:pt x="3293743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3293743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LÓGICA DEL GESTOR DE MEMORIA (PILA)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3572138" y="167964"/>
            <a:ext cx="4494361" cy="943816"/>
          </a:xfrm>
          <a:custGeom>
            <a:avLst/>
            <a:gdLst/>
            <a:ahLst/>
            <a:cxnLst/>
            <a:rect r="r" b="b" t="t" l="l"/>
            <a:pathLst>
              <a:path h="943816" w="4494361">
                <a:moveTo>
                  <a:pt x="0" y="0"/>
                </a:moveTo>
                <a:lnTo>
                  <a:pt x="4494361" y="0"/>
                </a:lnTo>
                <a:lnTo>
                  <a:pt x="4494361" y="943815"/>
                </a:lnTo>
                <a:lnTo>
                  <a:pt x="0" y="943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340292" y="9116838"/>
            <a:ext cx="3086100" cy="579211"/>
            <a:chOff x="0" y="0"/>
            <a:chExt cx="812800" cy="15254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40292" y="1723732"/>
            <a:ext cx="9260335" cy="32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 una variable que apunta al tope (la parte superior) de nuestra pila de memoria.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815558" y="1535706"/>
            <a:ext cx="8361998" cy="9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 una función  que inicializa la pila vacía. Piensa que es como pedirle a alguien que te dé una tabla vacía sobre la cual irás poniendo tus elementos.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3554" y="2976269"/>
            <a:ext cx="8361998" cy="32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imero, pide al usuario que escriba un número (el ID del proceso).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3632441" y="9116838"/>
            <a:ext cx="3086100" cy="579211"/>
            <a:chOff x="0" y="0"/>
            <a:chExt cx="812800" cy="15254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3632441" y="8436707"/>
            <a:ext cx="3086100" cy="579211"/>
            <a:chOff x="0" y="0"/>
            <a:chExt cx="812800" cy="15254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992502" y="9116838"/>
            <a:ext cx="3086100" cy="579211"/>
            <a:chOff x="0" y="0"/>
            <a:chExt cx="812800" cy="15254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992502" y="8436707"/>
            <a:ext cx="3086100" cy="579211"/>
            <a:chOff x="0" y="0"/>
            <a:chExt cx="812800" cy="15254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992502" y="7752721"/>
            <a:ext cx="3086100" cy="579211"/>
            <a:chOff x="0" y="0"/>
            <a:chExt cx="812800" cy="15254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28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0367173" y="9118765"/>
            <a:ext cx="3086100" cy="579211"/>
            <a:chOff x="0" y="0"/>
            <a:chExt cx="812800" cy="15254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0367173" y="8438633"/>
            <a:ext cx="3086100" cy="579211"/>
            <a:chOff x="0" y="0"/>
            <a:chExt cx="812800" cy="15254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367173" y="7754648"/>
            <a:ext cx="3086100" cy="579211"/>
            <a:chOff x="0" y="0"/>
            <a:chExt cx="812800" cy="15254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28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0367173" y="6979382"/>
            <a:ext cx="3086100" cy="579211"/>
            <a:chOff x="0" y="0"/>
            <a:chExt cx="812800" cy="152549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0F7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06690" y="2927111"/>
            <a:ext cx="7919570" cy="8283422"/>
          </a:xfrm>
          <a:custGeom>
            <a:avLst/>
            <a:gdLst/>
            <a:ahLst/>
            <a:cxnLst/>
            <a:rect r="r" b="b" t="t" l="l"/>
            <a:pathLst>
              <a:path h="8283422" w="7919570">
                <a:moveTo>
                  <a:pt x="0" y="0"/>
                </a:moveTo>
                <a:lnTo>
                  <a:pt x="7919570" y="0"/>
                </a:lnTo>
                <a:lnTo>
                  <a:pt x="7919570" y="8283421"/>
                </a:lnTo>
                <a:lnTo>
                  <a:pt x="0" y="82834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09357" y="427898"/>
            <a:ext cx="8578643" cy="3228359"/>
          </a:xfrm>
          <a:custGeom>
            <a:avLst/>
            <a:gdLst/>
            <a:ahLst/>
            <a:cxnLst/>
            <a:rect r="r" b="b" t="t" l="l"/>
            <a:pathLst>
              <a:path h="3228359" w="8578643">
                <a:moveTo>
                  <a:pt x="0" y="0"/>
                </a:moveTo>
                <a:lnTo>
                  <a:pt x="8578643" y="0"/>
                </a:lnTo>
                <a:lnTo>
                  <a:pt x="8578643" y="3228359"/>
                </a:lnTo>
                <a:lnTo>
                  <a:pt x="0" y="3228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361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709357" y="427898"/>
            <a:ext cx="6771303" cy="776278"/>
            <a:chOff x="0" y="0"/>
            <a:chExt cx="2426682" cy="2782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26682" cy="278201"/>
            </a:xfrm>
            <a:custGeom>
              <a:avLst/>
              <a:gdLst/>
              <a:ahLst/>
              <a:cxnLst/>
              <a:rect r="r" b="b" t="t" l="l"/>
              <a:pathLst>
                <a:path h="278201" w="2426682">
                  <a:moveTo>
                    <a:pt x="42304" y="0"/>
                  </a:moveTo>
                  <a:lnTo>
                    <a:pt x="2384378" y="0"/>
                  </a:lnTo>
                  <a:cubicBezTo>
                    <a:pt x="2407742" y="0"/>
                    <a:pt x="2426682" y="18940"/>
                    <a:pt x="2426682" y="42304"/>
                  </a:cubicBezTo>
                  <a:lnTo>
                    <a:pt x="2426682" y="235897"/>
                  </a:lnTo>
                  <a:cubicBezTo>
                    <a:pt x="2426682" y="259261"/>
                    <a:pt x="2407742" y="278201"/>
                    <a:pt x="2384378" y="278201"/>
                  </a:cubicBezTo>
                  <a:lnTo>
                    <a:pt x="42304" y="278201"/>
                  </a:lnTo>
                  <a:cubicBezTo>
                    <a:pt x="18940" y="278201"/>
                    <a:pt x="0" y="259261"/>
                    <a:pt x="0" y="235897"/>
                  </a:cubicBezTo>
                  <a:lnTo>
                    <a:pt x="0" y="42304"/>
                  </a:lnTo>
                  <a:cubicBezTo>
                    <a:pt x="0" y="18940"/>
                    <a:pt x="18940" y="0"/>
                    <a:pt x="423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426682" cy="335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3667" y="160053"/>
            <a:ext cx="9260335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Preg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unta “¿la pila está vacía?”. Si no hay nada (la pila es NULL), muestra el mensaje “No hay bloques para liberar.”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87321" y="1130364"/>
            <a:ext cx="8081050" cy="1770137"/>
            <a:chOff x="0" y="0"/>
            <a:chExt cx="2896066" cy="6343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6066" cy="634377"/>
            </a:xfrm>
            <a:custGeom>
              <a:avLst/>
              <a:gdLst/>
              <a:ahLst/>
              <a:cxnLst/>
              <a:rect r="r" b="b" t="t" l="l"/>
              <a:pathLst>
                <a:path h="634377" w="2896066">
                  <a:moveTo>
                    <a:pt x="35447" y="0"/>
                  </a:moveTo>
                  <a:lnTo>
                    <a:pt x="2860619" y="0"/>
                  </a:lnTo>
                  <a:cubicBezTo>
                    <a:pt x="2880196" y="0"/>
                    <a:pt x="2896066" y="15870"/>
                    <a:pt x="2896066" y="35447"/>
                  </a:cubicBezTo>
                  <a:lnTo>
                    <a:pt x="2896066" y="598930"/>
                  </a:lnTo>
                  <a:cubicBezTo>
                    <a:pt x="2896066" y="618507"/>
                    <a:pt x="2880196" y="634377"/>
                    <a:pt x="2860619" y="634377"/>
                  </a:cubicBezTo>
                  <a:lnTo>
                    <a:pt x="35447" y="634377"/>
                  </a:lnTo>
                  <a:cubicBezTo>
                    <a:pt x="15870" y="634377"/>
                    <a:pt x="0" y="618507"/>
                    <a:pt x="0" y="598930"/>
                  </a:cubicBezTo>
                  <a:lnTo>
                    <a:pt x="0" y="35447"/>
                  </a:lnTo>
                  <a:cubicBezTo>
                    <a:pt x="0" y="15870"/>
                    <a:pt x="15870" y="0"/>
                    <a:pt x="354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896066" cy="6915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8388998" y="2042077"/>
            <a:ext cx="1320359" cy="22261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12523753" y="8614490"/>
            <a:ext cx="4878745" cy="1249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8"/>
              </a:lnSpc>
              <a:spcBef>
                <a:spcPct val="0"/>
              </a:spcBef>
            </a:pPr>
            <a:r>
              <a:rPr lang="en-US" b="true" sz="180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Es como cuando quitas el bloque de juguete más arriba para jugar con él o guardarlo. Una vez que lo quitas, el bloque de abajo queda como el que está más accesible.</a:t>
            </a:r>
          </a:p>
        </p:txBody>
      </p:sp>
      <p:sp>
        <p:nvSpPr>
          <p:cNvPr name="AutoShape 13" id="13"/>
          <p:cNvSpPr/>
          <p:nvPr/>
        </p:nvSpPr>
        <p:spPr>
          <a:xfrm flipH="true" flipV="true">
            <a:off x="7093753" y="647660"/>
            <a:ext cx="2511692" cy="35008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93667" y="1154766"/>
            <a:ext cx="8295331" cy="293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  <a:spcBef>
                <a:spcPct val="0"/>
              </a:spcBef>
            </a:pPr>
            <a:r>
              <a:rPr lang="en-US" b="true" sz="168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 no está vacía, toma el nodo q</a:t>
            </a:r>
            <a:r>
              <a:rPr lang="en-US" b="true" sz="168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ue está en la cima:</a:t>
            </a:r>
          </a:p>
          <a:p>
            <a:pPr algn="l" marL="364834" indent="-182417" lvl="1">
              <a:lnSpc>
                <a:spcPts val="2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Muestra “Bloque liberado del proceso: X”, donde X es el ID que estaba arriba.</a:t>
            </a:r>
          </a:p>
          <a:p>
            <a:pPr algn="l" marL="364834" indent="-182417" lvl="1">
              <a:lnSpc>
                <a:spcPts val="2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Guarda esa parte de la pila en una variable auxiliar llamada temp, para poder borrarla después.</a:t>
            </a:r>
          </a:p>
          <a:p>
            <a:pPr algn="l" marL="364834" indent="-182417" lvl="1">
              <a:lnSpc>
                <a:spcPts val="2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Actualiza pilaMemoria = pilaMemoria-&gt;siguiente;, es decir, “mueve” el inicio de la pila al siguiente bloque. De este modo, el nuevo “tope” de la pila es el que estaba justo debajo de temp.</a:t>
            </a:r>
          </a:p>
          <a:p>
            <a:pPr algn="l" marL="364834" indent="-182417" lvl="1">
              <a:lnSpc>
                <a:spcPts val="236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8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Finalmente, hace delete temp;, para liberar la memoria de ese nodo que acabamos de “sacar” de la pila.</a:t>
            </a:r>
          </a:p>
          <a:p>
            <a:pPr algn="l">
              <a:lnSpc>
                <a:spcPts val="2365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 flipH="true">
            <a:off x="16035122" y="3614757"/>
            <a:ext cx="21805" cy="474608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6" id="16"/>
          <p:cNvGrpSpPr/>
          <p:nvPr/>
        </p:nvGrpSpPr>
        <p:grpSpPr>
          <a:xfrm rot="0">
            <a:off x="9605445" y="2817502"/>
            <a:ext cx="8081050" cy="797255"/>
            <a:chOff x="0" y="0"/>
            <a:chExt cx="2896066" cy="2857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96066" cy="285718"/>
            </a:xfrm>
            <a:custGeom>
              <a:avLst/>
              <a:gdLst/>
              <a:ahLst/>
              <a:cxnLst/>
              <a:rect r="r" b="b" t="t" l="l"/>
              <a:pathLst>
                <a:path h="285718" w="2896066">
                  <a:moveTo>
                    <a:pt x="35447" y="0"/>
                  </a:moveTo>
                  <a:lnTo>
                    <a:pt x="2860619" y="0"/>
                  </a:lnTo>
                  <a:cubicBezTo>
                    <a:pt x="2880196" y="0"/>
                    <a:pt x="2896066" y="15870"/>
                    <a:pt x="2896066" y="35447"/>
                  </a:cubicBezTo>
                  <a:lnTo>
                    <a:pt x="2896066" y="250271"/>
                  </a:lnTo>
                  <a:cubicBezTo>
                    <a:pt x="2896066" y="269848"/>
                    <a:pt x="2880196" y="285718"/>
                    <a:pt x="2860619" y="285718"/>
                  </a:cubicBezTo>
                  <a:lnTo>
                    <a:pt x="35447" y="285718"/>
                  </a:lnTo>
                  <a:cubicBezTo>
                    <a:pt x="15870" y="285718"/>
                    <a:pt x="0" y="269848"/>
                    <a:pt x="0" y="250271"/>
                  </a:cubicBezTo>
                  <a:lnTo>
                    <a:pt x="0" y="35447"/>
                  </a:lnTo>
                  <a:cubicBezTo>
                    <a:pt x="0" y="15870"/>
                    <a:pt x="15870" y="0"/>
                    <a:pt x="354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2896066" cy="342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144000" y="4102916"/>
            <a:ext cx="9050333" cy="953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1"/>
              </a:lnSpc>
              <a:spcBef>
                <a:spcPct val="0"/>
              </a:spcBef>
            </a:pPr>
            <a:r>
              <a:rPr lang="en-US" b="true" sz="1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Llam</a:t>
            </a:r>
            <a:r>
              <a:rPr lang="en-US" b="true" sz="1843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 a imprimirPila(pilaMemoria), que recorre todos los nodos de la pila y los muestra en pantalla, uno debajo de otro, desde el más cercano al tope hasta el que está al final.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58821" y="8497761"/>
            <a:ext cx="3086100" cy="579211"/>
            <a:chOff x="0" y="0"/>
            <a:chExt cx="812800" cy="1525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8821" y="7817630"/>
            <a:ext cx="3086100" cy="579211"/>
            <a:chOff x="0" y="0"/>
            <a:chExt cx="812800" cy="1525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58821" y="7133644"/>
            <a:ext cx="3086100" cy="579211"/>
            <a:chOff x="0" y="0"/>
            <a:chExt cx="812800" cy="1525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28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58821" y="6358378"/>
            <a:ext cx="3086100" cy="579211"/>
            <a:chOff x="0" y="0"/>
            <a:chExt cx="812800" cy="1525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113855" y="8499688"/>
            <a:ext cx="3086100" cy="579211"/>
            <a:chOff x="0" y="0"/>
            <a:chExt cx="812800" cy="15254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4113855" y="7819557"/>
            <a:ext cx="3086100" cy="579211"/>
            <a:chOff x="0" y="0"/>
            <a:chExt cx="812800" cy="15254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113855" y="7135571"/>
            <a:ext cx="3086100" cy="579211"/>
            <a:chOff x="0" y="0"/>
            <a:chExt cx="812800" cy="15254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28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H="true">
            <a:off x="2790793" y="5315006"/>
            <a:ext cx="973251" cy="921303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 flipH="true">
            <a:off x="6477383" y="6130225"/>
            <a:ext cx="973251" cy="921303"/>
          </a:xfrm>
          <a:prstGeom prst="line">
            <a:avLst/>
          </a:prstGeom>
          <a:ln cap="flat" w="47625">
            <a:solidFill>
              <a:srgbClr val="FF3131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3" id="43"/>
          <p:cNvGrpSpPr/>
          <p:nvPr/>
        </p:nvGrpSpPr>
        <p:grpSpPr>
          <a:xfrm rot="0">
            <a:off x="7771455" y="8497761"/>
            <a:ext cx="3086100" cy="579211"/>
            <a:chOff x="0" y="0"/>
            <a:chExt cx="812800" cy="15254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771455" y="7817630"/>
            <a:ext cx="3086100" cy="579211"/>
            <a:chOff x="0" y="0"/>
            <a:chExt cx="812800" cy="15254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152549"/>
            </a:xfrm>
            <a:custGeom>
              <a:avLst/>
              <a:gdLst/>
              <a:ahLst/>
              <a:cxnLst/>
              <a:rect r="r" b="b" t="t" l="l"/>
              <a:pathLst>
                <a:path h="152549" w="812800">
                  <a:moveTo>
                    <a:pt x="40138" y="0"/>
                  </a:moveTo>
                  <a:lnTo>
                    <a:pt x="772662" y="0"/>
                  </a:lnTo>
                  <a:cubicBezTo>
                    <a:pt x="794829" y="0"/>
                    <a:pt x="812800" y="17971"/>
                    <a:pt x="812800" y="40138"/>
                  </a:cubicBezTo>
                  <a:lnTo>
                    <a:pt x="812800" y="112411"/>
                  </a:lnTo>
                  <a:cubicBezTo>
                    <a:pt x="812800" y="123056"/>
                    <a:pt x="808571" y="133266"/>
                    <a:pt x="801044" y="140793"/>
                  </a:cubicBezTo>
                  <a:cubicBezTo>
                    <a:pt x="793516" y="148320"/>
                    <a:pt x="783307" y="152549"/>
                    <a:pt x="772662" y="152549"/>
                  </a:cubicBezTo>
                  <a:lnTo>
                    <a:pt x="40138" y="152549"/>
                  </a:lnTo>
                  <a:cubicBezTo>
                    <a:pt x="17971" y="152549"/>
                    <a:pt x="0" y="134579"/>
                    <a:pt x="0" y="112411"/>
                  </a:cubicBezTo>
                  <a:lnTo>
                    <a:pt x="0" y="40138"/>
                  </a:lnTo>
                  <a:cubicBezTo>
                    <a:pt x="0" y="17971"/>
                    <a:pt x="17971" y="0"/>
                    <a:pt x="40138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57150"/>
              <a:ext cx="812800" cy="2096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B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828" y="344453"/>
            <a:ext cx="8540255" cy="911802"/>
            <a:chOff x="0" y="0"/>
            <a:chExt cx="3915902" cy="418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5902" cy="418082"/>
            </a:xfrm>
            <a:custGeom>
              <a:avLst/>
              <a:gdLst/>
              <a:ahLst/>
              <a:cxnLst/>
              <a:rect r="r" b="b" t="t" l="l"/>
              <a:pathLst>
                <a:path h="418082" w="3915902">
                  <a:moveTo>
                    <a:pt x="0" y="0"/>
                  </a:moveTo>
                  <a:lnTo>
                    <a:pt x="3915902" y="0"/>
                  </a:lnTo>
                  <a:lnTo>
                    <a:pt x="3915902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915902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LÓGICA DEL PLANIFICADOR DE CPU (COLA PRIORITARIA)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92490" y="2535279"/>
            <a:ext cx="4466810" cy="2431930"/>
          </a:xfrm>
          <a:custGeom>
            <a:avLst/>
            <a:gdLst/>
            <a:ahLst/>
            <a:cxnLst/>
            <a:rect r="r" b="b" t="t" l="l"/>
            <a:pathLst>
              <a:path h="2431930" w="4466810">
                <a:moveTo>
                  <a:pt x="0" y="0"/>
                </a:moveTo>
                <a:lnTo>
                  <a:pt x="4466810" y="0"/>
                </a:lnTo>
                <a:lnTo>
                  <a:pt x="4466810" y="2431930"/>
                </a:lnTo>
                <a:lnTo>
                  <a:pt x="0" y="2431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637486" y="2403990"/>
            <a:ext cx="4026199" cy="2133023"/>
            <a:chOff x="0" y="0"/>
            <a:chExt cx="1442899" cy="76442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899" cy="764427"/>
            </a:xfrm>
            <a:custGeom>
              <a:avLst/>
              <a:gdLst/>
              <a:ahLst/>
              <a:cxnLst/>
              <a:rect r="r" b="b" t="t" l="l"/>
              <a:pathLst>
                <a:path h="764427" w="1442899">
                  <a:moveTo>
                    <a:pt x="71147" y="0"/>
                  </a:moveTo>
                  <a:lnTo>
                    <a:pt x="1371752" y="0"/>
                  </a:lnTo>
                  <a:cubicBezTo>
                    <a:pt x="1390622" y="0"/>
                    <a:pt x="1408718" y="7496"/>
                    <a:pt x="1422061" y="20838"/>
                  </a:cubicBezTo>
                  <a:cubicBezTo>
                    <a:pt x="1435403" y="34181"/>
                    <a:pt x="1442899" y="52277"/>
                    <a:pt x="1442899" y="71147"/>
                  </a:cubicBezTo>
                  <a:lnTo>
                    <a:pt x="1442899" y="693280"/>
                  </a:lnTo>
                  <a:cubicBezTo>
                    <a:pt x="1442899" y="732574"/>
                    <a:pt x="1411045" y="764427"/>
                    <a:pt x="1371752" y="764427"/>
                  </a:cubicBezTo>
                  <a:lnTo>
                    <a:pt x="71147" y="764427"/>
                  </a:lnTo>
                  <a:cubicBezTo>
                    <a:pt x="31853" y="764427"/>
                    <a:pt x="0" y="732574"/>
                    <a:pt x="0" y="693280"/>
                  </a:cubicBezTo>
                  <a:lnTo>
                    <a:pt x="0" y="71147"/>
                  </a:lnTo>
                  <a:cubicBezTo>
                    <a:pt x="0" y="31853"/>
                    <a:pt x="31853" y="0"/>
                    <a:pt x="711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442899" cy="821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48623" y="2573595"/>
            <a:ext cx="9260335" cy="196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Defi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ne la “ficha” de cada proceso. Cada ficha tiene:</a:t>
            </a:r>
          </a:p>
          <a:p>
            <a:pPr algn="l" marL="407276" indent="-203638" lvl="1">
              <a:lnSpc>
                <a:spcPts val="2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Un id (número que identifica al proceso).</a:t>
            </a:r>
          </a:p>
          <a:p>
            <a:pPr algn="l" marL="407276" indent="-203638" lvl="1">
              <a:lnSpc>
                <a:spcPts val="2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Una prioridad (número que dice qué tan urgente es el proceso; más grande = más urgente).</a:t>
            </a:r>
          </a:p>
          <a:p>
            <a:pPr algn="l" marL="407276" indent="-203638" lvl="1">
              <a:lnSpc>
                <a:spcPts val="26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Un apuntador siguiente que indica cuál es el próximo proceso en la fila.</a:t>
            </a:r>
          </a:p>
          <a:p>
            <a:pPr algn="l">
              <a:lnSpc>
                <a:spcPts val="2640"/>
              </a:lnSpc>
              <a:spcBef>
                <a:spcPct val="0"/>
              </a:spcBef>
            </a:pP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9708958" y="2979872"/>
            <a:ext cx="2926401" cy="32080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 flipH="true">
            <a:off x="9618569" y="4782780"/>
            <a:ext cx="3082684" cy="56271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12789886" y="4418151"/>
            <a:ext cx="4026199" cy="682409"/>
            <a:chOff x="0" y="0"/>
            <a:chExt cx="1442899" cy="244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42899" cy="244560"/>
            </a:xfrm>
            <a:custGeom>
              <a:avLst/>
              <a:gdLst/>
              <a:ahLst/>
              <a:cxnLst/>
              <a:rect r="r" b="b" t="t" l="l"/>
              <a:pathLst>
                <a:path h="244560" w="1442899">
                  <a:moveTo>
                    <a:pt x="71147" y="0"/>
                  </a:moveTo>
                  <a:lnTo>
                    <a:pt x="1371752" y="0"/>
                  </a:lnTo>
                  <a:cubicBezTo>
                    <a:pt x="1390622" y="0"/>
                    <a:pt x="1408718" y="7496"/>
                    <a:pt x="1422061" y="20838"/>
                  </a:cubicBezTo>
                  <a:cubicBezTo>
                    <a:pt x="1435403" y="34181"/>
                    <a:pt x="1442899" y="52277"/>
                    <a:pt x="1442899" y="71147"/>
                  </a:cubicBezTo>
                  <a:lnTo>
                    <a:pt x="1442899" y="173413"/>
                  </a:lnTo>
                  <a:cubicBezTo>
                    <a:pt x="1442899" y="212706"/>
                    <a:pt x="1411045" y="244560"/>
                    <a:pt x="1371752" y="244560"/>
                  </a:cubicBezTo>
                  <a:lnTo>
                    <a:pt x="71147" y="244560"/>
                  </a:lnTo>
                  <a:cubicBezTo>
                    <a:pt x="52277" y="244560"/>
                    <a:pt x="34181" y="237064"/>
                    <a:pt x="20838" y="223721"/>
                  </a:cubicBezTo>
                  <a:cubicBezTo>
                    <a:pt x="7496" y="210379"/>
                    <a:pt x="0" y="192282"/>
                    <a:pt x="0" y="173413"/>
                  </a:cubicBezTo>
                  <a:lnTo>
                    <a:pt x="0" y="71147"/>
                  </a:lnTo>
                  <a:cubicBezTo>
                    <a:pt x="0" y="31853"/>
                    <a:pt x="31853" y="0"/>
                    <a:pt x="7114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442899" cy="301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502129" y="6728042"/>
            <a:ext cx="2212292" cy="221229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847"/>
                </a:lnSpc>
              </a:pPr>
              <a:r>
                <a:rPr lang="en-US" b="true" sz="48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912901" y="6075953"/>
            <a:ext cx="2259421" cy="1304178"/>
            <a:chOff x="0" y="0"/>
            <a:chExt cx="812800" cy="46916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500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53957" y="1416676"/>
            <a:ext cx="9260335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Imagi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 una fila donde cada niño tiene diferente nivel de urgencia para entrar a jugar: aquel con mayor urgencia será atendido primero.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7323" y="5052934"/>
            <a:ext cx="9260335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Es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la variable que siempre apunta al proceso con mayor prioridad, es decir, al inicio de la “cola”. Al principio está vacía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37658" y="1314669"/>
            <a:ext cx="8550342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agina que cada niño (proceso) tiene un cartel con un número de urgencia. Forman fila según ese número: el más urgente va adelante.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B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828" y="344453"/>
            <a:ext cx="8540255" cy="911802"/>
            <a:chOff x="0" y="0"/>
            <a:chExt cx="3915902" cy="418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5902" cy="418082"/>
            </a:xfrm>
            <a:custGeom>
              <a:avLst/>
              <a:gdLst/>
              <a:ahLst/>
              <a:cxnLst/>
              <a:rect r="r" b="b" t="t" l="l"/>
              <a:pathLst>
                <a:path h="418082" w="3915902">
                  <a:moveTo>
                    <a:pt x="0" y="0"/>
                  </a:moveTo>
                  <a:lnTo>
                    <a:pt x="3915902" y="0"/>
                  </a:lnTo>
                  <a:lnTo>
                    <a:pt x="3915902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915902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LÓGICA DEL PLANIFICADOR DE CPU (COLA PRIORITARIA)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452734" y="2084237"/>
            <a:ext cx="8775510" cy="4944747"/>
          </a:xfrm>
          <a:custGeom>
            <a:avLst/>
            <a:gdLst/>
            <a:ahLst/>
            <a:cxnLst/>
            <a:rect r="r" b="b" t="t" l="l"/>
            <a:pathLst>
              <a:path h="4944747" w="8775510">
                <a:moveTo>
                  <a:pt x="0" y="0"/>
                </a:moveTo>
                <a:lnTo>
                  <a:pt x="8775510" y="0"/>
                </a:lnTo>
                <a:lnTo>
                  <a:pt x="8775510" y="4944747"/>
                </a:lnTo>
                <a:lnTo>
                  <a:pt x="0" y="4944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238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796860" y="3044690"/>
            <a:ext cx="6152042" cy="1306812"/>
            <a:chOff x="0" y="0"/>
            <a:chExt cx="2204753" cy="4683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4753" cy="468332"/>
            </a:xfrm>
            <a:custGeom>
              <a:avLst/>
              <a:gdLst/>
              <a:ahLst/>
              <a:cxnLst/>
              <a:rect r="r" b="b" t="t" l="l"/>
              <a:pathLst>
                <a:path h="468332" w="2204753">
                  <a:moveTo>
                    <a:pt x="46562" y="0"/>
                  </a:moveTo>
                  <a:lnTo>
                    <a:pt x="2158191" y="0"/>
                  </a:lnTo>
                  <a:cubicBezTo>
                    <a:pt x="2170540" y="0"/>
                    <a:pt x="2182383" y="4906"/>
                    <a:pt x="2191115" y="13638"/>
                  </a:cubicBezTo>
                  <a:cubicBezTo>
                    <a:pt x="2199848" y="22370"/>
                    <a:pt x="2204753" y="34213"/>
                    <a:pt x="2204753" y="46562"/>
                  </a:cubicBezTo>
                  <a:lnTo>
                    <a:pt x="2204753" y="421770"/>
                  </a:lnTo>
                  <a:cubicBezTo>
                    <a:pt x="2204753" y="447485"/>
                    <a:pt x="2183907" y="468332"/>
                    <a:pt x="2158191" y="468332"/>
                  </a:cubicBezTo>
                  <a:lnTo>
                    <a:pt x="46562" y="468332"/>
                  </a:lnTo>
                  <a:cubicBezTo>
                    <a:pt x="20846" y="468332"/>
                    <a:pt x="0" y="447485"/>
                    <a:pt x="0" y="421770"/>
                  </a:cubicBezTo>
                  <a:lnTo>
                    <a:pt x="0" y="46562"/>
                  </a:lnTo>
                  <a:cubicBezTo>
                    <a:pt x="0" y="20846"/>
                    <a:pt x="20846" y="0"/>
                    <a:pt x="465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204753" cy="525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15750336" y="983850"/>
            <a:ext cx="0" cy="170975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" id="10"/>
          <p:cNvGrpSpPr/>
          <p:nvPr/>
        </p:nvGrpSpPr>
        <p:grpSpPr>
          <a:xfrm rot="0">
            <a:off x="11886779" y="2576093"/>
            <a:ext cx="3899978" cy="493077"/>
            <a:chOff x="0" y="0"/>
            <a:chExt cx="1397664" cy="17670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97664" cy="176708"/>
            </a:xfrm>
            <a:custGeom>
              <a:avLst/>
              <a:gdLst/>
              <a:ahLst/>
              <a:cxnLst/>
              <a:rect r="r" b="b" t="t" l="l"/>
              <a:pathLst>
                <a:path h="176708" w="1397664">
                  <a:moveTo>
                    <a:pt x="73449" y="0"/>
                  </a:moveTo>
                  <a:lnTo>
                    <a:pt x="1324215" y="0"/>
                  </a:lnTo>
                  <a:cubicBezTo>
                    <a:pt x="1343695" y="0"/>
                    <a:pt x="1362377" y="7738"/>
                    <a:pt x="1376151" y="21513"/>
                  </a:cubicBezTo>
                  <a:cubicBezTo>
                    <a:pt x="1389926" y="35287"/>
                    <a:pt x="1397664" y="53969"/>
                    <a:pt x="1397664" y="73449"/>
                  </a:cubicBezTo>
                  <a:lnTo>
                    <a:pt x="1397664" y="103258"/>
                  </a:lnTo>
                  <a:cubicBezTo>
                    <a:pt x="1397664" y="122738"/>
                    <a:pt x="1389926" y="141420"/>
                    <a:pt x="1376151" y="155195"/>
                  </a:cubicBezTo>
                  <a:cubicBezTo>
                    <a:pt x="1362377" y="168969"/>
                    <a:pt x="1343695" y="176708"/>
                    <a:pt x="1324215" y="176708"/>
                  </a:cubicBezTo>
                  <a:lnTo>
                    <a:pt x="73449" y="176708"/>
                  </a:lnTo>
                  <a:cubicBezTo>
                    <a:pt x="32884" y="176708"/>
                    <a:pt x="0" y="143823"/>
                    <a:pt x="0" y="103258"/>
                  </a:cubicBezTo>
                  <a:lnTo>
                    <a:pt x="0" y="73449"/>
                  </a:lnTo>
                  <a:cubicBezTo>
                    <a:pt x="0" y="53969"/>
                    <a:pt x="7738" y="35287"/>
                    <a:pt x="21513" y="21513"/>
                  </a:cubicBezTo>
                  <a:cubicBezTo>
                    <a:pt x="35287" y="7738"/>
                    <a:pt x="53969" y="0"/>
                    <a:pt x="734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397664" cy="233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2399" y="1732433"/>
            <a:ext cx="9260335" cy="131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L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 cola está vacía (colaCPU == NULL), o el nuevo proceso tiene mayor prioridad que el que está en la cabeza (colaCPU-&gt;prioridad &lt; prio).</a:t>
            </a:r>
          </a:p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Esto significa: “mi nuevo proceso apunta a donde estaba la cola, y ahora la cola comienza en mí”.</a:t>
            </a:r>
          </a:p>
        </p:txBody>
      </p:sp>
      <p:sp>
        <p:nvSpPr>
          <p:cNvPr name="AutoShape 14" id="14"/>
          <p:cNvSpPr/>
          <p:nvPr/>
        </p:nvSpPr>
        <p:spPr>
          <a:xfrm flipH="true" flipV="true">
            <a:off x="7119461" y="3044690"/>
            <a:ext cx="2677398" cy="85013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9949260" y="4248417"/>
            <a:ext cx="6152042" cy="2622129"/>
            <a:chOff x="0" y="0"/>
            <a:chExt cx="2204753" cy="93971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04753" cy="939712"/>
            </a:xfrm>
            <a:custGeom>
              <a:avLst/>
              <a:gdLst/>
              <a:ahLst/>
              <a:cxnLst/>
              <a:rect r="r" b="b" t="t" l="l"/>
              <a:pathLst>
                <a:path h="939712" w="2204753">
                  <a:moveTo>
                    <a:pt x="46562" y="0"/>
                  </a:moveTo>
                  <a:lnTo>
                    <a:pt x="2158191" y="0"/>
                  </a:lnTo>
                  <a:cubicBezTo>
                    <a:pt x="2170540" y="0"/>
                    <a:pt x="2182383" y="4906"/>
                    <a:pt x="2191115" y="13638"/>
                  </a:cubicBezTo>
                  <a:cubicBezTo>
                    <a:pt x="2199848" y="22370"/>
                    <a:pt x="2204753" y="34213"/>
                    <a:pt x="2204753" y="46562"/>
                  </a:cubicBezTo>
                  <a:lnTo>
                    <a:pt x="2204753" y="893150"/>
                  </a:lnTo>
                  <a:cubicBezTo>
                    <a:pt x="2204753" y="918865"/>
                    <a:pt x="2183907" y="939712"/>
                    <a:pt x="2158191" y="939712"/>
                  </a:cubicBezTo>
                  <a:lnTo>
                    <a:pt x="46562" y="939712"/>
                  </a:lnTo>
                  <a:cubicBezTo>
                    <a:pt x="20846" y="939712"/>
                    <a:pt x="0" y="918865"/>
                    <a:pt x="0" y="893150"/>
                  </a:cubicBezTo>
                  <a:lnTo>
                    <a:pt x="0" y="46562"/>
                  </a:lnTo>
                  <a:cubicBezTo>
                    <a:pt x="0" y="20846"/>
                    <a:pt x="20846" y="0"/>
                    <a:pt x="465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204753" cy="996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 flipH="true" flipV="true">
            <a:off x="8986583" y="5143500"/>
            <a:ext cx="954909" cy="35952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9" id="19"/>
          <p:cNvSpPr txBox="true"/>
          <p:nvPr/>
        </p:nvSpPr>
        <p:spPr>
          <a:xfrm rot="0">
            <a:off x="0" y="4385120"/>
            <a:ext cx="9260335" cy="196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7276" indent="-203638" lvl="1">
              <a:lnSpc>
                <a:spcPts val="2640"/>
              </a:lnSpc>
              <a:buFont typeface="Arial"/>
              <a:buChar char="•"/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Avanzamos por la lista mientras el siguiente tenga prioridad mayor o igual al del nuevo.</a:t>
            </a:r>
          </a:p>
          <a:p>
            <a:pPr algn="l" marL="407276" indent="-203638" lvl="1">
              <a:lnSpc>
                <a:spcPts val="2640"/>
              </a:lnSpc>
              <a:buFont typeface="Arial"/>
              <a:buChar char="•"/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Cuando el bucle para, significa que encontramos el lugar donde el siguiente (si existe) tenga prioridad menor que nuestro nuevo nodo, o acabó la lista.</a:t>
            </a:r>
          </a:p>
          <a:p>
            <a:pPr algn="l" marL="407276" indent="-203638" lvl="1">
              <a:lnSpc>
                <a:spcPts val="2640"/>
              </a:lnSpc>
              <a:buFont typeface="Arial"/>
              <a:buChar char="•"/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Insertamos al nuevo ahí:</a:t>
            </a:r>
          </a:p>
          <a:p>
            <a:pPr algn="l">
              <a:lnSpc>
                <a:spcPts val="2640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7813683" y="7540997"/>
            <a:ext cx="982522" cy="98252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582317" y="7943238"/>
            <a:ext cx="982522" cy="98252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28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224008" y="7831748"/>
            <a:ext cx="982522" cy="98252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3502950" y="6114208"/>
            <a:ext cx="1319617" cy="1319617"/>
          </a:xfrm>
          <a:custGeom>
            <a:avLst/>
            <a:gdLst/>
            <a:ahLst/>
            <a:cxnLst/>
            <a:rect r="r" b="b" t="t" l="l"/>
            <a:pathLst>
              <a:path h="1319617" w="1319617">
                <a:moveTo>
                  <a:pt x="0" y="0"/>
                </a:moveTo>
                <a:lnTo>
                  <a:pt x="1319617" y="0"/>
                </a:lnTo>
                <a:lnTo>
                  <a:pt x="1319617" y="1319617"/>
                </a:lnTo>
                <a:lnTo>
                  <a:pt x="0" y="1319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9941492" y="372717"/>
            <a:ext cx="8550342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 un nodo nuevo (con new NodoCPU{ id, prio, NULL }), donde guardamos el ID y la prioridad que nos dio el usuario.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2399" y="3816286"/>
            <a:ext cx="9260335" cy="32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Recorremos la lista con un puntero p, buscando la posición correcta: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3971798" y="7670920"/>
            <a:ext cx="1129711" cy="652089"/>
            <a:chOff x="0" y="0"/>
            <a:chExt cx="812800" cy="46916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100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582317" y="9086587"/>
            <a:ext cx="982522" cy="982522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5644222" y="6085084"/>
            <a:ext cx="1319617" cy="1319617"/>
          </a:xfrm>
          <a:custGeom>
            <a:avLst/>
            <a:gdLst/>
            <a:ahLst/>
            <a:cxnLst/>
            <a:rect r="r" b="b" t="t" l="l"/>
            <a:pathLst>
              <a:path h="1319617" w="1319617">
                <a:moveTo>
                  <a:pt x="0" y="0"/>
                </a:moveTo>
                <a:lnTo>
                  <a:pt x="1319616" y="0"/>
                </a:lnTo>
                <a:lnTo>
                  <a:pt x="1319616" y="1319616"/>
                </a:lnTo>
                <a:lnTo>
                  <a:pt x="0" y="131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6330108" y="8925759"/>
            <a:ext cx="1129711" cy="652089"/>
            <a:chOff x="0" y="0"/>
            <a:chExt cx="812800" cy="46916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100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268203" y="7610214"/>
            <a:ext cx="1129711" cy="652089"/>
            <a:chOff x="0" y="0"/>
            <a:chExt cx="812800" cy="46916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200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7940719" y="6049182"/>
            <a:ext cx="1319617" cy="1319617"/>
          </a:xfrm>
          <a:custGeom>
            <a:avLst/>
            <a:gdLst/>
            <a:ahLst/>
            <a:cxnLst/>
            <a:rect r="r" b="b" t="t" l="l"/>
            <a:pathLst>
              <a:path h="1319617" w="1319617">
                <a:moveTo>
                  <a:pt x="0" y="0"/>
                </a:moveTo>
                <a:lnTo>
                  <a:pt x="1319616" y="0"/>
                </a:lnTo>
                <a:lnTo>
                  <a:pt x="1319616" y="1319617"/>
                </a:lnTo>
                <a:lnTo>
                  <a:pt x="0" y="1319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7813683" y="8530498"/>
            <a:ext cx="982522" cy="982522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28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813683" y="9304478"/>
            <a:ext cx="982522" cy="982522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8579145" y="9163888"/>
            <a:ext cx="1129711" cy="652089"/>
            <a:chOff x="0" y="0"/>
            <a:chExt cx="812800" cy="469162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100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8499569" y="8197474"/>
            <a:ext cx="1129711" cy="652089"/>
            <a:chOff x="0" y="0"/>
            <a:chExt cx="812800" cy="46916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200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8499569" y="7344876"/>
            <a:ext cx="1129711" cy="652089"/>
            <a:chOff x="0" y="0"/>
            <a:chExt cx="812800" cy="469162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300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A1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701138" y="2968604"/>
            <a:ext cx="1484900" cy="241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845618"/>
            <a:ext cx="5993945" cy="2198352"/>
          </a:xfrm>
          <a:custGeom>
            <a:avLst/>
            <a:gdLst/>
            <a:ahLst/>
            <a:cxnLst/>
            <a:rect r="r" b="b" t="t" l="l"/>
            <a:pathLst>
              <a:path h="2198352" w="5993945">
                <a:moveTo>
                  <a:pt x="0" y="0"/>
                </a:moveTo>
                <a:lnTo>
                  <a:pt x="5993945" y="0"/>
                </a:lnTo>
                <a:lnTo>
                  <a:pt x="5993945" y="2198353"/>
                </a:lnTo>
                <a:lnTo>
                  <a:pt x="0" y="21983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845618"/>
            <a:ext cx="5993945" cy="2198352"/>
            <a:chOff x="0" y="0"/>
            <a:chExt cx="2148095" cy="7878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48095" cy="787840"/>
            </a:xfrm>
            <a:custGeom>
              <a:avLst/>
              <a:gdLst/>
              <a:ahLst/>
              <a:cxnLst/>
              <a:rect r="r" b="b" t="t" l="l"/>
              <a:pathLst>
                <a:path h="787840" w="2148095">
                  <a:moveTo>
                    <a:pt x="47790" y="0"/>
                  </a:moveTo>
                  <a:lnTo>
                    <a:pt x="2100305" y="0"/>
                  </a:lnTo>
                  <a:cubicBezTo>
                    <a:pt x="2112979" y="0"/>
                    <a:pt x="2125135" y="5035"/>
                    <a:pt x="2134097" y="13997"/>
                  </a:cubicBezTo>
                  <a:cubicBezTo>
                    <a:pt x="2143060" y="22960"/>
                    <a:pt x="2148095" y="35115"/>
                    <a:pt x="2148095" y="47790"/>
                  </a:cubicBezTo>
                  <a:lnTo>
                    <a:pt x="2148095" y="740050"/>
                  </a:lnTo>
                  <a:cubicBezTo>
                    <a:pt x="2148095" y="752725"/>
                    <a:pt x="2143060" y="764880"/>
                    <a:pt x="2134097" y="773842"/>
                  </a:cubicBezTo>
                  <a:cubicBezTo>
                    <a:pt x="2125135" y="782805"/>
                    <a:pt x="2112979" y="787840"/>
                    <a:pt x="2100305" y="787840"/>
                  </a:cubicBezTo>
                  <a:lnTo>
                    <a:pt x="47790" y="787840"/>
                  </a:lnTo>
                  <a:cubicBezTo>
                    <a:pt x="35115" y="787840"/>
                    <a:pt x="22960" y="782805"/>
                    <a:pt x="13997" y="773842"/>
                  </a:cubicBezTo>
                  <a:cubicBezTo>
                    <a:pt x="5035" y="764880"/>
                    <a:pt x="0" y="752725"/>
                    <a:pt x="0" y="740050"/>
                  </a:cubicBezTo>
                  <a:lnTo>
                    <a:pt x="0" y="47790"/>
                  </a:lnTo>
                  <a:cubicBezTo>
                    <a:pt x="0" y="35115"/>
                    <a:pt x="5035" y="22960"/>
                    <a:pt x="13997" y="13997"/>
                  </a:cubicBezTo>
                  <a:cubicBezTo>
                    <a:pt x="22960" y="5035"/>
                    <a:pt x="35115" y="0"/>
                    <a:pt x="477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148095" cy="8449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529836" y="7440268"/>
            <a:ext cx="3125135" cy="616982"/>
          </a:xfrm>
          <a:custGeom>
            <a:avLst/>
            <a:gdLst/>
            <a:ahLst/>
            <a:cxnLst/>
            <a:rect r="r" b="b" t="t" l="l"/>
            <a:pathLst>
              <a:path h="616982" w="3125135">
                <a:moveTo>
                  <a:pt x="0" y="0"/>
                </a:moveTo>
                <a:lnTo>
                  <a:pt x="3125135" y="0"/>
                </a:lnTo>
                <a:lnTo>
                  <a:pt x="3125135" y="616982"/>
                </a:lnTo>
                <a:lnTo>
                  <a:pt x="0" y="6169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20343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14574" y="7016680"/>
            <a:ext cx="3058853" cy="1040570"/>
          </a:xfrm>
          <a:custGeom>
            <a:avLst/>
            <a:gdLst/>
            <a:ahLst/>
            <a:cxnLst/>
            <a:rect r="r" b="b" t="t" l="l"/>
            <a:pathLst>
              <a:path h="1040570" w="3058853">
                <a:moveTo>
                  <a:pt x="0" y="0"/>
                </a:moveTo>
                <a:lnTo>
                  <a:pt x="3058852" y="0"/>
                </a:lnTo>
                <a:lnTo>
                  <a:pt x="3058852" y="1040570"/>
                </a:lnTo>
                <a:lnTo>
                  <a:pt x="0" y="1040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27111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35451" y="6685497"/>
            <a:ext cx="3146762" cy="1509541"/>
          </a:xfrm>
          <a:custGeom>
            <a:avLst/>
            <a:gdLst/>
            <a:ahLst/>
            <a:cxnLst/>
            <a:rect r="r" b="b" t="t" l="l"/>
            <a:pathLst>
              <a:path h="1509541" w="3146762">
                <a:moveTo>
                  <a:pt x="0" y="0"/>
                </a:moveTo>
                <a:lnTo>
                  <a:pt x="3146762" y="0"/>
                </a:lnTo>
                <a:lnTo>
                  <a:pt x="3146762" y="1509541"/>
                </a:lnTo>
                <a:lnTo>
                  <a:pt x="0" y="15095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9442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367575" y="2428922"/>
            <a:ext cx="8550342" cy="9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Esta función añ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ade un nuevo elemento en la cima (parte superior) de la pila. Crea un nuevo nodo, le asigna un valor y lo conecta con el que estaba antes en la cima. Luego, actualiza la cima con ese nuevo nodo.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29836" y="5119943"/>
            <a:ext cx="8550342" cy="763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0"/>
              </a:lnSpc>
            </a:pPr>
            <a:r>
              <a:rPr lang="en-US" sz="218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EJEMPLO: </a:t>
            </a:r>
          </a:p>
          <a:p>
            <a:pPr algn="l">
              <a:lnSpc>
                <a:spcPts val="3060"/>
              </a:lnSpc>
              <a:spcBef>
                <a:spcPct val="0"/>
              </a:spcBef>
            </a:pPr>
            <a:r>
              <a:rPr lang="en-US" b="true" sz="21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Insertar procesos nuevos.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51826" y="349304"/>
            <a:ext cx="7183379" cy="911802"/>
            <a:chOff x="0" y="0"/>
            <a:chExt cx="3293743" cy="41808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93743" cy="418082"/>
            </a:xfrm>
            <a:custGeom>
              <a:avLst/>
              <a:gdLst/>
              <a:ahLst/>
              <a:cxnLst/>
              <a:rect r="r" b="b" t="t" l="l"/>
              <a:pathLst>
                <a:path h="418082" w="3293743">
                  <a:moveTo>
                    <a:pt x="0" y="0"/>
                  </a:moveTo>
                  <a:lnTo>
                    <a:pt x="3293743" y="0"/>
                  </a:lnTo>
                  <a:lnTo>
                    <a:pt x="3293743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293743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INSERTAR EN PILA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B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828" y="344453"/>
            <a:ext cx="8540255" cy="911802"/>
            <a:chOff x="0" y="0"/>
            <a:chExt cx="3915902" cy="418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5902" cy="418082"/>
            </a:xfrm>
            <a:custGeom>
              <a:avLst/>
              <a:gdLst/>
              <a:ahLst/>
              <a:cxnLst/>
              <a:rect r="r" b="b" t="t" l="l"/>
              <a:pathLst>
                <a:path h="418082" w="3915902">
                  <a:moveTo>
                    <a:pt x="0" y="0"/>
                  </a:moveTo>
                  <a:lnTo>
                    <a:pt x="3915902" y="0"/>
                  </a:lnTo>
                  <a:lnTo>
                    <a:pt x="3915902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915902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LÓGICA DEL PLANIFICADOR DE CPU (COLA PRIORITARIA)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88374" y="725874"/>
            <a:ext cx="8758847" cy="4417626"/>
          </a:xfrm>
          <a:custGeom>
            <a:avLst/>
            <a:gdLst/>
            <a:ahLst/>
            <a:cxnLst/>
            <a:rect r="r" b="b" t="t" l="l"/>
            <a:pathLst>
              <a:path h="4417626" w="8758847">
                <a:moveTo>
                  <a:pt x="0" y="0"/>
                </a:moveTo>
                <a:lnTo>
                  <a:pt x="8758847" y="0"/>
                </a:lnTo>
                <a:lnTo>
                  <a:pt x="8758847" y="4417626"/>
                </a:lnTo>
                <a:lnTo>
                  <a:pt x="0" y="4417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5491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49387" y="697167"/>
            <a:ext cx="7777138" cy="1912136"/>
            <a:chOff x="0" y="0"/>
            <a:chExt cx="2787151" cy="6852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87151" cy="685266"/>
            </a:xfrm>
            <a:custGeom>
              <a:avLst/>
              <a:gdLst/>
              <a:ahLst/>
              <a:cxnLst/>
              <a:rect r="r" b="b" t="t" l="l"/>
              <a:pathLst>
                <a:path h="685266" w="2787151">
                  <a:moveTo>
                    <a:pt x="36832" y="0"/>
                  </a:moveTo>
                  <a:lnTo>
                    <a:pt x="2750318" y="0"/>
                  </a:lnTo>
                  <a:cubicBezTo>
                    <a:pt x="2760087" y="0"/>
                    <a:pt x="2769455" y="3881"/>
                    <a:pt x="2776363" y="10788"/>
                  </a:cubicBezTo>
                  <a:cubicBezTo>
                    <a:pt x="2783270" y="17695"/>
                    <a:pt x="2787151" y="27064"/>
                    <a:pt x="2787151" y="36832"/>
                  </a:cubicBezTo>
                  <a:lnTo>
                    <a:pt x="2787151" y="648434"/>
                  </a:lnTo>
                  <a:cubicBezTo>
                    <a:pt x="2787151" y="658202"/>
                    <a:pt x="2783270" y="667571"/>
                    <a:pt x="2776363" y="674478"/>
                  </a:cubicBezTo>
                  <a:cubicBezTo>
                    <a:pt x="2769455" y="681386"/>
                    <a:pt x="2760087" y="685266"/>
                    <a:pt x="2750318" y="685266"/>
                  </a:cubicBezTo>
                  <a:lnTo>
                    <a:pt x="36832" y="685266"/>
                  </a:lnTo>
                  <a:cubicBezTo>
                    <a:pt x="27064" y="685266"/>
                    <a:pt x="17695" y="681386"/>
                    <a:pt x="10788" y="674478"/>
                  </a:cubicBezTo>
                  <a:cubicBezTo>
                    <a:pt x="3881" y="667571"/>
                    <a:pt x="0" y="658202"/>
                    <a:pt x="0" y="648434"/>
                  </a:cubicBezTo>
                  <a:lnTo>
                    <a:pt x="0" y="36832"/>
                  </a:lnTo>
                  <a:cubicBezTo>
                    <a:pt x="0" y="27064"/>
                    <a:pt x="3881" y="17695"/>
                    <a:pt x="10788" y="10788"/>
                  </a:cubicBezTo>
                  <a:cubicBezTo>
                    <a:pt x="17695" y="3881"/>
                    <a:pt x="27064" y="0"/>
                    <a:pt x="368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87151" cy="742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1223" y="1495768"/>
            <a:ext cx="9260335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Primero, pregunto “¿está vacía la cola?” Si colaCPU == NULL, no hay nada por hacer, muestro “No hay procesos en cola.”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5505856" y="1941084"/>
            <a:ext cx="3643531" cy="21337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9692531" y="2521371"/>
            <a:ext cx="8061136" cy="2622129"/>
            <a:chOff x="0" y="0"/>
            <a:chExt cx="2888929" cy="9397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88929" cy="939712"/>
            </a:xfrm>
            <a:custGeom>
              <a:avLst/>
              <a:gdLst/>
              <a:ahLst/>
              <a:cxnLst/>
              <a:rect r="r" b="b" t="t" l="l"/>
              <a:pathLst>
                <a:path h="939712" w="2888929">
                  <a:moveTo>
                    <a:pt x="35535" y="0"/>
                  </a:moveTo>
                  <a:lnTo>
                    <a:pt x="2853394" y="0"/>
                  </a:lnTo>
                  <a:cubicBezTo>
                    <a:pt x="2862819" y="0"/>
                    <a:pt x="2871857" y="3744"/>
                    <a:pt x="2878521" y="10408"/>
                  </a:cubicBezTo>
                  <a:cubicBezTo>
                    <a:pt x="2885185" y="17072"/>
                    <a:pt x="2888929" y="26110"/>
                    <a:pt x="2888929" y="35535"/>
                  </a:cubicBezTo>
                  <a:lnTo>
                    <a:pt x="2888929" y="904177"/>
                  </a:lnTo>
                  <a:cubicBezTo>
                    <a:pt x="2888929" y="923802"/>
                    <a:pt x="2873020" y="939712"/>
                    <a:pt x="2853394" y="939712"/>
                  </a:cubicBezTo>
                  <a:lnTo>
                    <a:pt x="35535" y="939712"/>
                  </a:lnTo>
                  <a:cubicBezTo>
                    <a:pt x="26110" y="939712"/>
                    <a:pt x="17072" y="935968"/>
                    <a:pt x="10408" y="929304"/>
                  </a:cubicBezTo>
                  <a:cubicBezTo>
                    <a:pt x="3744" y="922640"/>
                    <a:pt x="0" y="913601"/>
                    <a:pt x="0" y="904177"/>
                  </a:cubicBezTo>
                  <a:lnTo>
                    <a:pt x="0" y="35535"/>
                  </a:lnTo>
                  <a:cubicBezTo>
                    <a:pt x="0" y="15909"/>
                    <a:pt x="15909" y="0"/>
                    <a:pt x="355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888929" cy="996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H="true" flipV="true">
            <a:off x="8183420" y="3832435"/>
            <a:ext cx="1509111" cy="219044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028700" y="6935911"/>
            <a:ext cx="982522" cy="98252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55736" y="5444097"/>
            <a:ext cx="1319617" cy="1319617"/>
          </a:xfrm>
          <a:custGeom>
            <a:avLst/>
            <a:gdLst/>
            <a:ahLst/>
            <a:cxnLst/>
            <a:rect r="r" b="b" t="t" l="l"/>
            <a:pathLst>
              <a:path h="1319617" w="1319617">
                <a:moveTo>
                  <a:pt x="0" y="0"/>
                </a:moveTo>
                <a:lnTo>
                  <a:pt x="1319616" y="0"/>
                </a:lnTo>
                <a:lnTo>
                  <a:pt x="1319616" y="1319616"/>
                </a:lnTo>
                <a:lnTo>
                  <a:pt x="0" y="131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028700" y="7925412"/>
            <a:ext cx="982522" cy="98252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28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8700" y="8699393"/>
            <a:ext cx="982522" cy="98252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776490" y="8538565"/>
            <a:ext cx="1129711" cy="652089"/>
            <a:chOff x="0" y="0"/>
            <a:chExt cx="812800" cy="46916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100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714586" y="7592388"/>
            <a:ext cx="1129711" cy="652089"/>
            <a:chOff x="0" y="0"/>
            <a:chExt cx="812800" cy="46916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200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714586" y="6739790"/>
            <a:ext cx="1129711" cy="652089"/>
            <a:chOff x="0" y="0"/>
            <a:chExt cx="812800" cy="46916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300</a:t>
              </a: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3622535" y="5281998"/>
            <a:ext cx="1457792" cy="1457792"/>
          </a:xfrm>
          <a:custGeom>
            <a:avLst/>
            <a:gdLst/>
            <a:ahLst/>
            <a:cxnLst/>
            <a:rect r="r" b="b" t="t" l="l"/>
            <a:pathLst>
              <a:path h="1457792" w="1457792">
                <a:moveTo>
                  <a:pt x="0" y="0"/>
                </a:moveTo>
                <a:lnTo>
                  <a:pt x="1457792" y="0"/>
                </a:lnTo>
                <a:lnTo>
                  <a:pt x="1457792" y="1457792"/>
                </a:lnTo>
                <a:lnTo>
                  <a:pt x="0" y="1457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251223" y="2596039"/>
            <a:ext cx="8200417" cy="236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</a:pP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 no está vacía, el proceso que está en colaCPU es el de mayor prioridad (el primero de la fila).</a:t>
            </a:r>
          </a:p>
          <a:p>
            <a:pPr algn="l" marL="360659" indent="-180330" lvl="1">
              <a:lnSpc>
                <a:spcPts val="2338"/>
              </a:lnSpc>
              <a:buFont typeface="Arial"/>
              <a:buChar char="•"/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Imprimo “Ejecutando proceso: X | Prioridad: Y” para que sepamos cuál es.</a:t>
            </a:r>
          </a:p>
          <a:p>
            <a:pPr algn="l" marL="360659" indent="-180330" lvl="1">
              <a:lnSpc>
                <a:spcPts val="2338"/>
              </a:lnSpc>
              <a:buFont typeface="Arial"/>
              <a:buChar char="•"/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Guardo ese nodo en tmp, avanzo la cola al siguiente proceso (colaCPU = colaCPU-&gt;siguiente;), y hago delete tmp; para liberar la memoria de ese primer nodo (porque ya “ejecutamos” ese proceso y sale de la fila).</a:t>
            </a:r>
          </a:p>
          <a:p>
            <a:pPr algn="l">
              <a:lnSpc>
                <a:spcPts val="2338"/>
              </a:lnSpc>
            </a:pPr>
          </a:p>
          <a:p>
            <a:pPr algn="l">
              <a:lnSpc>
                <a:spcPts val="2338"/>
              </a:lnSpc>
              <a:spcBef>
                <a:spcPct val="0"/>
              </a:spcBef>
            </a:pPr>
          </a:p>
        </p:txBody>
      </p:sp>
      <p:grpSp>
        <p:nvGrpSpPr>
          <p:cNvPr name="Group 36" id="36"/>
          <p:cNvGrpSpPr/>
          <p:nvPr/>
        </p:nvGrpSpPr>
        <p:grpSpPr>
          <a:xfrm rot="0">
            <a:off x="5774076" y="4790738"/>
            <a:ext cx="982522" cy="982522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5593839" y="5444097"/>
            <a:ext cx="1319617" cy="1319617"/>
          </a:xfrm>
          <a:custGeom>
            <a:avLst/>
            <a:gdLst/>
            <a:ahLst/>
            <a:cxnLst/>
            <a:rect r="r" b="b" t="t" l="l"/>
            <a:pathLst>
              <a:path h="1319617" w="1319617">
                <a:moveTo>
                  <a:pt x="0" y="0"/>
                </a:moveTo>
                <a:lnTo>
                  <a:pt x="1319616" y="0"/>
                </a:lnTo>
                <a:lnTo>
                  <a:pt x="1319616" y="1319616"/>
                </a:lnTo>
                <a:lnTo>
                  <a:pt x="0" y="131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5593839" y="7382487"/>
            <a:ext cx="982522" cy="982522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28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5593839" y="8156468"/>
            <a:ext cx="982522" cy="982522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6341629" y="7995640"/>
            <a:ext cx="1129711" cy="652089"/>
            <a:chOff x="0" y="0"/>
            <a:chExt cx="812800" cy="46916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100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279725" y="7049463"/>
            <a:ext cx="1129711" cy="652089"/>
            <a:chOff x="0" y="0"/>
            <a:chExt cx="812800" cy="469162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200</a:t>
              </a:r>
            </a:p>
          </p:txBody>
        </p:sp>
      </p:grpSp>
      <p:sp>
        <p:nvSpPr>
          <p:cNvPr name="Freeform 52" id="52"/>
          <p:cNvSpPr/>
          <p:nvPr/>
        </p:nvSpPr>
        <p:spPr>
          <a:xfrm flipH="false" flipV="false" rot="0">
            <a:off x="7815030" y="5429250"/>
            <a:ext cx="1319617" cy="1319617"/>
          </a:xfrm>
          <a:custGeom>
            <a:avLst/>
            <a:gdLst/>
            <a:ahLst/>
            <a:cxnLst/>
            <a:rect r="r" b="b" t="t" l="l"/>
            <a:pathLst>
              <a:path h="1319617" w="1319617">
                <a:moveTo>
                  <a:pt x="0" y="0"/>
                </a:moveTo>
                <a:lnTo>
                  <a:pt x="1319616" y="0"/>
                </a:lnTo>
                <a:lnTo>
                  <a:pt x="1319616" y="1319617"/>
                </a:lnTo>
                <a:lnTo>
                  <a:pt x="0" y="1319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3" id="53"/>
          <p:cNvGrpSpPr/>
          <p:nvPr/>
        </p:nvGrpSpPr>
        <p:grpSpPr>
          <a:xfrm rot="0">
            <a:off x="7815030" y="7367641"/>
            <a:ext cx="982522" cy="982522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28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7815030" y="8141621"/>
            <a:ext cx="982522" cy="982522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8562820" y="7980793"/>
            <a:ext cx="1129711" cy="652089"/>
            <a:chOff x="0" y="0"/>
            <a:chExt cx="812800" cy="469162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100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8500916" y="7034617"/>
            <a:ext cx="1129711" cy="652089"/>
            <a:chOff x="0" y="0"/>
            <a:chExt cx="812800" cy="469162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200</a:t>
              </a:r>
            </a:p>
          </p:txBody>
        </p:sp>
      </p:grpSp>
      <p:sp>
        <p:nvSpPr>
          <p:cNvPr name="Freeform 65" id="65"/>
          <p:cNvSpPr/>
          <p:nvPr/>
        </p:nvSpPr>
        <p:spPr>
          <a:xfrm flipH="false" flipV="false" rot="0">
            <a:off x="10039521" y="5281998"/>
            <a:ext cx="1457792" cy="1457792"/>
          </a:xfrm>
          <a:custGeom>
            <a:avLst/>
            <a:gdLst/>
            <a:ahLst/>
            <a:cxnLst/>
            <a:rect r="r" b="b" t="t" l="l"/>
            <a:pathLst>
              <a:path h="1457792" w="1457792">
                <a:moveTo>
                  <a:pt x="0" y="0"/>
                </a:moveTo>
                <a:lnTo>
                  <a:pt x="1457792" y="0"/>
                </a:lnTo>
                <a:lnTo>
                  <a:pt x="1457792" y="1457792"/>
                </a:lnTo>
                <a:lnTo>
                  <a:pt x="0" y="1457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6" id="66"/>
          <p:cNvGrpSpPr/>
          <p:nvPr/>
        </p:nvGrpSpPr>
        <p:grpSpPr>
          <a:xfrm rot="0">
            <a:off x="12007174" y="5106537"/>
            <a:ext cx="982522" cy="982522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28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1845598" y="7588000"/>
            <a:ext cx="982522" cy="982522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2593388" y="7427172"/>
            <a:ext cx="1129711" cy="652089"/>
            <a:chOff x="0" y="0"/>
            <a:chExt cx="812800" cy="46916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100</a:t>
              </a:r>
            </a:p>
          </p:txBody>
        </p:sp>
      </p:grpSp>
      <p:sp>
        <p:nvSpPr>
          <p:cNvPr name="Freeform 75" id="75"/>
          <p:cNvSpPr/>
          <p:nvPr/>
        </p:nvSpPr>
        <p:spPr>
          <a:xfrm flipH="false" flipV="false" rot="0">
            <a:off x="11838627" y="5821865"/>
            <a:ext cx="1319617" cy="1319617"/>
          </a:xfrm>
          <a:custGeom>
            <a:avLst/>
            <a:gdLst/>
            <a:ahLst/>
            <a:cxnLst/>
            <a:rect r="r" b="b" t="t" l="l"/>
            <a:pathLst>
              <a:path h="1319617" w="1319617">
                <a:moveTo>
                  <a:pt x="0" y="0"/>
                </a:moveTo>
                <a:lnTo>
                  <a:pt x="1319616" y="0"/>
                </a:lnTo>
                <a:lnTo>
                  <a:pt x="1319616" y="1319616"/>
                </a:lnTo>
                <a:lnTo>
                  <a:pt x="0" y="131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6" id="76"/>
          <p:cNvGrpSpPr/>
          <p:nvPr/>
        </p:nvGrpSpPr>
        <p:grpSpPr>
          <a:xfrm rot="0">
            <a:off x="14244420" y="7556043"/>
            <a:ext cx="982522" cy="982522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4992210" y="7395215"/>
            <a:ext cx="1129711" cy="652089"/>
            <a:chOff x="0" y="0"/>
            <a:chExt cx="812800" cy="469162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100</a:t>
              </a:r>
            </a:p>
          </p:txBody>
        </p:sp>
      </p:grpSp>
      <p:sp>
        <p:nvSpPr>
          <p:cNvPr name="Freeform 82" id="82"/>
          <p:cNvSpPr/>
          <p:nvPr/>
        </p:nvSpPr>
        <p:spPr>
          <a:xfrm flipH="false" flipV="false" rot="0">
            <a:off x="14237449" y="5789908"/>
            <a:ext cx="1319617" cy="1319617"/>
          </a:xfrm>
          <a:custGeom>
            <a:avLst/>
            <a:gdLst/>
            <a:ahLst/>
            <a:cxnLst/>
            <a:rect r="r" b="b" t="t" l="l"/>
            <a:pathLst>
              <a:path h="1319617" w="1319617">
                <a:moveTo>
                  <a:pt x="0" y="0"/>
                </a:moveTo>
                <a:lnTo>
                  <a:pt x="1319616" y="0"/>
                </a:lnTo>
                <a:lnTo>
                  <a:pt x="1319616" y="1319617"/>
                </a:lnTo>
                <a:lnTo>
                  <a:pt x="0" y="1319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3" id="83"/>
          <p:cNvSpPr/>
          <p:nvPr/>
        </p:nvSpPr>
        <p:spPr>
          <a:xfrm flipH="false" flipV="false" rot="0">
            <a:off x="8474838" y="0"/>
            <a:ext cx="887458" cy="887458"/>
          </a:xfrm>
          <a:custGeom>
            <a:avLst/>
            <a:gdLst/>
            <a:ahLst/>
            <a:cxnLst/>
            <a:rect r="r" b="b" t="t" l="l"/>
            <a:pathLst>
              <a:path h="887458" w="887458">
                <a:moveTo>
                  <a:pt x="0" y="0"/>
                </a:moveTo>
                <a:lnTo>
                  <a:pt x="887458" y="0"/>
                </a:lnTo>
                <a:lnTo>
                  <a:pt x="887458" y="887458"/>
                </a:lnTo>
                <a:lnTo>
                  <a:pt x="0" y="8874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8B7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828" y="344453"/>
            <a:ext cx="8540255" cy="911802"/>
            <a:chOff x="0" y="0"/>
            <a:chExt cx="3915902" cy="418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5902" cy="418082"/>
            </a:xfrm>
            <a:custGeom>
              <a:avLst/>
              <a:gdLst/>
              <a:ahLst/>
              <a:cxnLst/>
              <a:rect r="r" b="b" t="t" l="l"/>
              <a:pathLst>
                <a:path h="418082" w="3915902">
                  <a:moveTo>
                    <a:pt x="0" y="0"/>
                  </a:moveTo>
                  <a:lnTo>
                    <a:pt x="3915902" y="0"/>
                  </a:lnTo>
                  <a:lnTo>
                    <a:pt x="3915902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915902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LÓGICA DEL PLANIFICADOR DE CPU (COLA PRIORITARIA)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07992" y="763480"/>
            <a:ext cx="10026961" cy="4891740"/>
          </a:xfrm>
          <a:custGeom>
            <a:avLst/>
            <a:gdLst/>
            <a:ahLst/>
            <a:cxnLst/>
            <a:rect r="r" b="b" t="t" l="l"/>
            <a:pathLst>
              <a:path h="4891740" w="10026961">
                <a:moveTo>
                  <a:pt x="0" y="0"/>
                </a:moveTo>
                <a:lnTo>
                  <a:pt x="10026961" y="0"/>
                </a:lnTo>
                <a:lnTo>
                  <a:pt x="10026961" y="4891740"/>
                </a:lnTo>
                <a:lnTo>
                  <a:pt x="0" y="4891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07992" y="1386676"/>
            <a:ext cx="6152042" cy="1096637"/>
            <a:chOff x="0" y="0"/>
            <a:chExt cx="2204753" cy="3930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4753" cy="393010"/>
            </a:xfrm>
            <a:custGeom>
              <a:avLst/>
              <a:gdLst/>
              <a:ahLst/>
              <a:cxnLst/>
              <a:rect r="r" b="b" t="t" l="l"/>
              <a:pathLst>
                <a:path h="393010" w="2204753">
                  <a:moveTo>
                    <a:pt x="46562" y="0"/>
                  </a:moveTo>
                  <a:lnTo>
                    <a:pt x="2158191" y="0"/>
                  </a:lnTo>
                  <a:cubicBezTo>
                    <a:pt x="2170540" y="0"/>
                    <a:pt x="2182383" y="4906"/>
                    <a:pt x="2191115" y="13638"/>
                  </a:cubicBezTo>
                  <a:cubicBezTo>
                    <a:pt x="2199848" y="22370"/>
                    <a:pt x="2204753" y="34213"/>
                    <a:pt x="2204753" y="46562"/>
                  </a:cubicBezTo>
                  <a:lnTo>
                    <a:pt x="2204753" y="346448"/>
                  </a:lnTo>
                  <a:cubicBezTo>
                    <a:pt x="2204753" y="372163"/>
                    <a:pt x="2183907" y="393010"/>
                    <a:pt x="2158191" y="393010"/>
                  </a:cubicBezTo>
                  <a:lnTo>
                    <a:pt x="46562" y="393010"/>
                  </a:lnTo>
                  <a:cubicBezTo>
                    <a:pt x="20846" y="393010"/>
                    <a:pt x="0" y="372163"/>
                    <a:pt x="0" y="346448"/>
                  </a:cubicBezTo>
                  <a:lnTo>
                    <a:pt x="0" y="46562"/>
                  </a:lnTo>
                  <a:cubicBezTo>
                    <a:pt x="0" y="20846"/>
                    <a:pt x="20846" y="0"/>
                    <a:pt x="465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204753" cy="450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9828" y="1565543"/>
            <a:ext cx="7556678" cy="53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5"/>
              </a:lnSpc>
              <a:spcBef>
                <a:spcPct val="0"/>
              </a:spcBef>
            </a:pPr>
            <a:r>
              <a:rPr lang="en-US" b="true" sz="153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 colaCPU == NULL, indicamos que no hay ningún proceso esperando con el mensaje “Cola vacía.”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6868671" y="1934995"/>
            <a:ext cx="2239322" cy="165085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9714246" y="2483313"/>
            <a:ext cx="8666289" cy="1020170"/>
            <a:chOff x="0" y="0"/>
            <a:chExt cx="3105802" cy="3656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05802" cy="365606"/>
            </a:xfrm>
            <a:custGeom>
              <a:avLst/>
              <a:gdLst/>
              <a:ahLst/>
              <a:cxnLst/>
              <a:rect r="r" b="b" t="t" l="l"/>
              <a:pathLst>
                <a:path h="365606" w="3105802">
                  <a:moveTo>
                    <a:pt x="33053" y="0"/>
                  </a:moveTo>
                  <a:lnTo>
                    <a:pt x="3072749" y="0"/>
                  </a:lnTo>
                  <a:cubicBezTo>
                    <a:pt x="3091004" y="0"/>
                    <a:pt x="3105802" y="14799"/>
                    <a:pt x="3105802" y="33053"/>
                  </a:cubicBezTo>
                  <a:lnTo>
                    <a:pt x="3105802" y="332552"/>
                  </a:lnTo>
                  <a:cubicBezTo>
                    <a:pt x="3105802" y="341319"/>
                    <a:pt x="3102320" y="349726"/>
                    <a:pt x="3096121" y="355925"/>
                  </a:cubicBezTo>
                  <a:cubicBezTo>
                    <a:pt x="3089922" y="362123"/>
                    <a:pt x="3081515" y="365606"/>
                    <a:pt x="3072749" y="365606"/>
                  </a:cubicBezTo>
                  <a:lnTo>
                    <a:pt x="33053" y="365606"/>
                  </a:lnTo>
                  <a:cubicBezTo>
                    <a:pt x="14799" y="365606"/>
                    <a:pt x="0" y="350807"/>
                    <a:pt x="0" y="332552"/>
                  </a:cubicBezTo>
                  <a:lnTo>
                    <a:pt x="0" y="33053"/>
                  </a:lnTo>
                  <a:cubicBezTo>
                    <a:pt x="0" y="24287"/>
                    <a:pt x="3482" y="15880"/>
                    <a:pt x="9681" y="9681"/>
                  </a:cubicBezTo>
                  <a:cubicBezTo>
                    <a:pt x="15880" y="3482"/>
                    <a:pt x="24287" y="0"/>
                    <a:pt x="330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3105802" cy="422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H="true">
            <a:off x="7569160" y="3049672"/>
            <a:ext cx="2044162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5" id="15"/>
          <p:cNvSpPr txBox="true"/>
          <p:nvPr/>
        </p:nvSpPr>
        <p:spPr>
          <a:xfrm rot="0">
            <a:off x="209828" y="2454043"/>
            <a:ext cx="8200417" cy="59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  <a:spcBef>
                <a:spcPct val="0"/>
              </a:spcBef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Si hay procesos, im</a:t>
            </a: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primimos un encabezado “Cola de procesos (prioridad descendente):”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866646" y="3503483"/>
            <a:ext cx="8666289" cy="1896358"/>
            <a:chOff x="0" y="0"/>
            <a:chExt cx="3105802" cy="67961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105802" cy="679612"/>
            </a:xfrm>
            <a:custGeom>
              <a:avLst/>
              <a:gdLst/>
              <a:ahLst/>
              <a:cxnLst/>
              <a:rect r="r" b="b" t="t" l="l"/>
              <a:pathLst>
                <a:path h="679612" w="3105802">
                  <a:moveTo>
                    <a:pt x="33053" y="0"/>
                  </a:moveTo>
                  <a:lnTo>
                    <a:pt x="3072749" y="0"/>
                  </a:lnTo>
                  <a:cubicBezTo>
                    <a:pt x="3091004" y="0"/>
                    <a:pt x="3105802" y="14799"/>
                    <a:pt x="3105802" y="33053"/>
                  </a:cubicBezTo>
                  <a:lnTo>
                    <a:pt x="3105802" y="646558"/>
                  </a:lnTo>
                  <a:cubicBezTo>
                    <a:pt x="3105802" y="655325"/>
                    <a:pt x="3102320" y="663732"/>
                    <a:pt x="3096121" y="669931"/>
                  </a:cubicBezTo>
                  <a:cubicBezTo>
                    <a:pt x="3089922" y="676130"/>
                    <a:pt x="3081515" y="679612"/>
                    <a:pt x="3072749" y="679612"/>
                  </a:cubicBezTo>
                  <a:lnTo>
                    <a:pt x="33053" y="679612"/>
                  </a:lnTo>
                  <a:cubicBezTo>
                    <a:pt x="14799" y="679612"/>
                    <a:pt x="0" y="664813"/>
                    <a:pt x="0" y="646558"/>
                  </a:cubicBezTo>
                  <a:lnTo>
                    <a:pt x="0" y="33053"/>
                  </a:lnTo>
                  <a:cubicBezTo>
                    <a:pt x="0" y="24287"/>
                    <a:pt x="3482" y="15880"/>
                    <a:pt x="9681" y="9681"/>
                  </a:cubicBezTo>
                  <a:cubicBezTo>
                    <a:pt x="15880" y="3482"/>
                    <a:pt x="24287" y="0"/>
                    <a:pt x="330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3105802" cy="736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H="true" flipV="true">
            <a:off x="7971290" y="4118758"/>
            <a:ext cx="1951627" cy="14949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0" y="3501913"/>
            <a:ext cx="8200417" cy="118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0659" indent="-180330" lvl="1">
              <a:lnSpc>
                <a:spcPts val="2338"/>
              </a:lnSpc>
              <a:buFont typeface="Arial"/>
              <a:buChar char="•"/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Luego usamos un bucle for que recorre cada nodo p, comenzand</a:t>
            </a: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 en colaCPU y avanzando con p = p-&gt;siguiente hasta llegar a NULL.</a:t>
            </a:r>
          </a:p>
          <a:p>
            <a:pPr algn="l" marL="360659" indent="-180330" lvl="1">
              <a:lnSpc>
                <a:spcPts val="2338"/>
              </a:lnSpc>
              <a:buFont typeface="Arial"/>
              <a:buChar char="•"/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Por cada nodo, mostramos “Proceso: [id] | Prioridad: [prio]”.</a:t>
            </a:r>
          </a:p>
          <a:p>
            <a:pPr algn="l">
              <a:lnSpc>
                <a:spcPts val="2338"/>
              </a:lnSpc>
              <a:spcBef>
                <a:spcPct val="0"/>
              </a:spcBef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897886" y="6910318"/>
            <a:ext cx="982522" cy="98252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897886" y="5183278"/>
            <a:ext cx="1319617" cy="1319617"/>
          </a:xfrm>
          <a:custGeom>
            <a:avLst/>
            <a:gdLst/>
            <a:ahLst/>
            <a:cxnLst/>
            <a:rect r="r" b="b" t="t" l="l"/>
            <a:pathLst>
              <a:path h="1319617" w="1319617">
                <a:moveTo>
                  <a:pt x="0" y="0"/>
                </a:moveTo>
                <a:lnTo>
                  <a:pt x="1319617" y="0"/>
                </a:lnTo>
                <a:lnTo>
                  <a:pt x="1319617" y="1319616"/>
                </a:lnTo>
                <a:lnTo>
                  <a:pt x="0" y="131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897886" y="7899819"/>
            <a:ext cx="982522" cy="982522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28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897886" y="8673799"/>
            <a:ext cx="982522" cy="982522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663348" y="8533209"/>
            <a:ext cx="1129711" cy="652089"/>
            <a:chOff x="0" y="0"/>
            <a:chExt cx="812800" cy="46916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100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583772" y="7566795"/>
            <a:ext cx="1129711" cy="652089"/>
            <a:chOff x="0" y="0"/>
            <a:chExt cx="812800" cy="46916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200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583772" y="6714197"/>
            <a:ext cx="1129711" cy="652089"/>
            <a:chOff x="0" y="0"/>
            <a:chExt cx="812800" cy="46916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300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036025" y="7165976"/>
            <a:ext cx="982522" cy="982522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7"/>
                </a:lnSpc>
              </a:pPr>
              <a:r>
                <a:rPr lang="en-US" b="true" sz="22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96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783815" y="7005148"/>
            <a:ext cx="1129711" cy="652089"/>
            <a:chOff x="0" y="0"/>
            <a:chExt cx="812800" cy="46916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469162"/>
            </a:xfrm>
            <a:custGeom>
              <a:avLst/>
              <a:gdLst/>
              <a:ahLst/>
              <a:cxnLst/>
              <a:rect r="r" b="b" t="t" l="l"/>
              <a:pathLst>
                <a:path h="469162" w="812800">
                  <a:moveTo>
                    <a:pt x="609600" y="0"/>
                  </a:moveTo>
                  <a:lnTo>
                    <a:pt x="0" y="0"/>
                  </a:lnTo>
                  <a:lnTo>
                    <a:pt x="0" y="469162"/>
                  </a:lnTo>
                  <a:lnTo>
                    <a:pt x="609600" y="469162"/>
                  </a:lnTo>
                  <a:lnTo>
                    <a:pt x="812800" y="2345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57150"/>
              <a:ext cx="698500" cy="52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  <a:r>
                <a:rPr lang="en-US" b="true" sz="2491">
                  <a:solidFill>
                    <a:srgbClr val="00000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100</a:t>
              </a: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7029054" y="5399841"/>
            <a:ext cx="1319617" cy="1319617"/>
          </a:xfrm>
          <a:custGeom>
            <a:avLst/>
            <a:gdLst/>
            <a:ahLst/>
            <a:cxnLst/>
            <a:rect r="r" b="b" t="t" l="l"/>
            <a:pathLst>
              <a:path h="1319617" w="1319617">
                <a:moveTo>
                  <a:pt x="0" y="0"/>
                </a:moveTo>
                <a:lnTo>
                  <a:pt x="1319617" y="0"/>
                </a:lnTo>
                <a:lnTo>
                  <a:pt x="1319617" y="1319616"/>
                </a:lnTo>
                <a:lnTo>
                  <a:pt x="0" y="1319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7A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828" y="344453"/>
            <a:ext cx="8540255" cy="911802"/>
            <a:chOff x="0" y="0"/>
            <a:chExt cx="3915902" cy="418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5902" cy="418082"/>
            </a:xfrm>
            <a:custGeom>
              <a:avLst/>
              <a:gdLst/>
              <a:ahLst/>
              <a:cxnLst/>
              <a:rect r="r" b="b" t="t" l="l"/>
              <a:pathLst>
                <a:path h="418082" w="3915902">
                  <a:moveTo>
                    <a:pt x="0" y="0"/>
                  </a:moveTo>
                  <a:lnTo>
                    <a:pt x="3915902" y="0"/>
                  </a:lnTo>
                  <a:lnTo>
                    <a:pt x="3915902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915902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MENU PRINCIPAL 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1376" y="3138026"/>
            <a:ext cx="9260335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Gestor de Procesos: Aquí puedes trabajar con los procesos (cosas que están funcionando en el computador).</a:t>
            </a: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5371926" y="3713737"/>
            <a:ext cx="3643531" cy="133660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H="true">
            <a:off x="7434431" y="5976338"/>
            <a:ext cx="1951627" cy="267164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H="true">
            <a:off x="7774269" y="7133130"/>
            <a:ext cx="1847442" cy="910806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751295" y="3337143"/>
            <a:ext cx="7922792" cy="5264713"/>
          </a:xfrm>
          <a:custGeom>
            <a:avLst/>
            <a:gdLst/>
            <a:ahLst/>
            <a:cxnLst/>
            <a:rect r="r" b="b" t="t" l="l"/>
            <a:pathLst>
              <a:path h="5264713" w="7922792">
                <a:moveTo>
                  <a:pt x="0" y="0"/>
                </a:moveTo>
                <a:lnTo>
                  <a:pt x="7922792" y="0"/>
                </a:lnTo>
                <a:lnTo>
                  <a:pt x="7922792" y="5264712"/>
                </a:lnTo>
                <a:lnTo>
                  <a:pt x="0" y="5264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099" y="5647872"/>
            <a:ext cx="8200417" cy="59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  <a:spcBef>
                <a:spcPct val="0"/>
              </a:spcBef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Gestor de Memoria: Aquí puedes administra</a:t>
            </a: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 la memoria, que es como el lugar donde el computador guarda cosas mientras trabaja.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9747" y="8752653"/>
            <a:ext cx="8200417" cy="30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</a:pP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Sali</a:t>
            </a: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r: Para cerrar el programa.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9747" y="7080292"/>
            <a:ext cx="8200417" cy="59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</a:pP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Planificador de CPU: Aquí puedes decidir qué proces</a:t>
            </a: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 va primero para que el procesador lo ejecute.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751295" y="3337143"/>
            <a:ext cx="7922792" cy="5264713"/>
            <a:chOff x="0" y="0"/>
            <a:chExt cx="2839350" cy="18867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39350" cy="1886754"/>
            </a:xfrm>
            <a:custGeom>
              <a:avLst/>
              <a:gdLst/>
              <a:ahLst/>
              <a:cxnLst/>
              <a:rect r="r" b="b" t="t" l="l"/>
              <a:pathLst>
                <a:path h="1886754" w="2839350">
                  <a:moveTo>
                    <a:pt x="36155" y="0"/>
                  </a:moveTo>
                  <a:lnTo>
                    <a:pt x="2803195" y="0"/>
                  </a:lnTo>
                  <a:cubicBezTo>
                    <a:pt x="2812784" y="0"/>
                    <a:pt x="2821980" y="3809"/>
                    <a:pt x="2828760" y="10590"/>
                  </a:cubicBezTo>
                  <a:cubicBezTo>
                    <a:pt x="2835541" y="17370"/>
                    <a:pt x="2839350" y="26566"/>
                    <a:pt x="2839350" y="36155"/>
                  </a:cubicBezTo>
                  <a:lnTo>
                    <a:pt x="2839350" y="1850599"/>
                  </a:lnTo>
                  <a:cubicBezTo>
                    <a:pt x="2839350" y="1860188"/>
                    <a:pt x="2835541" y="1869384"/>
                    <a:pt x="2828760" y="1876165"/>
                  </a:cubicBezTo>
                  <a:cubicBezTo>
                    <a:pt x="2821980" y="1882945"/>
                    <a:pt x="2812784" y="1886754"/>
                    <a:pt x="2803195" y="1886754"/>
                  </a:cubicBezTo>
                  <a:lnTo>
                    <a:pt x="36155" y="1886754"/>
                  </a:lnTo>
                  <a:cubicBezTo>
                    <a:pt x="26566" y="1886754"/>
                    <a:pt x="17370" y="1882945"/>
                    <a:pt x="10590" y="1876165"/>
                  </a:cubicBezTo>
                  <a:cubicBezTo>
                    <a:pt x="3809" y="1869384"/>
                    <a:pt x="0" y="1860188"/>
                    <a:pt x="0" y="1850599"/>
                  </a:cubicBezTo>
                  <a:lnTo>
                    <a:pt x="0" y="36155"/>
                  </a:lnTo>
                  <a:cubicBezTo>
                    <a:pt x="0" y="26566"/>
                    <a:pt x="3809" y="17370"/>
                    <a:pt x="10590" y="10590"/>
                  </a:cubicBezTo>
                  <a:cubicBezTo>
                    <a:pt x="17370" y="3809"/>
                    <a:pt x="26566" y="0"/>
                    <a:pt x="361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839350" cy="1943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7A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828" y="344453"/>
            <a:ext cx="8540255" cy="911802"/>
            <a:chOff x="0" y="0"/>
            <a:chExt cx="3915902" cy="418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5902" cy="418082"/>
            </a:xfrm>
            <a:custGeom>
              <a:avLst/>
              <a:gdLst/>
              <a:ahLst/>
              <a:cxnLst/>
              <a:rect r="r" b="b" t="t" l="l"/>
              <a:pathLst>
                <a:path h="418082" w="3915902">
                  <a:moveTo>
                    <a:pt x="0" y="0"/>
                  </a:moveTo>
                  <a:lnTo>
                    <a:pt x="3915902" y="0"/>
                  </a:lnTo>
                  <a:lnTo>
                    <a:pt x="3915902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915902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SUB MENU GESTOR DE PROCESOS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9666" y="3139287"/>
            <a:ext cx="9072045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Insertar proceso: Aquí puedes agregar un nuevo proceso a la lista de tareas.</a:t>
            </a:r>
          </a:p>
          <a:p>
            <a:pPr algn="l">
              <a:lnSpc>
                <a:spcPts val="2640"/>
              </a:lnSpc>
              <a:spcBef>
                <a:spcPct val="0"/>
              </a:spcBef>
            </a:pP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5869055" y="3795028"/>
            <a:ext cx="3643531" cy="133660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7878755" y="5527527"/>
            <a:ext cx="1642032" cy="47240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549666" y="7170884"/>
            <a:ext cx="8200417" cy="59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</a:pP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Modificar prio</a:t>
            </a: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ridad: Aquí puedes cambiar qué tan importante es un proceso (prioridad), para que el procesador se fije primero en los más importantes.</a:t>
            </a:r>
          </a:p>
        </p:txBody>
      </p:sp>
      <p:sp>
        <p:nvSpPr>
          <p:cNvPr name="AutoShape 9" id="9"/>
          <p:cNvSpPr/>
          <p:nvPr/>
        </p:nvSpPr>
        <p:spPr>
          <a:xfrm flipH="true">
            <a:off x="8105677" y="7218509"/>
            <a:ext cx="1724705" cy="70429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610202" y="2889671"/>
            <a:ext cx="8329177" cy="5275711"/>
          </a:xfrm>
          <a:custGeom>
            <a:avLst/>
            <a:gdLst/>
            <a:ahLst/>
            <a:cxnLst/>
            <a:rect r="r" b="b" t="t" l="l"/>
            <a:pathLst>
              <a:path h="5275711" w="8329177">
                <a:moveTo>
                  <a:pt x="0" y="0"/>
                </a:moveTo>
                <a:lnTo>
                  <a:pt x="8329178" y="0"/>
                </a:lnTo>
                <a:lnTo>
                  <a:pt x="8329178" y="5275711"/>
                </a:lnTo>
                <a:lnTo>
                  <a:pt x="0" y="5275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9666" y="4289309"/>
            <a:ext cx="8200417" cy="30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  <a:spcBef>
                <a:spcPct val="0"/>
              </a:spcBef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Buscar proceso: Aquí puedes busca</a:t>
            </a: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 si un proceso está en la lista.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9666" y="5678303"/>
            <a:ext cx="8200417" cy="59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</a:pP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Eliminar proceso: Aquí puedes sacar un proces</a:t>
            </a: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 que ya no quieres que siga funcionando.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9666" y="8302474"/>
            <a:ext cx="8200417" cy="30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  <a:spcBef>
                <a:spcPct val="0"/>
              </a:spcBef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Salir: Para salir de este menú y volver al menú principal.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610202" y="2889671"/>
            <a:ext cx="8329177" cy="5275711"/>
            <a:chOff x="0" y="0"/>
            <a:chExt cx="2984989" cy="189069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84989" cy="1890696"/>
            </a:xfrm>
            <a:custGeom>
              <a:avLst/>
              <a:gdLst/>
              <a:ahLst/>
              <a:cxnLst/>
              <a:rect r="r" b="b" t="t" l="l"/>
              <a:pathLst>
                <a:path h="1890696" w="2984989">
                  <a:moveTo>
                    <a:pt x="34391" y="0"/>
                  </a:moveTo>
                  <a:lnTo>
                    <a:pt x="2950598" y="0"/>
                  </a:lnTo>
                  <a:cubicBezTo>
                    <a:pt x="2969592" y="0"/>
                    <a:pt x="2984989" y="15397"/>
                    <a:pt x="2984989" y="34391"/>
                  </a:cubicBezTo>
                  <a:lnTo>
                    <a:pt x="2984989" y="1856305"/>
                  </a:lnTo>
                  <a:cubicBezTo>
                    <a:pt x="2984989" y="1875298"/>
                    <a:pt x="2969592" y="1890696"/>
                    <a:pt x="2950598" y="1890696"/>
                  </a:cubicBezTo>
                  <a:lnTo>
                    <a:pt x="34391" y="1890696"/>
                  </a:lnTo>
                  <a:cubicBezTo>
                    <a:pt x="15397" y="1890696"/>
                    <a:pt x="0" y="1875298"/>
                    <a:pt x="0" y="1856305"/>
                  </a:cubicBezTo>
                  <a:lnTo>
                    <a:pt x="0" y="34391"/>
                  </a:lnTo>
                  <a:cubicBezTo>
                    <a:pt x="0" y="15397"/>
                    <a:pt x="15397" y="0"/>
                    <a:pt x="343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984989" cy="1947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7A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828" y="344453"/>
            <a:ext cx="8540255" cy="911802"/>
            <a:chOff x="0" y="0"/>
            <a:chExt cx="3915902" cy="418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5902" cy="418082"/>
            </a:xfrm>
            <a:custGeom>
              <a:avLst/>
              <a:gdLst/>
              <a:ahLst/>
              <a:cxnLst/>
              <a:rect r="r" b="b" t="t" l="l"/>
              <a:pathLst>
                <a:path h="418082" w="3915902">
                  <a:moveTo>
                    <a:pt x="0" y="0"/>
                  </a:moveTo>
                  <a:lnTo>
                    <a:pt x="3915902" y="0"/>
                  </a:lnTo>
                  <a:lnTo>
                    <a:pt x="3915902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915902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SUB MENU GESTOR DE MEMORIA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9666" y="3139287"/>
            <a:ext cx="9072045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Asignar bloque de memoria: Aquí le dices al computador que reserve un espacio de memoria para guardar cosas.</a:t>
            </a: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8419905" y="3965673"/>
            <a:ext cx="1707132" cy="580194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8045151" y="5399295"/>
            <a:ext cx="2005120" cy="874638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H="true">
            <a:off x="7878755" y="7218509"/>
            <a:ext cx="2256483" cy="159677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5238" y="3910065"/>
            <a:ext cx="7548467" cy="4179729"/>
          </a:xfrm>
          <a:custGeom>
            <a:avLst/>
            <a:gdLst/>
            <a:ahLst/>
            <a:cxnLst/>
            <a:rect r="r" b="b" t="t" l="l"/>
            <a:pathLst>
              <a:path h="4179729" w="7548467">
                <a:moveTo>
                  <a:pt x="0" y="0"/>
                </a:moveTo>
                <a:lnTo>
                  <a:pt x="7548467" y="0"/>
                </a:lnTo>
                <a:lnTo>
                  <a:pt x="7548467" y="4179730"/>
                </a:lnTo>
                <a:lnTo>
                  <a:pt x="0" y="4179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9666" y="4289309"/>
            <a:ext cx="8200417" cy="59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  <a:spcBef>
                <a:spcPct val="0"/>
              </a:spcBef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Liberar bloque de memoria: Aquí le dices que ya no</a:t>
            </a: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necesitas ese espacio y que lo libere para usarlo en otra cosa.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9666" y="5678303"/>
            <a:ext cx="8200417" cy="59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</a:pP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Ver estado de la memoria: Aquí puedes ver cómo está</a:t>
            </a: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el uso de la memoria, cuánto espacio está libre o ocupado.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9666" y="6918097"/>
            <a:ext cx="8200417" cy="30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  <a:spcBef>
                <a:spcPct val="0"/>
              </a:spcBef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Salir: Para salir y volver al menú principal.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35238" y="3910065"/>
            <a:ext cx="7548467" cy="4179729"/>
            <a:chOff x="0" y="0"/>
            <a:chExt cx="2705200" cy="149792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05200" cy="1497921"/>
            </a:xfrm>
            <a:custGeom>
              <a:avLst/>
              <a:gdLst/>
              <a:ahLst/>
              <a:cxnLst/>
              <a:rect r="r" b="b" t="t" l="l"/>
              <a:pathLst>
                <a:path h="1497921" w="2705200">
                  <a:moveTo>
                    <a:pt x="37948" y="0"/>
                  </a:moveTo>
                  <a:lnTo>
                    <a:pt x="2667252" y="0"/>
                  </a:lnTo>
                  <a:cubicBezTo>
                    <a:pt x="2677316" y="0"/>
                    <a:pt x="2686969" y="3998"/>
                    <a:pt x="2694085" y="11115"/>
                  </a:cubicBezTo>
                  <a:cubicBezTo>
                    <a:pt x="2701202" y="18231"/>
                    <a:pt x="2705200" y="27884"/>
                    <a:pt x="2705200" y="37948"/>
                  </a:cubicBezTo>
                  <a:lnTo>
                    <a:pt x="2705200" y="1459972"/>
                  </a:lnTo>
                  <a:cubicBezTo>
                    <a:pt x="2705200" y="1470037"/>
                    <a:pt x="2701202" y="1479689"/>
                    <a:pt x="2694085" y="1486806"/>
                  </a:cubicBezTo>
                  <a:cubicBezTo>
                    <a:pt x="2686969" y="1493923"/>
                    <a:pt x="2677316" y="1497921"/>
                    <a:pt x="2667252" y="1497921"/>
                  </a:cubicBezTo>
                  <a:lnTo>
                    <a:pt x="37948" y="1497921"/>
                  </a:lnTo>
                  <a:cubicBezTo>
                    <a:pt x="27884" y="1497921"/>
                    <a:pt x="18231" y="1493923"/>
                    <a:pt x="11115" y="1486806"/>
                  </a:cubicBezTo>
                  <a:cubicBezTo>
                    <a:pt x="3998" y="1479689"/>
                    <a:pt x="0" y="1470037"/>
                    <a:pt x="0" y="1459972"/>
                  </a:cubicBezTo>
                  <a:lnTo>
                    <a:pt x="0" y="37948"/>
                  </a:lnTo>
                  <a:cubicBezTo>
                    <a:pt x="0" y="27884"/>
                    <a:pt x="3998" y="18231"/>
                    <a:pt x="11115" y="11115"/>
                  </a:cubicBezTo>
                  <a:cubicBezTo>
                    <a:pt x="18231" y="3998"/>
                    <a:pt x="27884" y="0"/>
                    <a:pt x="379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705200" cy="1555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7A2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828" y="344453"/>
            <a:ext cx="8540255" cy="911802"/>
            <a:chOff x="0" y="0"/>
            <a:chExt cx="3915902" cy="418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15902" cy="418082"/>
            </a:xfrm>
            <a:custGeom>
              <a:avLst/>
              <a:gdLst/>
              <a:ahLst/>
              <a:cxnLst/>
              <a:rect r="r" b="b" t="t" l="l"/>
              <a:pathLst>
                <a:path h="418082" w="3915902">
                  <a:moveTo>
                    <a:pt x="0" y="0"/>
                  </a:moveTo>
                  <a:lnTo>
                    <a:pt x="3915902" y="0"/>
                  </a:lnTo>
                  <a:lnTo>
                    <a:pt x="3915902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915902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SUB MENU PLANIFICADOR DE CPU </a:t>
              </a: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7179138" y="3846396"/>
            <a:ext cx="3367151" cy="772639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 flipH="true" flipV="true">
            <a:off x="6901602" y="5433571"/>
            <a:ext cx="3456602" cy="420809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H="true">
            <a:off x="7878755" y="6613384"/>
            <a:ext cx="2594598" cy="76480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473353" y="3520391"/>
            <a:ext cx="7380347" cy="4651156"/>
          </a:xfrm>
          <a:custGeom>
            <a:avLst/>
            <a:gdLst/>
            <a:ahLst/>
            <a:cxnLst/>
            <a:rect r="r" b="b" t="t" l="l"/>
            <a:pathLst>
              <a:path h="4651156" w="7380347">
                <a:moveTo>
                  <a:pt x="0" y="0"/>
                </a:moveTo>
                <a:lnTo>
                  <a:pt x="7380347" y="0"/>
                </a:lnTo>
                <a:lnTo>
                  <a:pt x="7380347" y="4651157"/>
                </a:lnTo>
                <a:lnTo>
                  <a:pt x="0" y="4651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49666" y="2838464"/>
            <a:ext cx="9072045" cy="9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Encolar proceso: Aquí pones un proceso en la lista de espera para que el CPU lo ejecute. Para eso, debes escribir el ID (un número que identifica el proceso) y la prioridad (qué tan importante es, siendo un número más alto más importante).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705" y="4252840"/>
            <a:ext cx="8200417" cy="59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  <a:spcBef>
                <a:spcPct val="0"/>
              </a:spcBef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Ejecutar proceso: Aquí el CPU empieza a </a:t>
            </a: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trabajar en el siguiente proceso de la lista.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9666" y="5678303"/>
            <a:ext cx="8200417" cy="59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</a:pP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Mostrar cola de procesos: Aquí puedes ver la lista</a:t>
            </a:r>
            <a:r>
              <a:rPr lang="en-US" sz="1670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de procesos que están esperando.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9666" y="6918097"/>
            <a:ext cx="8200417" cy="30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8"/>
              </a:lnSpc>
              <a:spcBef>
                <a:spcPct val="0"/>
              </a:spcBef>
            </a:pPr>
            <a:r>
              <a:rPr lang="en-US" b="true" sz="167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Salir: Para salir y volver al menú principal.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473353" y="3537213"/>
            <a:ext cx="7380347" cy="4634335"/>
            <a:chOff x="0" y="0"/>
            <a:chExt cx="2644950" cy="16608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44950" cy="1660841"/>
            </a:xfrm>
            <a:custGeom>
              <a:avLst/>
              <a:gdLst/>
              <a:ahLst/>
              <a:cxnLst/>
              <a:rect r="r" b="b" t="t" l="l"/>
              <a:pathLst>
                <a:path h="1660841" w="2644950">
                  <a:moveTo>
                    <a:pt x="38813" y="0"/>
                  </a:moveTo>
                  <a:lnTo>
                    <a:pt x="2606137" y="0"/>
                  </a:lnTo>
                  <a:cubicBezTo>
                    <a:pt x="2616431" y="0"/>
                    <a:pt x="2626303" y="4089"/>
                    <a:pt x="2633582" y="11368"/>
                  </a:cubicBezTo>
                  <a:cubicBezTo>
                    <a:pt x="2640861" y="18647"/>
                    <a:pt x="2644950" y="28519"/>
                    <a:pt x="2644950" y="38813"/>
                  </a:cubicBezTo>
                  <a:lnTo>
                    <a:pt x="2644950" y="1622028"/>
                  </a:lnTo>
                  <a:cubicBezTo>
                    <a:pt x="2644950" y="1643464"/>
                    <a:pt x="2627573" y="1660841"/>
                    <a:pt x="2606137" y="1660841"/>
                  </a:cubicBezTo>
                  <a:lnTo>
                    <a:pt x="38813" y="1660841"/>
                  </a:lnTo>
                  <a:cubicBezTo>
                    <a:pt x="17377" y="1660841"/>
                    <a:pt x="0" y="1643464"/>
                    <a:pt x="0" y="1622028"/>
                  </a:cubicBezTo>
                  <a:lnTo>
                    <a:pt x="0" y="38813"/>
                  </a:lnTo>
                  <a:cubicBezTo>
                    <a:pt x="0" y="17377"/>
                    <a:pt x="17377" y="0"/>
                    <a:pt x="3881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644950" cy="171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A1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610369" y="2950565"/>
            <a:ext cx="1484900" cy="241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37931" y="1855890"/>
            <a:ext cx="6027705" cy="2285313"/>
          </a:xfrm>
          <a:custGeom>
            <a:avLst/>
            <a:gdLst/>
            <a:ahLst/>
            <a:cxnLst/>
            <a:rect r="r" b="b" t="t" l="l"/>
            <a:pathLst>
              <a:path h="2285313" w="6027705">
                <a:moveTo>
                  <a:pt x="0" y="0"/>
                </a:moveTo>
                <a:lnTo>
                  <a:pt x="6027705" y="0"/>
                </a:lnTo>
                <a:lnTo>
                  <a:pt x="6027705" y="2285313"/>
                </a:lnTo>
                <a:lnTo>
                  <a:pt x="0" y="22853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37931" y="1855890"/>
            <a:ext cx="5993945" cy="2285313"/>
            <a:chOff x="0" y="0"/>
            <a:chExt cx="2148095" cy="8190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48095" cy="819005"/>
            </a:xfrm>
            <a:custGeom>
              <a:avLst/>
              <a:gdLst/>
              <a:ahLst/>
              <a:cxnLst/>
              <a:rect r="r" b="b" t="t" l="l"/>
              <a:pathLst>
                <a:path h="819005" w="2148095">
                  <a:moveTo>
                    <a:pt x="47790" y="0"/>
                  </a:moveTo>
                  <a:lnTo>
                    <a:pt x="2100305" y="0"/>
                  </a:lnTo>
                  <a:cubicBezTo>
                    <a:pt x="2112979" y="0"/>
                    <a:pt x="2125135" y="5035"/>
                    <a:pt x="2134097" y="13997"/>
                  </a:cubicBezTo>
                  <a:cubicBezTo>
                    <a:pt x="2143060" y="22960"/>
                    <a:pt x="2148095" y="35115"/>
                    <a:pt x="2148095" y="47790"/>
                  </a:cubicBezTo>
                  <a:lnTo>
                    <a:pt x="2148095" y="771215"/>
                  </a:lnTo>
                  <a:cubicBezTo>
                    <a:pt x="2148095" y="783889"/>
                    <a:pt x="2143060" y="796045"/>
                    <a:pt x="2134097" y="805007"/>
                  </a:cubicBezTo>
                  <a:cubicBezTo>
                    <a:pt x="2125135" y="813970"/>
                    <a:pt x="2112979" y="819005"/>
                    <a:pt x="2100305" y="819005"/>
                  </a:cubicBezTo>
                  <a:lnTo>
                    <a:pt x="47790" y="819005"/>
                  </a:lnTo>
                  <a:cubicBezTo>
                    <a:pt x="35115" y="819005"/>
                    <a:pt x="22960" y="813970"/>
                    <a:pt x="13997" y="805007"/>
                  </a:cubicBezTo>
                  <a:cubicBezTo>
                    <a:pt x="5035" y="796045"/>
                    <a:pt x="0" y="783889"/>
                    <a:pt x="0" y="771215"/>
                  </a:cubicBezTo>
                  <a:lnTo>
                    <a:pt x="0" y="47790"/>
                  </a:lnTo>
                  <a:cubicBezTo>
                    <a:pt x="0" y="35115"/>
                    <a:pt x="5035" y="22960"/>
                    <a:pt x="13997" y="13997"/>
                  </a:cubicBezTo>
                  <a:cubicBezTo>
                    <a:pt x="22960" y="5035"/>
                    <a:pt x="35115" y="0"/>
                    <a:pt x="477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148095" cy="876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758636" y="4735988"/>
            <a:ext cx="5124557" cy="4522312"/>
          </a:xfrm>
          <a:custGeom>
            <a:avLst/>
            <a:gdLst/>
            <a:ahLst/>
            <a:cxnLst/>
            <a:rect r="r" b="b" t="t" l="l"/>
            <a:pathLst>
              <a:path h="4522312" w="5124557">
                <a:moveTo>
                  <a:pt x="0" y="0"/>
                </a:moveTo>
                <a:lnTo>
                  <a:pt x="5124557" y="0"/>
                </a:lnTo>
                <a:lnTo>
                  <a:pt x="5124557" y="4522312"/>
                </a:lnTo>
                <a:lnTo>
                  <a:pt x="0" y="4522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76807" y="2646743"/>
            <a:ext cx="8550342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Busca si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un valor existe dentro de la pila. Recorre la pila desde arriba hacia abajo y devuelve true si lo encuentra.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92969" y="4933452"/>
            <a:ext cx="3316014" cy="79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28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EJEMPLO: </a:t>
            </a:r>
          </a:p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b="true" sz="22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Buscar “Proceso 5”.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51826" y="349304"/>
            <a:ext cx="7183379" cy="911802"/>
            <a:chOff x="0" y="0"/>
            <a:chExt cx="3293743" cy="41808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93743" cy="418082"/>
            </a:xfrm>
            <a:custGeom>
              <a:avLst/>
              <a:gdLst/>
              <a:ahLst/>
              <a:cxnLst/>
              <a:rect r="r" b="b" t="t" l="l"/>
              <a:pathLst>
                <a:path h="418082" w="3293743">
                  <a:moveTo>
                    <a:pt x="0" y="0"/>
                  </a:moveTo>
                  <a:lnTo>
                    <a:pt x="3293743" y="0"/>
                  </a:lnTo>
                  <a:lnTo>
                    <a:pt x="3293743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293743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BUSCAR EN PILA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A1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701138" y="2778856"/>
            <a:ext cx="1484900" cy="241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823780" y="4612525"/>
            <a:ext cx="1794158" cy="4479959"/>
          </a:xfrm>
          <a:custGeom>
            <a:avLst/>
            <a:gdLst/>
            <a:ahLst/>
            <a:cxnLst/>
            <a:rect r="r" b="b" t="t" l="l"/>
            <a:pathLst>
              <a:path h="4479959" w="1794158">
                <a:moveTo>
                  <a:pt x="0" y="0"/>
                </a:moveTo>
                <a:lnTo>
                  <a:pt x="1794158" y="0"/>
                </a:lnTo>
                <a:lnTo>
                  <a:pt x="1794158" y="4479959"/>
                </a:lnTo>
                <a:lnTo>
                  <a:pt x="0" y="44799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02495" y="4612525"/>
            <a:ext cx="6326576" cy="4479959"/>
          </a:xfrm>
          <a:custGeom>
            <a:avLst/>
            <a:gdLst/>
            <a:ahLst/>
            <a:cxnLst/>
            <a:rect r="r" b="b" t="t" l="l"/>
            <a:pathLst>
              <a:path h="4479959" w="6326576">
                <a:moveTo>
                  <a:pt x="0" y="0"/>
                </a:moveTo>
                <a:lnTo>
                  <a:pt x="6326576" y="0"/>
                </a:lnTo>
                <a:lnTo>
                  <a:pt x="6326576" y="4479959"/>
                </a:lnTo>
                <a:lnTo>
                  <a:pt x="0" y="4479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3347" y="1434481"/>
            <a:ext cx="5974111" cy="3178044"/>
          </a:xfrm>
          <a:custGeom>
            <a:avLst/>
            <a:gdLst/>
            <a:ahLst/>
            <a:cxnLst/>
            <a:rect r="r" b="b" t="t" l="l"/>
            <a:pathLst>
              <a:path h="3178044" w="5974111">
                <a:moveTo>
                  <a:pt x="0" y="0"/>
                </a:moveTo>
                <a:lnTo>
                  <a:pt x="5974111" y="0"/>
                </a:lnTo>
                <a:lnTo>
                  <a:pt x="5974111" y="3178044"/>
                </a:lnTo>
                <a:lnTo>
                  <a:pt x="0" y="3178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67575" y="2475034"/>
            <a:ext cx="8550342" cy="131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Permite reemplazar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un valor antiguo por uno nuevo dentro de la pila. Útil si queremos modificar información.</a:t>
            </a:r>
          </a:p>
          <a:p>
            <a:pPr algn="l">
              <a:lnSpc>
                <a:spcPts val="2640"/>
              </a:lnSpc>
              <a:spcBef>
                <a:spcPct val="0"/>
              </a:spcBef>
            </a:pPr>
          </a:p>
          <a:p>
            <a:pPr algn="l">
              <a:lnSpc>
                <a:spcPts val="264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949129" y="4933452"/>
            <a:ext cx="4359854" cy="119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2286" b="true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EJEMPLO: </a:t>
            </a:r>
          </a:p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b="true" sz="22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Reemplazar “Proceso 15” por “Proceso 9”.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03512" y="1431486"/>
            <a:ext cx="5993945" cy="3181039"/>
            <a:chOff x="0" y="0"/>
            <a:chExt cx="2148095" cy="11400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8095" cy="1140013"/>
            </a:xfrm>
            <a:custGeom>
              <a:avLst/>
              <a:gdLst/>
              <a:ahLst/>
              <a:cxnLst/>
              <a:rect r="r" b="b" t="t" l="l"/>
              <a:pathLst>
                <a:path h="1140013" w="2148095">
                  <a:moveTo>
                    <a:pt x="47790" y="0"/>
                  </a:moveTo>
                  <a:lnTo>
                    <a:pt x="2100305" y="0"/>
                  </a:lnTo>
                  <a:cubicBezTo>
                    <a:pt x="2112979" y="0"/>
                    <a:pt x="2125135" y="5035"/>
                    <a:pt x="2134097" y="13997"/>
                  </a:cubicBezTo>
                  <a:cubicBezTo>
                    <a:pt x="2143060" y="22960"/>
                    <a:pt x="2148095" y="35115"/>
                    <a:pt x="2148095" y="47790"/>
                  </a:cubicBezTo>
                  <a:lnTo>
                    <a:pt x="2148095" y="1092222"/>
                  </a:lnTo>
                  <a:cubicBezTo>
                    <a:pt x="2148095" y="1104897"/>
                    <a:pt x="2143060" y="1117053"/>
                    <a:pt x="2134097" y="1126015"/>
                  </a:cubicBezTo>
                  <a:cubicBezTo>
                    <a:pt x="2125135" y="1134978"/>
                    <a:pt x="2112979" y="1140013"/>
                    <a:pt x="2100305" y="1140013"/>
                  </a:cubicBezTo>
                  <a:lnTo>
                    <a:pt x="47790" y="1140013"/>
                  </a:lnTo>
                  <a:cubicBezTo>
                    <a:pt x="35115" y="1140013"/>
                    <a:pt x="22960" y="1134978"/>
                    <a:pt x="13997" y="1126015"/>
                  </a:cubicBezTo>
                  <a:cubicBezTo>
                    <a:pt x="5035" y="1117053"/>
                    <a:pt x="0" y="1104897"/>
                    <a:pt x="0" y="1092222"/>
                  </a:cubicBezTo>
                  <a:lnTo>
                    <a:pt x="0" y="47790"/>
                  </a:lnTo>
                  <a:cubicBezTo>
                    <a:pt x="0" y="35115"/>
                    <a:pt x="5035" y="22960"/>
                    <a:pt x="13997" y="13997"/>
                  </a:cubicBezTo>
                  <a:cubicBezTo>
                    <a:pt x="22960" y="5035"/>
                    <a:pt x="35115" y="0"/>
                    <a:pt x="477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148095" cy="1197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51826" y="349304"/>
            <a:ext cx="7183379" cy="911802"/>
            <a:chOff x="0" y="0"/>
            <a:chExt cx="3293743" cy="4180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93743" cy="418082"/>
            </a:xfrm>
            <a:custGeom>
              <a:avLst/>
              <a:gdLst/>
              <a:ahLst/>
              <a:cxnLst/>
              <a:rect r="r" b="b" t="t" l="l"/>
              <a:pathLst>
                <a:path h="418082" w="3293743">
                  <a:moveTo>
                    <a:pt x="0" y="0"/>
                  </a:moveTo>
                  <a:lnTo>
                    <a:pt x="3293743" y="0"/>
                  </a:lnTo>
                  <a:lnTo>
                    <a:pt x="3293743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293743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ACTUALIZAR EN PILA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A1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6292123" y="2845650"/>
            <a:ext cx="1185420" cy="192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871663" y="1509283"/>
            <a:ext cx="4795788" cy="4495234"/>
          </a:xfrm>
          <a:custGeom>
            <a:avLst/>
            <a:gdLst/>
            <a:ahLst/>
            <a:cxnLst/>
            <a:rect r="r" b="b" t="t" l="l"/>
            <a:pathLst>
              <a:path h="4495234" w="4795788">
                <a:moveTo>
                  <a:pt x="0" y="0"/>
                </a:moveTo>
                <a:lnTo>
                  <a:pt x="4795787" y="0"/>
                </a:lnTo>
                <a:lnTo>
                  <a:pt x="4795787" y="4495234"/>
                </a:lnTo>
                <a:lnTo>
                  <a:pt x="0" y="4495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71663" y="1492252"/>
            <a:ext cx="4785062" cy="2730178"/>
            <a:chOff x="0" y="0"/>
            <a:chExt cx="2148095" cy="12256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48095" cy="1225623"/>
            </a:xfrm>
            <a:custGeom>
              <a:avLst/>
              <a:gdLst/>
              <a:ahLst/>
              <a:cxnLst/>
              <a:rect r="r" b="b" t="t" l="l"/>
              <a:pathLst>
                <a:path h="1225623" w="2148095">
                  <a:moveTo>
                    <a:pt x="59864" y="0"/>
                  </a:moveTo>
                  <a:lnTo>
                    <a:pt x="2088231" y="0"/>
                  </a:lnTo>
                  <a:cubicBezTo>
                    <a:pt x="2104108" y="0"/>
                    <a:pt x="2119334" y="6307"/>
                    <a:pt x="2130561" y="17534"/>
                  </a:cubicBezTo>
                  <a:cubicBezTo>
                    <a:pt x="2141788" y="28760"/>
                    <a:pt x="2148095" y="43987"/>
                    <a:pt x="2148095" y="59864"/>
                  </a:cubicBezTo>
                  <a:lnTo>
                    <a:pt x="2148095" y="1165759"/>
                  </a:lnTo>
                  <a:cubicBezTo>
                    <a:pt x="2148095" y="1181636"/>
                    <a:pt x="2141788" y="1196863"/>
                    <a:pt x="2130561" y="1208089"/>
                  </a:cubicBezTo>
                  <a:cubicBezTo>
                    <a:pt x="2119334" y="1219316"/>
                    <a:pt x="2104108" y="1225623"/>
                    <a:pt x="2088231" y="1225623"/>
                  </a:cubicBezTo>
                  <a:lnTo>
                    <a:pt x="59864" y="1225623"/>
                  </a:lnTo>
                  <a:cubicBezTo>
                    <a:pt x="43987" y="1225623"/>
                    <a:pt x="28760" y="1219316"/>
                    <a:pt x="17534" y="1208089"/>
                  </a:cubicBezTo>
                  <a:cubicBezTo>
                    <a:pt x="6307" y="1196863"/>
                    <a:pt x="0" y="1181636"/>
                    <a:pt x="0" y="1165759"/>
                  </a:cubicBezTo>
                  <a:lnTo>
                    <a:pt x="0" y="59864"/>
                  </a:lnTo>
                  <a:cubicBezTo>
                    <a:pt x="0" y="43987"/>
                    <a:pt x="6307" y="28760"/>
                    <a:pt x="17534" y="17534"/>
                  </a:cubicBezTo>
                  <a:cubicBezTo>
                    <a:pt x="28760" y="6307"/>
                    <a:pt x="43987" y="0"/>
                    <a:pt x="598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148095" cy="1282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871663" y="4222430"/>
            <a:ext cx="4785062" cy="1782087"/>
            <a:chOff x="0" y="0"/>
            <a:chExt cx="2148095" cy="8000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48095" cy="800009"/>
            </a:xfrm>
            <a:custGeom>
              <a:avLst/>
              <a:gdLst/>
              <a:ahLst/>
              <a:cxnLst/>
              <a:rect r="r" b="b" t="t" l="l"/>
              <a:pathLst>
                <a:path h="800009" w="2148095">
                  <a:moveTo>
                    <a:pt x="59864" y="0"/>
                  </a:moveTo>
                  <a:lnTo>
                    <a:pt x="2088231" y="0"/>
                  </a:lnTo>
                  <a:cubicBezTo>
                    <a:pt x="2104108" y="0"/>
                    <a:pt x="2119334" y="6307"/>
                    <a:pt x="2130561" y="17534"/>
                  </a:cubicBezTo>
                  <a:cubicBezTo>
                    <a:pt x="2141788" y="28760"/>
                    <a:pt x="2148095" y="43987"/>
                    <a:pt x="2148095" y="59864"/>
                  </a:cubicBezTo>
                  <a:lnTo>
                    <a:pt x="2148095" y="740145"/>
                  </a:lnTo>
                  <a:cubicBezTo>
                    <a:pt x="2148095" y="756022"/>
                    <a:pt x="2141788" y="771248"/>
                    <a:pt x="2130561" y="782475"/>
                  </a:cubicBezTo>
                  <a:cubicBezTo>
                    <a:pt x="2119334" y="793702"/>
                    <a:pt x="2104108" y="800009"/>
                    <a:pt x="2088231" y="800009"/>
                  </a:cubicBezTo>
                  <a:lnTo>
                    <a:pt x="59864" y="800009"/>
                  </a:lnTo>
                  <a:cubicBezTo>
                    <a:pt x="43987" y="800009"/>
                    <a:pt x="28760" y="793702"/>
                    <a:pt x="17534" y="782475"/>
                  </a:cubicBezTo>
                  <a:cubicBezTo>
                    <a:pt x="6307" y="771248"/>
                    <a:pt x="0" y="756022"/>
                    <a:pt x="0" y="740145"/>
                  </a:cubicBezTo>
                  <a:lnTo>
                    <a:pt x="0" y="59864"/>
                  </a:lnTo>
                  <a:cubicBezTo>
                    <a:pt x="0" y="43987"/>
                    <a:pt x="6307" y="28760"/>
                    <a:pt x="17534" y="17534"/>
                  </a:cubicBezTo>
                  <a:cubicBezTo>
                    <a:pt x="28760" y="6307"/>
                    <a:pt x="43987" y="0"/>
                    <a:pt x="5986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148095" cy="857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6667838" y="5113473"/>
            <a:ext cx="809704" cy="4798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356479" y="7080294"/>
            <a:ext cx="2153863" cy="2328864"/>
          </a:xfrm>
          <a:custGeom>
            <a:avLst/>
            <a:gdLst/>
            <a:ahLst/>
            <a:cxnLst/>
            <a:rect r="r" b="b" t="t" l="l"/>
            <a:pathLst>
              <a:path h="2328864" w="2153863">
                <a:moveTo>
                  <a:pt x="0" y="0"/>
                </a:moveTo>
                <a:lnTo>
                  <a:pt x="2153863" y="0"/>
                </a:lnTo>
                <a:lnTo>
                  <a:pt x="2153863" y="2328864"/>
                </a:lnTo>
                <a:lnTo>
                  <a:pt x="0" y="2328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69786" y="6524962"/>
            <a:ext cx="2752498" cy="2884197"/>
          </a:xfrm>
          <a:custGeom>
            <a:avLst/>
            <a:gdLst/>
            <a:ahLst/>
            <a:cxnLst/>
            <a:rect r="r" b="b" t="t" l="l"/>
            <a:pathLst>
              <a:path h="2884197" w="2752498">
                <a:moveTo>
                  <a:pt x="0" y="0"/>
                </a:moveTo>
                <a:lnTo>
                  <a:pt x="2752499" y="0"/>
                </a:lnTo>
                <a:lnTo>
                  <a:pt x="2752499" y="2884196"/>
                </a:lnTo>
                <a:lnTo>
                  <a:pt x="0" y="28841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865995" y="2513143"/>
            <a:ext cx="8550342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Muestra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todos los elementos de la pila, empezando desde el tope hasta la base.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02200" y="6467812"/>
            <a:ext cx="1924227" cy="39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b="true" sz="22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EJEMPLO: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65995" y="4809651"/>
            <a:ext cx="8550342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Libera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la memoria usada por la pila, eliminando nodo por nodo. Se borra uno por uno, desde la cima hacia abajo, liberando la memoria.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51826" y="349304"/>
            <a:ext cx="7183379" cy="911802"/>
            <a:chOff x="0" y="0"/>
            <a:chExt cx="3293743" cy="41808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93743" cy="418082"/>
            </a:xfrm>
            <a:custGeom>
              <a:avLst/>
              <a:gdLst/>
              <a:ahLst/>
              <a:cxnLst/>
              <a:rect r="r" b="b" t="t" l="l"/>
              <a:pathLst>
                <a:path h="418082" w="3293743">
                  <a:moveTo>
                    <a:pt x="0" y="0"/>
                  </a:moveTo>
                  <a:lnTo>
                    <a:pt x="3293743" y="0"/>
                  </a:lnTo>
                  <a:lnTo>
                    <a:pt x="3293743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293743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IMPRIMIR Y LIBERAR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85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1826" y="349304"/>
            <a:ext cx="7183379" cy="911802"/>
            <a:chOff x="0" y="0"/>
            <a:chExt cx="3293743" cy="418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3743" cy="418082"/>
            </a:xfrm>
            <a:custGeom>
              <a:avLst/>
              <a:gdLst/>
              <a:ahLst/>
              <a:cxnLst/>
              <a:rect r="r" b="b" t="t" l="l"/>
              <a:pathLst>
                <a:path h="418082" w="3293743">
                  <a:moveTo>
                    <a:pt x="0" y="0"/>
                  </a:moveTo>
                  <a:lnTo>
                    <a:pt x="3293743" y="0"/>
                  </a:lnTo>
                  <a:lnTo>
                    <a:pt x="3293743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293743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LÓGICA DE LA ESTRUCTURA DE COLA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1861852"/>
            <a:ext cx="5425333" cy="3860333"/>
          </a:xfrm>
          <a:custGeom>
            <a:avLst/>
            <a:gdLst/>
            <a:ahLst/>
            <a:cxnLst/>
            <a:rect r="r" b="b" t="t" l="l"/>
            <a:pathLst>
              <a:path h="3860333" w="5425333">
                <a:moveTo>
                  <a:pt x="0" y="0"/>
                </a:moveTo>
                <a:lnTo>
                  <a:pt x="5425333" y="0"/>
                </a:lnTo>
                <a:lnTo>
                  <a:pt x="5425333" y="3860333"/>
                </a:lnTo>
                <a:lnTo>
                  <a:pt x="0" y="3860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793921"/>
            <a:ext cx="5349365" cy="1506690"/>
            <a:chOff x="0" y="0"/>
            <a:chExt cx="1917092" cy="5399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7092" cy="539964"/>
            </a:xfrm>
            <a:custGeom>
              <a:avLst/>
              <a:gdLst/>
              <a:ahLst/>
              <a:cxnLst/>
              <a:rect r="r" b="b" t="t" l="l"/>
              <a:pathLst>
                <a:path h="539964" w="1917092">
                  <a:moveTo>
                    <a:pt x="53549" y="0"/>
                  </a:moveTo>
                  <a:lnTo>
                    <a:pt x="1863543" y="0"/>
                  </a:lnTo>
                  <a:cubicBezTo>
                    <a:pt x="1877745" y="0"/>
                    <a:pt x="1891365" y="5642"/>
                    <a:pt x="1901408" y="15684"/>
                  </a:cubicBezTo>
                  <a:cubicBezTo>
                    <a:pt x="1911450" y="25726"/>
                    <a:pt x="1917092" y="39347"/>
                    <a:pt x="1917092" y="53549"/>
                  </a:cubicBezTo>
                  <a:lnTo>
                    <a:pt x="1917092" y="486415"/>
                  </a:lnTo>
                  <a:cubicBezTo>
                    <a:pt x="1917092" y="500617"/>
                    <a:pt x="1911450" y="514238"/>
                    <a:pt x="1901408" y="524280"/>
                  </a:cubicBezTo>
                  <a:cubicBezTo>
                    <a:pt x="1891365" y="534322"/>
                    <a:pt x="1877745" y="539964"/>
                    <a:pt x="1863543" y="539964"/>
                  </a:cubicBezTo>
                  <a:lnTo>
                    <a:pt x="53549" y="539964"/>
                  </a:lnTo>
                  <a:cubicBezTo>
                    <a:pt x="39347" y="539964"/>
                    <a:pt x="25726" y="534322"/>
                    <a:pt x="15684" y="524280"/>
                  </a:cubicBezTo>
                  <a:cubicBezTo>
                    <a:pt x="5642" y="514238"/>
                    <a:pt x="0" y="500617"/>
                    <a:pt x="0" y="486415"/>
                  </a:cubicBezTo>
                  <a:lnTo>
                    <a:pt x="0" y="53549"/>
                  </a:lnTo>
                  <a:cubicBezTo>
                    <a:pt x="0" y="39347"/>
                    <a:pt x="5642" y="25726"/>
                    <a:pt x="15684" y="15684"/>
                  </a:cubicBezTo>
                  <a:cubicBezTo>
                    <a:pt x="25726" y="5642"/>
                    <a:pt x="39347" y="0"/>
                    <a:pt x="535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917092" cy="597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4572490"/>
            <a:ext cx="3821589" cy="1142021"/>
            <a:chOff x="0" y="0"/>
            <a:chExt cx="1369571" cy="4092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69571" cy="409274"/>
            </a:xfrm>
            <a:custGeom>
              <a:avLst/>
              <a:gdLst/>
              <a:ahLst/>
              <a:cxnLst/>
              <a:rect r="r" b="b" t="t" l="l"/>
              <a:pathLst>
                <a:path h="409274" w="1369571">
                  <a:moveTo>
                    <a:pt x="74956" y="0"/>
                  </a:moveTo>
                  <a:lnTo>
                    <a:pt x="1294615" y="0"/>
                  </a:lnTo>
                  <a:cubicBezTo>
                    <a:pt x="1336012" y="0"/>
                    <a:pt x="1369571" y="33559"/>
                    <a:pt x="1369571" y="74956"/>
                  </a:cubicBezTo>
                  <a:lnTo>
                    <a:pt x="1369571" y="334318"/>
                  </a:lnTo>
                  <a:cubicBezTo>
                    <a:pt x="1369571" y="375716"/>
                    <a:pt x="1336012" y="409274"/>
                    <a:pt x="1294615" y="409274"/>
                  </a:cubicBezTo>
                  <a:lnTo>
                    <a:pt x="74956" y="409274"/>
                  </a:lnTo>
                  <a:cubicBezTo>
                    <a:pt x="33559" y="409274"/>
                    <a:pt x="0" y="375716"/>
                    <a:pt x="0" y="334318"/>
                  </a:cubicBezTo>
                  <a:lnTo>
                    <a:pt x="0" y="74956"/>
                  </a:lnTo>
                  <a:cubicBezTo>
                    <a:pt x="0" y="33559"/>
                    <a:pt x="33559" y="0"/>
                    <a:pt x="749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369571" cy="4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3367287"/>
            <a:ext cx="3594667" cy="1142021"/>
            <a:chOff x="0" y="0"/>
            <a:chExt cx="1288248" cy="4092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8248" cy="409274"/>
            </a:xfrm>
            <a:custGeom>
              <a:avLst/>
              <a:gdLst/>
              <a:ahLst/>
              <a:cxnLst/>
              <a:rect r="r" b="b" t="t" l="l"/>
              <a:pathLst>
                <a:path h="409274" w="1288248">
                  <a:moveTo>
                    <a:pt x="79688" y="0"/>
                  </a:moveTo>
                  <a:lnTo>
                    <a:pt x="1208560" y="0"/>
                  </a:lnTo>
                  <a:cubicBezTo>
                    <a:pt x="1252570" y="0"/>
                    <a:pt x="1288248" y="35677"/>
                    <a:pt x="1288248" y="79688"/>
                  </a:cubicBezTo>
                  <a:lnTo>
                    <a:pt x="1288248" y="329587"/>
                  </a:lnTo>
                  <a:cubicBezTo>
                    <a:pt x="1288248" y="350721"/>
                    <a:pt x="1279852" y="370990"/>
                    <a:pt x="1264908" y="385934"/>
                  </a:cubicBezTo>
                  <a:cubicBezTo>
                    <a:pt x="1249963" y="400879"/>
                    <a:pt x="1229694" y="409274"/>
                    <a:pt x="1208560" y="409274"/>
                  </a:cubicBezTo>
                  <a:lnTo>
                    <a:pt x="79688" y="409274"/>
                  </a:lnTo>
                  <a:cubicBezTo>
                    <a:pt x="58553" y="409274"/>
                    <a:pt x="38284" y="400879"/>
                    <a:pt x="23340" y="385934"/>
                  </a:cubicBezTo>
                  <a:cubicBezTo>
                    <a:pt x="8396" y="370990"/>
                    <a:pt x="0" y="350721"/>
                    <a:pt x="0" y="329587"/>
                  </a:cubicBezTo>
                  <a:lnTo>
                    <a:pt x="0" y="79688"/>
                  </a:lnTo>
                  <a:cubicBezTo>
                    <a:pt x="0" y="35677"/>
                    <a:pt x="35677" y="0"/>
                    <a:pt x="796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288248" cy="466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5580630" y="4485498"/>
            <a:ext cx="1954575" cy="23809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V="true">
            <a:off x="6335965" y="2571076"/>
            <a:ext cx="1484900" cy="241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7" id="17"/>
          <p:cNvSpPr/>
          <p:nvPr/>
        </p:nvSpPr>
        <p:spPr>
          <a:xfrm flipH="false" flipV="false" rot="-10800000">
            <a:off x="5001570" y="3709898"/>
            <a:ext cx="197672" cy="1598819"/>
          </a:xfrm>
          <a:custGeom>
            <a:avLst/>
            <a:gdLst/>
            <a:ahLst/>
            <a:cxnLst/>
            <a:rect r="r" b="b" t="t" l="l"/>
            <a:pathLst>
              <a:path h="1598819" w="197672">
                <a:moveTo>
                  <a:pt x="0" y="0"/>
                </a:moveTo>
                <a:lnTo>
                  <a:pt x="197672" y="0"/>
                </a:lnTo>
                <a:lnTo>
                  <a:pt x="197672" y="1598819"/>
                </a:lnTo>
                <a:lnTo>
                  <a:pt x="0" y="15988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26961" y="6822505"/>
            <a:ext cx="11301259" cy="1130126"/>
          </a:xfrm>
          <a:custGeom>
            <a:avLst/>
            <a:gdLst/>
            <a:ahLst/>
            <a:cxnLst/>
            <a:rect r="r" b="b" t="t" l="l"/>
            <a:pathLst>
              <a:path h="1130126" w="11301259">
                <a:moveTo>
                  <a:pt x="0" y="0"/>
                </a:moveTo>
                <a:lnTo>
                  <a:pt x="11301259" y="0"/>
                </a:lnTo>
                <a:lnTo>
                  <a:pt x="11301259" y="1130126"/>
                </a:lnTo>
                <a:lnTo>
                  <a:pt x="0" y="11301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032078" y="2383167"/>
            <a:ext cx="8550342" cy="9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Aquí definimos una col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 que es un arreglo con tamaño máximo de 5 elementos. También indicamos los índices de la parte frontal (de donde se saca) y final (donde se agrega).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16495" y="4133694"/>
            <a:ext cx="8550342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Estas funciones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nos dicen si la cola está vacía o llena, lo cual es necesario antes de intentar insertar o eliminar algo.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18229" y="6265110"/>
            <a:ext cx="1606537" cy="39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b="true" sz="22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EJEMPLO: 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-5470725">
            <a:off x="8790616" y="6030074"/>
            <a:ext cx="555487" cy="4492911"/>
          </a:xfrm>
          <a:custGeom>
            <a:avLst/>
            <a:gdLst/>
            <a:ahLst/>
            <a:cxnLst/>
            <a:rect r="r" b="b" t="t" l="l"/>
            <a:pathLst>
              <a:path h="4492911" w="555487">
                <a:moveTo>
                  <a:pt x="0" y="0"/>
                </a:moveTo>
                <a:lnTo>
                  <a:pt x="555487" y="0"/>
                </a:lnTo>
                <a:lnTo>
                  <a:pt x="555487" y="4492911"/>
                </a:lnTo>
                <a:lnTo>
                  <a:pt x="0" y="4492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8322010" y="8751027"/>
            <a:ext cx="1886029" cy="38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8"/>
              </a:lnSpc>
              <a:spcBef>
                <a:spcPct val="0"/>
              </a:spcBef>
            </a:pPr>
            <a:r>
              <a:rPr lang="en-US" b="true" sz="224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Cola Vacía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85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714153" y="2950953"/>
            <a:ext cx="1484900" cy="241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906131" y="1594094"/>
            <a:ext cx="5713071" cy="2666100"/>
          </a:xfrm>
          <a:custGeom>
            <a:avLst/>
            <a:gdLst/>
            <a:ahLst/>
            <a:cxnLst/>
            <a:rect r="r" b="b" t="t" l="l"/>
            <a:pathLst>
              <a:path h="2666100" w="5713071">
                <a:moveTo>
                  <a:pt x="0" y="0"/>
                </a:moveTo>
                <a:lnTo>
                  <a:pt x="5713071" y="0"/>
                </a:lnTo>
                <a:lnTo>
                  <a:pt x="5713071" y="2666100"/>
                </a:lnTo>
                <a:lnTo>
                  <a:pt x="0" y="266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64031" y="1578568"/>
            <a:ext cx="5830066" cy="2681626"/>
            <a:chOff x="0" y="0"/>
            <a:chExt cx="2089364" cy="9610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364" cy="961034"/>
            </a:xfrm>
            <a:custGeom>
              <a:avLst/>
              <a:gdLst/>
              <a:ahLst/>
              <a:cxnLst/>
              <a:rect r="r" b="b" t="t" l="l"/>
              <a:pathLst>
                <a:path h="961034" w="2089364">
                  <a:moveTo>
                    <a:pt x="49133" y="0"/>
                  </a:moveTo>
                  <a:lnTo>
                    <a:pt x="2040231" y="0"/>
                  </a:lnTo>
                  <a:cubicBezTo>
                    <a:pt x="2067366" y="0"/>
                    <a:pt x="2089364" y="21998"/>
                    <a:pt x="2089364" y="49133"/>
                  </a:cubicBezTo>
                  <a:lnTo>
                    <a:pt x="2089364" y="911901"/>
                  </a:lnTo>
                  <a:cubicBezTo>
                    <a:pt x="2089364" y="939036"/>
                    <a:pt x="2067366" y="961034"/>
                    <a:pt x="2040231" y="961034"/>
                  </a:cubicBezTo>
                  <a:lnTo>
                    <a:pt x="49133" y="961034"/>
                  </a:lnTo>
                  <a:cubicBezTo>
                    <a:pt x="21998" y="961034"/>
                    <a:pt x="0" y="939036"/>
                    <a:pt x="0" y="911901"/>
                  </a:cubicBezTo>
                  <a:lnTo>
                    <a:pt x="0" y="49133"/>
                  </a:lnTo>
                  <a:cubicBezTo>
                    <a:pt x="0" y="21998"/>
                    <a:pt x="21998" y="0"/>
                    <a:pt x="491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089364" cy="1018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568550" y="5608744"/>
            <a:ext cx="8556429" cy="3649556"/>
          </a:xfrm>
          <a:custGeom>
            <a:avLst/>
            <a:gdLst/>
            <a:ahLst/>
            <a:cxnLst/>
            <a:rect r="r" b="b" t="t" l="l"/>
            <a:pathLst>
              <a:path h="3649556" w="8556429">
                <a:moveTo>
                  <a:pt x="0" y="0"/>
                </a:moveTo>
                <a:lnTo>
                  <a:pt x="8556429" y="0"/>
                </a:lnTo>
                <a:lnTo>
                  <a:pt x="8556429" y="3649556"/>
                </a:lnTo>
                <a:lnTo>
                  <a:pt x="0" y="3649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597843" y="2575340"/>
            <a:ext cx="5660872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Agrega 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un nuevo elemento al final de la cola, siempre que no esté llena.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33357" y="5580253"/>
            <a:ext cx="1606537" cy="39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b="true" sz="22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EJEMPLO: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51826" y="349304"/>
            <a:ext cx="7183379" cy="911802"/>
            <a:chOff x="0" y="0"/>
            <a:chExt cx="3293743" cy="41808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93743" cy="418082"/>
            </a:xfrm>
            <a:custGeom>
              <a:avLst/>
              <a:gdLst/>
              <a:ahLst/>
              <a:cxnLst/>
              <a:rect r="r" b="b" t="t" l="l"/>
              <a:pathLst>
                <a:path h="418082" w="3293743">
                  <a:moveTo>
                    <a:pt x="0" y="0"/>
                  </a:moveTo>
                  <a:lnTo>
                    <a:pt x="3293743" y="0"/>
                  </a:lnTo>
                  <a:lnTo>
                    <a:pt x="3293743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293743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AGREGAR UN ELEMENTO A LA COLA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85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410046" y="3177875"/>
            <a:ext cx="1484900" cy="241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559924" y="2062242"/>
            <a:ext cx="5581743" cy="2511785"/>
          </a:xfrm>
          <a:custGeom>
            <a:avLst/>
            <a:gdLst/>
            <a:ahLst/>
            <a:cxnLst/>
            <a:rect r="r" b="b" t="t" l="l"/>
            <a:pathLst>
              <a:path h="2511785" w="5581743">
                <a:moveTo>
                  <a:pt x="0" y="0"/>
                </a:moveTo>
                <a:lnTo>
                  <a:pt x="5581743" y="0"/>
                </a:lnTo>
                <a:lnTo>
                  <a:pt x="5581743" y="2511784"/>
                </a:lnTo>
                <a:lnTo>
                  <a:pt x="0" y="2511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59924" y="2031272"/>
            <a:ext cx="5581743" cy="2542754"/>
            <a:chOff x="0" y="0"/>
            <a:chExt cx="2000371" cy="9112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00371" cy="911266"/>
            </a:xfrm>
            <a:custGeom>
              <a:avLst/>
              <a:gdLst/>
              <a:ahLst/>
              <a:cxnLst/>
              <a:rect r="r" b="b" t="t" l="l"/>
              <a:pathLst>
                <a:path h="911266" w="2000371">
                  <a:moveTo>
                    <a:pt x="51319" y="0"/>
                  </a:moveTo>
                  <a:lnTo>
                    <a:pt x="1949051" y="0"/>
                  </a:lnTo>
                  <a:cubicBezTo>
                    <a:pt x="1962662" y="0"/>
                    <a:pt x="1975715" y="5407"/>
                    <a:pt x="1985340" y="15031"/>
                  </a:cubicBezTo>
                  <a:cubicBezTo>
                    <a:pt x="1994964" y="24655"/>
                    <a:pt x="2000371" y="37709"/>
                    <a:pt x="2000371" y="51319"/>
                  </a:cubicBezTo>
                  <a:lnTo>
                    <a:pt x="2000371" y="859947"/>
                  </a:lnTo>
                  <a:cubicBezTo>
                    <a:pt x="2000371" y="888289"/>
                    <a:pt x="1977394" y="911266"/>
                    <a:pt x="1949051" y="911266"/>
                  </a:cubicBezTo>
                  <a:lnTo>
                    <a:pt x="51319" y="911266"/>
                  </a:lnTo>
                  <a:cubicBezTo>
                    <a:pt x="22976" y="911266"/>
                    <a:pt x="0" y="888289"/>
                    <a:pt x="0" y="859947"/>
                  </a:cubicBezTo>
                  <a:lnTo>
                    <a:pt x="0" y="51319"/>
                  </a:lnTo>
                  <a:cubicBezTo>
                    <a:pt x="0" y="22976"/>
                    <a:pt x="22976" y="0"/>
                    <a:pt x="513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000371" cy="968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244317" y="6581252"/>
            <a:ext cx="11301259" cy="1723442"/>
          </a:xfrm>
          <a:custGeom>
            <a:avLst/>
            <a:gdLst/>
            <a:ahLst/>
            <a:cxnLst/>
            <a:rect r="r" b="b" t="t" l="l"/>
            <a:pathLst>
              <a:path h="1723442" w="11301259">
                <a:moveTo>
                  <a:pt x="0" y="0"/>
                </a:moveTo>
                <a:lnTo>
                  <a:pt x="11301259" y="0"/>
                </a:lnTo>
                <a:lnTo>
                  <a:pt x="11301259" y="1723442"/>
                </a:lnTo>
                <a:lnTo>
                  <a:pt x="0" y="1723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93737" y="2802261"/>
            <a:ext cx="5660872" cy="9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Revisa si 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un valor existe dentro de la cola, recorriéndola desde el frente hasta el final y devuelve true si lo encuentra.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33357" y="5580253"/>
            <a:ext cx="1606537" cy="39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b="true" sz="22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EJEMPLO: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51826" y="349304"/>
            <a:ext cx="7183379" cy="911802"/>
            <a:chOff x="0" y="0"/>
            <a:chExt cx="3293743" cy="41808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93743" cy="418082"/>
            </a:xfrm>
            <a:custGeom>
              <a:avLst/>
              <a:gdLst/>
              <a:ahLst/>
              <a:cxnLst/>
              <a:rect r="r" b="b" t="t" l="l"/>
              <a:pathLst>
                <a:path h="418082" w="3293743">
                  <a:moveTo>
                    <a:pt x="0" y="0"/>
                  </a:moveTo>
                  <a:lnTo>
                    <a:pt x="3293743" y="0"/>
                  </a:lnTo>
                  <a:lnTo>
                    <a:pt x="3293743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3293743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BUSCAR UN ELEMENTO EN LA COLA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85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658712" y="2996646"/>
            <a:ext cx="1484900" cy="2417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799431" y="1452651"/>
            <a:ext cx="4677766" cy="3035072"/>
          </a:xfrm>
          <a:custGeom>
            <a:avLst/>
            <a:gdLst/>
            <a:ahLst/>
            <a:cxnLst/>
            <a:rect r="r" b="b" t="t" l="l"/>
            <a:pathLst>
              <a:path h="3035072" w="4677766">
                <a:moveTo>
                  <a:pt x="0" y="0"/>
                </a:moveTo>
                <a:lnTo>
                  <a:pt x="4677765" y="0"/>
                </a:lnTo>
                <a:lnTo>
                  <a:pt x="4677765" y="3035072"/>
                </a:lnTo>
                <a:lnTo>
                  <a:pt x="0" y="3035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799431" y="1457949"/>
            <a:ext cx="4677766" cy="3029774"/>
            <a:chOff x="0" y="0"/>
            <a:chExt cx="1676406" cy="10858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76406" cy="1085803"/>
            </a:xfrm>
            <a:custGeom>
              <a:avLst/>
              <a:gdLst/>
              <a:ahLst/>
              <a:cxnLst/>
              <a:rect r="r" b="b" t="t" l="l"/>
              <a:pathLst>
                <a:path h="1085803" w="1676406">
                  <a:moveTo>
                    <a:pt x="61237" y="0"/>
                  </a:moveTo>
                  <a:lnTo>
                    <a:pt x="1615169" y="0"/>
                  </a:lnTo>
                  <a:cubicBezTo>
                    <a:pt x="1648989" y="0"/>
                    <a:pt x="1676406" y="27417"/>
                    <a:pt x="1676406" y="61237"/>
                  </a:cubicBezTo>
                  <a:lnTo>
                    <a:pt x="1676406" y="1024566"/>
                  </a:lnTo>
                  <a:cubicBezTo>
                    <a:pt x="1676406" y="1058386"/>
                    <a:pt x="1648989" y="1085803"/>
                    <a:pt x="1615169" y="1085803"/>
                  </a:cubicBezTo>
                  <a:lnTo>
                    <a:pt x="61237" y="1085803"/>
                  </a:lnTo>
                  <a:cubicBezTo>
                    <a:pt x="27417" y="1085803"/>
                    <a:pt x="0" y="1058386"/>
                    <a:pt x="0" y="1024566"/>
                  </a:cubicBezTo>
                  <a:lnTo>
                    <a:pt x="0" y="61237"/>
                  </a:lnTo>
                  <a:cubicBezTo>
                    <a:pt x="0" y="27417"/>
                    <a:pt x="27417" y="0"/>
                    <a:pt x="612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676406" cy="1142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342588" y="5482118"/>
            <a:ext cx="11855751" cy="1067018"/>
          </a:xfrm>
          <a:custGeom>
            <a:avLst/>
            <a:gdLst/>
            <a:ahLst/>
            <a:cxnLst/>
            <a:rect r="r" b="b" t="t" l="l"/>
            <a:pathLst>
              <a:path h="1067018" w="11855751">
                <a:moveTo>
                  <a:pt x="0" y="0"/>
                </a:moveTo>
                <a:lnTo>
                  <a:pt x="11855752" y="0"/>
                </a:lnTo>
                <a:lnTo>
                  <a:pt x="11855752" y="1067017"/>
                </a:lnTo>
                <a:lnTo>
                  <a:pt x="0" y="1067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42588" y="7034910"/>
            <a:ext cx="11855751" cy="1822822"/>
          </a:xfrm>
          <a:custGeom>
            <a:avLst/>
            <a:gdLst/>
            <a:ahLst/>
            <a:cxnLst/>
            <a:rect r="r" b="b" t="t" l="l"/>
            <a:pathLst>
              <a:path h="1822822" w="11855751">
                <a:moveTo>
                  <a:pt x="0" y="0"/>
                </a:moveTo>
                <a:lnTo>
                  <a:pt x="11855752" y="0"/>
                </a:lnTo>
                <a:lnTo>
                  <a:pt x="11855752" y="1822822"/>
                </a:lnTo>
                <a:lnTo>
                  <a:pt x="0" y="1822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324975" y="2621032"/>
            <a:ext cx="5660872" cy="65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  <a:spcBef>
                <a:spcPct val="0"/>
              </a:spcBef>
            </a:pP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Modifica </a:t>
            </a:r>
            <a:r>
              <a:rPr lang="en-US" b="true" sz="18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un valor existente dentro de la cola, reemplazando el valor antiguo por el nuevo.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42588" y="4915362"/>
            <a:ext cx="1606537" cy="39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  <a:spcBef>
                <a:spcPct val="0"/>
              </a:spcBef>
            </a:pPr>
            <a:r>
              <a:rPr lang="en-US" b="true" sz="2286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EJEMPLO: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51826" y="349304"/>
            <a:ext cx="7183379" cy="911802"/>
            <a:chOff x="0" y="0"/>
            <a:chExt cx="3293743" cy="4180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93743" cy="418082"/>
            </a:xfrm>
            <a:custGeom>
              <a:avLst/>
              <a:gdLst/>
              <a:ahLst/>
              <a:cxnLst/>
              <a:rect r="r" b="b" t="t" l="l"/>
              <a:pathLst>
                <a:path h="418082" w="3293743">
                  <a:moveTo>
                    <a:pt x="0" y="0"/>
                  </a:moveTo>
                  <a:lnTo>
                    <a:pt x="3293743" y="0"/>
                  </a:lnTo>
                  <a:lnTo>
                    <a:pt x="3293743" y="418082"/>
                  </a:lnTo>
                  <a:lnTo>
                    <a:pt x="0" y="418082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293743" cy="465707"/>
            </a:xfrm>
            <a:prstGeom prst="rect">
              <a:avLst/>
            </a:prstGeom>
          </p:spPr>
          <p:txBody>
            <a:bodyPr anchor="ctr" rtlCol="false" tIns="26820" lIns="26820" bIns="26820" rIns="26820"/>
            <a:lstStyle/>
            <a:p>
              <a:pPr algn="ctr">
                <a:lnSpc>
                  <a:spcPts val="4364"/>
                </a:lnSpc>
              </a:pPr>
              <a:r>
                <a:rPr lang="en-US" sz="3117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ACTUALIZAR UN ELEMENTO EN LA COLA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DAGpdVaG2hc</dc:identifier>
  <dcterms:modified xsi:type="dcterms:W3CDTF">2011-08-01T06:04:30Z</dcterms:modified>
  <cp:revision>1</cp:revision>
  <dc:title>GRUPO2_Evaluacion01_Con2</dc:title>
</cp:coreProperties>
</file>