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 id="2147483663" r:id="rId3"/>
  </p:sldMasterIdLst>
  <p:notesMasterIdLst>
    <p:notesMasterId r:id="rId56"/>
  </p:notesMasterIdLst>
  <p:handoutMasterIdLst>
    <p:handoutMasterId r:id="rId57"/>
  </p:handoutMasterIdLst>
  <p:sldIdLst>
    <p:sldId id="256" r:id="rId4"/>
    <p:sldId id="281" r:id="rId5"/>
    <p:sldId id="257" r:id="rId6"/>
    <p:sldId id="280" r:id="rId7"/>
    <p:sldId id="279" r:id="rId8"/>
    <p:sldId id="282" r:id="rId9"/>
    <p:sldId id="283" r:id="rId10"/>
    <p:sldId id="284" r:id="rId11"/>
    <p:sldId id="289" r:id="rId12"/>
    <p:sldId id="290" r:id="rId13"/>
    <p:sldId id="291" r:id="rId14"/>
    <p:sldId id="292" r:id="rId15"/>
    <p:sldId id="293" r:id="rId16"/>
    <p:sldId id="285" r:id="rId17"/>
    <p:sldId id="286" r:id="rId18"/>
    <p:sldId id="297" r:id="rId19"/>
    <p:sldId id="287" r:id="rId20"/>
    <p:sldId id="288" r:id="rId21"/>
    <p:sldId id="295" r:id="rId22"/>
    <p:sldId id="296"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259" r:id="rId38"/>
    <p:sldId id="260" r:id="rId39"/>
    <p:sldId id="261" r:id="rId40"/>
    <p:sldId id="262" r:id="rId41"/>
    <p:sldId id="263" r:id="rId42"/>
    <p:sldId id="264" r:id="rId43"/>
    <p:sldId id="265" r:id="rId44"/>
    <p:sldId id="266" r:id="rId45"/>
    <p:sldId id="267" r:id="rId46"/>
    <p:sldId id="268" r:id="rId47"/>
    <p:sldId id="269" r:id="rId48"/>
    <p:sldId id="270" r:id="rId49"/>
    <p:sldId id="271" r:id="rId50"/>
    <p:sldId id="277" r:id="rId51"/>
    <p:sldId id="272" r:id="rId52"/>
    <p:sldId id="273" r:id="rId53"/>
    <p:sldId id="274" r:id="rId54"/>
    <p:sldId id="275" r:id="rId5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2" autoAdjust="0"/>
    <p:restoredTop sz="94660"/>
  </p:normalViewPr>
  <p:slideViewPr>
    <p:cSldViewPr snapToGrid="0">
      <p:cViewPr varScale="1">
        <p:scale>
          <a:sx n="163" d="100"/>
          <a:sy n="163" d="100"/>
        </p:scale>
        <p:origin x="150" y="28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8" d="100"/>
          <a:sy n="88" d="100"/>
        </p:scale>
        <p:origin x="2964" y="66"/>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handoutMaster" Target="handoutMasters/handout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4/29/2019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4/29/2019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7082933"/>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2158670304"/>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42482412"/>
      </p:ext>
    </p:extLst>
  </p:cSld>
  <p:clrMapOvr>
    <a:masterClrMapping/>
  </p:clrMapOvr>
  <p:extLst mod="1">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51066786"/>
      </p:ext>
    </p:extLst>
  </p:cSld>
  <p:clrMapOvr>
    <a:masterClrMapping/>
  </p:clrMapOvr>
  <p:extLst mod="1">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2992641235"/>
      </p:ext>
    </p:extLst>
  </p:cSld>
  <p:clrMapOvr>
    <a:masterClrMapping/>
  </p:clrMapOvr>
  <p:extLst mod="1">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411192"/>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00131049"/>
      </p:ext>
    </p:extLst>
  </p:cSld>
  <p:clrMapOvr>
    <a:masterClrMapping/>
  </p:clrMapOvr>
  <p:extLst mod="1">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8217697"/>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dirty="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9D9CFC-E5C1-3A4E-BCB7-3E1CA8BCBCF4}"/>
              </a:ext>
            </a:extLst>
          </p:cNvPr>
          <p:cNvSpPr>
            <a:spLocks noGrp="1"/>
          </p:cNvSpPr>
          <p:nvPr>
            <p:ph type="title"/>
          </p:nvPr>
        </p:nvSpPr>
        <p:spPr/>
        <p:txBody>
          <a:bodyPr/>
          <a:lstStyle/>
          <a:p>
            <a:r>
              <a:rPr lang="en-US" dirty="0"/>
              <a:t>Association</a:t>
            </a:r>
          </a:p>
        </p:txBody>
      </p:sp>
      <p:sp>
        <p:nvSpPr>
          <p:cNvPr id="2" name="Slide Number Placeholder 1">
            <a:extLst>
              <a:ext uri="{FF2B5EF4-FFF2-40B4-BE49-F238E27FC236}">
                <a16:creationId xmlns:a16="http://schemas.microsoft.com/office/drawing/2014/main" id="{11B382BE-028B-964F-9027-6A1A9DA2E6E7}"/>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10</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4" name="Content Placeholder 3">
            <a:extLst>
              <a:ext uri="{FF2B5EF4-FFF2-40B4-BE49-F238E27FC236}">
                <a16:creationId xmlns:a16="http://schemas.microsoft.com/office/drawing/2014/main" id="{01301C25-ACB8-2C40-9D88-31F5DECAB2AB}"/>
              </a:ext>
            </a:extLst>
          </p:cNvPr>
          <p:cNvSpPr>
            <a:spLocks noGrp="1"/>
          </p:cNvSpPr>
          <p:nvPr>
            <p:ph sz="quarter" idx="10"/>
          </p:nvPr>
        </p:nvSpPr>
        <p:spPr>
          <a:xfrm>
            <a:off x="6060831" y="1565031"/>
            <a:ext cx="2919046" cy="1277815"/>
          </a:xfrm>
        </p:spPr>
        <p:txBody>
          <a:bodyPr/>
          <a:lstStyle/>
          <a:p>
            <a:r>
              <a:rPr lang="en-US" dirty="0"/>
              <a:t>If two classes in a model need to communicate with each other, there must be link between them, and that can be represented by an association (connector). We can define a one-to-one, one-to-many, many-to-one and many-to-many relationship among objects.</a:t>
            </a:r>
          </a:p>
        </p:txBody>
      </p:sp>
      <p:pic>
        <p:nvPicPr>
          <p:cNvPr id="19" name="Picture 18">
            <a:extLst>
              <a:ext uri="{FF2B5EF4-FFF2-40B4-BE49-F238E27FC236}">
                <a16:creationId xmlns:a16="http://schemas.microsoft.com/office/drawing/2014/main" id="{086B67AB-D6D1-464F-A317-58EC4A900729}"/>
              </a:ext>
            </a:extLst>
          </p:cNvPr>
          <p:cNvPicPr>
            <a:picLocks noChangeAspect="1"/>
          </p:cNvPicPr>
          <p:nvPr/>
        </p:nvPicPr>
        <p:blipFill>
          <a:blip r:embed="rId2"/>
          <a:stretch>
            <a:fillRect/>
          </a:stretch>
        </p:blipFill>
        <p:spPr>
          <a:xfrm>
            <a:off x="877032" y="1066089"/>
            <a:ext cx="4292845" cy="809603"/>
          </a:xfrm>
          <a:prstGeom prst="rect">
            <a:avLst/>
          </a:prstGeom>
        </p:spPr>
      </p:pic>
      <p:sp>
        <p:nvSpPr>
          <p:cNvPr id="20" name="Rectangle 19">
            <a:extLst>
              <a:ext uri="{FF2B5EF4-FFF2-40B4-BE49-F238E27FC236}">
                <a16:creationId xmlns:a16="http://schemas.microsoft.com/office/drawing/2014/main" id="{8746D0B8-50CE-40AC-B2D5-690EAC342E20}"/>
              </a:ext>
            </a:extLst>
          </p:cNvPr>
          <p:cNvSpPr/>
          <p:nvPr/>
        </p:nvSpPr>
        <p:spPr>
          <a:xfrm>
            <a:off x="1627505" y="758312"/>
            <a:ext cx="2731453" cy="307777"/>
          </a:xfrm>
          <a:prstGeom prst="rect">
            <a:avLst/>
          </a:prstGeom>
        </p:spPr>
        <p:txBody>
          <a:bodyPr wrap="none">
            <a:spAutoFit/>
          </a:bodyPr>
          <a:lstStyle/>
          <a:p>
            <a:r>
              <a:rPr lang="en-US" sz="1400" dirty="0">
                <a:latin typeface="SFRM0900"/>
              </a:rPr>
              <a:t>Unidirectional association example</a:t>
            </a:r>
            <a:endParaRPr lang="en-US" dirty="0"/>
          </a:p>
        </p:txBody>
      </p:sp>
      <p:pic>
        <p:nvPicPr>
          <p:cNvPr id="21" name="Picture 20">
            <a:extLst>
              <a:ext uri="{FF2B5EF4-FFF2-40B4-BE49-F238E27FC236}">
                <a16:creationId xmlns:a16="http://schemas.microsoft.com/office/drawing/2014/main" id="{E9C40D69-6AA1-43D6-906F-7D9DC69A4522}"/>
              </a:ext>
            </a:extLst>
          </p:cNvPr>
          <p:cNvPicPr>
            <a:picLocks noChangeAspect="1"/>
          </p:cNvPicPr>
          <p:nvPr/>
        </p:nvPicPr>
        <p:blipFill>
          <a:blip r:embed="rId3"/>
          <a:stretch>
            <a:fillRect/>
          </a:stretch>
        </p:blipFill>
        <p:spPr>
          <a:xfrm>
            <a:off x="638541" y="2933904"/>
            <a:ext cx="4959228" cy="809602"/>
          </a:xfrm>
          <a:prstGeom prst="rect">
            <a:avLst/>
          </a:prstGeom>
        </p:spPr>
      </p:pic>
      <p:sp>
        <p:nvSpPr>
          <p:cNvPr id="22" name="Rectangle 21">
            <a:extLst>
              <a:ext uri="{FF2B5EF4-FFF2-40B4-BE49-F238E27FC236}">
                <a16:creationId xmlns:a16="http://schemas.microsoft.com/office/drawing/2014/main" id="{BFDFA5CC-F347-41B9-9F3E-7DB4D3B0D68A}"/>
              </a:ext>
            </a:extLst>
          </p:cNvPr>
          <p:cNvSpPr/>
          <p:nvPr/>
        </p:nvSpPr>
        <p:spPr>
          <a:xfrm>
            <a:off x="1782868" y="2544441"/>
            <a:ext cx="2619243" cy="307777"/>
          </a:xfrm>
          <a:prstGeom prst="rect">
            <a:avLst/>
          </a:prstGeom>
        </p:spPr>
        <p:txBody>
          <a:bodyPr wrap="none">
            <a:spAutoFit/>
          </a:bodyPr>
          <a:lstStyle/>
          <a:p>
            <a:r>
              <a:rPr lang="en-US" sz="1400" dirty="0">
                <a:latin typeface="SFRM0900"/>
              </a:rPr>
              <a:t>Bidirectional association example</a:t>
            </a:r>
            <a:endParaRPr lang="en-US" dirty="0"/>
          </a:p>
        </p:txBody>
      </p:sp>
    </p:spTree>
    <p:extLst>
      <p:ext uri="{BB962C8B-B14F-4D97-AF65-F5344CB8AC3E}">
        <p14:creationId xmlns:p14="http://schemas.microsoft.com/office/powerpoint/2010/main" val="159948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9D9CFC-E5C1-3A4E-BCB7-3E1CA8BCBCF4}"/>
              </a:ext>
            </a:extLst>
          </p:cNvPr>
          <p:cNvSpPr>
            <a:spLocks noGrp="1"/>
          </p:cNvSpPr>
          <p:nvPr>
            <p:ph type="title"/>
          </p:nvPr>
        </p:nvSpPr>
        <p:spPr/>
        <p:txBody>
          <a:bodyPr/>
          <a:lstStyle/>
          <a:p>
            <a:r>
              <a:rPr lang="en-US" dirty="0"/>
              <a:t>Aggregation</a:t>
            </a:r>
          </a:p>
        </p:txBody>
      </p:sp>
      <p:sp>
        <p:nvSpPr>
          <p:cNvPr id="2" name="Slide Number Placeholder 1">
            <a:extLst>
              <a:ext uri="{FF2B5EF4-FFF2-40B4-BE49-F238E27FC236}">
                <a16:creationId xmlns:a16="http://schemas.microsoft.com/office/drawing/2014/main" id="{11B382BE-028B-964F-9027-6A1A9DA2E6E7}"/>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11</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4" name="Content Placeholder 3">
            <a:extLst>
              <a:ext uri="{FF2B5EF4-FFF2-40B4-BE49-F238E27FC236}">
                <a16:creationId xmlns:a16="http://schemas.microsoft.com/office/drawing/2014/main" id="{01301C25-ACB8-2C40-9D88-31F5DECAB2AB}"/>
              </a:ext>
            </a:extLst>
          </p:cNvPr>
          <p:cNvSpPr>
            <a:spLocks noGrp="1"/>
          </p:cNvSpPr>
          <p:nvPr>
            <p:ph sz="quarter" idx="10"/>
          </p:nvPr>
        </p:nvSpPr>
        <p:spPr>
          <a:xfrm>
            <a:off x="6060831" y="1565031"/>
            <a:ext cx="2919046" cy="545123"/>
          </a:xfrm>
        </p:spPr>
        <p:txBody>
          <a:bodyPr/>
          <a:lstStyle/>
          <a:p>
            <a:r>
              <a:rPr lang="en-US" b="1" dirty="0"/>
              <a:t>Aggregation</a:t>
            </a:r>
            <a:r>
              <a:rPr lang="en-US" dirty="0"/>
              <a:t> implies a relationship where the child can exist independently of the parent.</a:t>
            </a:r>
          </a:p>
        </p:txBody>
      </p:sp>
      <p:pic>
        <p:nvPicPr>
          <p:cNvPr id="6" name="Picture 5">
            <a:extLst>
              <a:ext uri="{FF2B5EF4-FFF2-40B4-BE49-F238E27FC236}">
                <a16:creationId xmlns:a16="http://schemas.microsoft.com/office/drawing/2014/main" id="{8E27673B-AABB-4E8C-A824-59DC6D8AD44E}"/>
              </a:ext>
            </a:extLst>
          </p:cNvPr>
          <p:cNvPicPr>
            <a:picLocks noChangeAspect="1"/>
          </p:cNvPicPr>
          <p:nvPr/>
        </p:nvPicPr>
        <p:blipFill>
          <a:blip r:embed="rId2"/>
          <a:stretch>
            <a:fillRect/>
          </a:stretch>
        </p:blipFill>
        <p:spPr>
          <a:xfrm>
            <a:off x="1201615" y="1217484"/>
            <a:ext cx="2766647" cy="1540370"/>
          </a:xfrm>
          <a:prstGeom prst="rect">
            <a:avLst/>
          </a:prstGeom>
        </p:spPr>
      </p:pic>
    </p:spTree>
    <p:extLst>
      <p:ext uri="{BB962C8B-B14F-4D97-AF65-F5344CB8AC3E}">
        <p14:creationId xmlns:p14="http://schemas.microsoft.com/office/powerpoint/2010/main" val="412392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9D9CFC-E5C1-3A4E-BCB7-3E1CA8BCBCF4}"/>
              </a:ext>
            </a:extLst>
          </p:cNvPr>
          <p:cNvSpPr>
            <a:spLocks noGrp="1"/>
          </p:cNvSpPr>
          <p:nvPr>
            <p:ph type="title"/>
          </p:nvPr>
        </p:nvSpPr>
        <p:spPr/>
        <p:txBody>
          <a:bodyPr/>
          <a:lstStyle/>
          <a:p>
            <a:r>
              <a:rPr lang="en-US" dirty="0"/>
              <a:t>Composition</a:t>
            </a:r>
          </a:p>
        </p:txBody>
      </p:sp>
      <p:sp>
        <p:nvSpPr>
          <p:cNvPr id="2" name="Slide Number Placeholder 1">
            <a:extLst>
              <a:ext uri="{FF2B5EF4-FFF2-40B4-BE49-F238E27FC236}">
                <a16:creationId xmlns:a16="http://schemas.microsoft.com/office/drawing/2014/main" id="{11B382BE-028B-964F-9027-6A1A9DA2E6E7}"/>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12</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4" name="Content Placeholder 3">
            <a:extLst>
              <a:ext uri="{FF2B5EF4-FFF2-40B4-BE49-F238E27FC236}">
                <a16:creationId xmlns:a16="http://schemas.microsoft.com/office/drawing/2014/main" id="{01301C25-ACB8-2C40-9D88-31F5DECAB2AB}"/>
              </a:ext>
            </a:extLst>
          </p:cNvPr>
          <p:cNvSpPr>
            <a:spLocks noGrp="1"/>
          </p:cNvSpPr>
          <p:nvPr>
            <p:ph sz="quarter" idx="10"/>
          </p:nvPr>
        </p:nvSpPr>
        <p:spPr>
          <a:xfrm>
            <a:off x="6060831" y="1565031"/>
            <a:ext cx="2919046" cy="545123"/>
          </a:xfrm>
        </p:spPr>
        <p:txBody>
          <a:bodyPr/>
          <a:lstStyle/>
          <a:p>
            <a:r>
              <a:rPr lang="en-US" b="1" dirty="0"/>
              <a:t>Composition</a:t>
            </a:r>
            <a:r>
              <a:rPr lang="en-US" dirty="0"/>
              <a:t> implies a relationship where the child cannot exist independent of the parent. Example: House (parent) and Room (child). Rooms don't exist separate to a House.</a:t>
            </a:r>
          </a:p>
        </p:txBody>
      </p:sp>
      <p:pic>
        <p:nvPicPr>
          <p:cNvPr id="5" name="Picture 4">
            <a:extLst>
              <a:ext uri="{FF2B5EF4-FFF2-40B4-BE49-F238E27FC236}">
                <a16:creationId xmlns:a16="http://schemas.microsoft.com/office/drawing/2014/main" id="{AC56862A-9E8F-48C1-9D8E-A9D56FE82C40}"/>
              </a:ext>
            </a:extLst>
          </p:cNvPr>
          <p:cNvPicPr>
            <a:picLocks noChangeAspect="1"/>
          </p:cNvPicPr>
          <p:nvPr/>
        </p:nvPicPr>
        <p:blipFill>
          <a:blip r:embed="rId2"/>
          <a:stretch>
            <a:fillRect/>
          </a:stretch>
        </p:blipFill>
        <p:spPr>
          <a:xfrm>
            <a:off x="606669" y="2149837"/>
            <a:ext cx="4305300" cy="1028700"/>
          </a:xfrm>
          <a:prstGeom prst="rect">
            <a:avLst/>
          </a:prstGeom>
        </p:spPr>
      </p:pic>
    </p:spTree>
    <p:extLst>
      <p:ext uri="{BB962C8B-B14F-4D97-AF65-F5344CB8AC3E}">
        <p14:creationId xmlns:p14="http://schemas.microsoft.com/office/powerpoint/2010/main" val="496845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9D9CFC-E5C1-3A4E-BCB7-3E1CA8BCBCF4}"/>
              </a:ext>
            </a:extLst>
          </p:cNvPr>
          <p:cNvSpPr>
            <a:spLocks noGrp="1"/>
          </p:cNvSpPr>
          <p:nvPr>
            <p:ph type="title"/>
          </p:nvPr>
        </p:nvSpPr>
        <p:spPr/>
        <p:txBody>
          <a:bodyPr/>
          <a:lstStyle/>
          <a:p>
            <a:r>
              <a:rPr lang="en-US" dirty="0"/>
              <a:t>Association, aggregation, composition</a:t>
            </a:r>
          </a:p>
        </p:txBody>
      </p:sp>
      <p:sp>
        <p:nvSpPr>
          <p:cNvPr id="2" name="Slide Number Placeholder 1">
            <a:extLst>
              <a:ext uri="{FF2B5EF4-FFF2-40B4-BE49-F238E27FC236}">
                <a16:creationId xmlns:a16="http://schemas.microsoft.com/office/drawing/2014/main" id="{11B382BE-028B-964F-9027-6A1A9DA2E6E7}"/>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13</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4" name="Content Placeholder 3">
            <a:extLst>
              <a:ext uri="{FF2B5EF4-FFF2-40B4-BE49-F238E27FC236}">
                <a16:creationId xmlns:a16="http://schemas.microsoft.com/office/drawing/2014/main" id="{01301C25-ACB8-2C40-9D88-31F5DECAB2AB}"/>
              </a:ext>
            </a:extLst>
          </p:cNvPr>
          <p:cNvSpPr>
            <a:spLocks noGrp="1"/>
          </p:cNvSpPr>
          <p:nvPr>
            <p:ph sz="quarter" idx="10"/>
          </p:nvPr>
        </p:nvSpPr>
        <p:spPr>
          <a:xfrm>
            <a:off x="6060831" y="1565031"/>
            <a:ext cx="2919046" cy="545123"/>
          </a:xfrm>
        </p:spPr>
        <p:txBody>
          <a:bodyPr/>
          <a:lstStyle/>
          <a:p>
            <a:r>
              <a:rPr lang="en-US" dirty="0"/>
              <a:t>Actually, </a:t>
            </a:r>
            <a:r>
              <a:rPr lang="en-US" b="1" dirty="0"/>
              <a:t>Aggregation</a:t>
            </a:r>
            <a:r>
              <a:rPr lang="en-US" dirty="0"/>
              <a:t> and </a:t>
            </a:r>
            <a:r>
              <a:rPr lang="en-US" b="1" dirty="0"/>
              <a:t>Composition</a:t>
            </a:r>
            <a:r>
              <a:rPr lang="en-US" dirty="0"/>
              <a:t> are subsets of association meaning they are </a:t>
            </a:r>
            <a:r>
              <a:rPr lang="en-US" b="1" dirty="0"/>
              <a:t>specific cases of association</a:t>
            </a:r>
            <a:endParaRPr lang="en-US" dirty="0"/>
          </a:p>
        </p:txBody>
      </p:sp>
      <p:pic>
        <p:nvPicPr>
          <p:cNvPr id="6" name="Picture 5">
            <a:extLst>
              <a:ext uri="{FF2B5EF4-FFF2-40B4-BE49-F238E27FC236}">
                <a16:creationId xmlns:a16="http://schemas.microsoft.com/office/drawing/2014/main" id="{5AA3436B-F317-46CB-A2D4-0EAFEFB5354E}"/>
              </a:ext>
            </a:extLst>
          </p:cNvPr>
          <p:cNvPicPr>
            <a:picLocks noChangeAspect="1"/>
          </p:cNvPicPr>
          <p:nvPr/>
        </p:nvPicPr>
        <p:blipFill>
          <a:blip r:embed="rId2"/>
          <a:stretch>
            <a:fillRect/>
          </a:stretch>
        </p:blipFill>
        <p:spPr>
          <a:xfrm>
            <a:off x="1418492" y="1474578"/>
            <a:ext cx="2379284" cy="1992521"/>
          </a:xfrm>
          <a:prstGeom prst="rect">
            <a:avLst/>
          </a:prstGeom>
        </p:spPr>
      </p:pic>
    </p:spTree>
    <p:extLst>
      <p:ext uri="{BB962C8B-B14F-4D97-AF65-F5344CB8AC3E}">
        <p14:creationId xmlns:p14="http://schemas.microsoft.com/office/powerpoint/2010/main" val="1119858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dirty="0"/>
              <a:t>Structural Patterns</a:t>
            </a:r>
          </a:p>
        </p:txBody>
      </p:sp>
      <p:sp>
        <p:nvSpPr>
          <p:cNvPr id="3" name="Rectangle 2">
            <a:extLst>
              <a:ext uri="{FF2B5EF4-FFF2-40B4-BE49-F238E27FC236}">
                <a16:creationId xmlns:a16="http://schemas.microsoft.com/office/drawing/2014/main" id="{9B9A836F-79A5-45FC-8C4B-9A25DB7C47EB}"/>
              </a:ext>
            </a:extLst>
          </p:cNvPr>
          <p:cNvSpPr/>
          <p:nvPr/>
        </p:nvSpPr>
        <p:spPr>
          <a:xfrm>
            <a:off x="2286000" y="2217807"/>
            <a:ext cx="4572000" cy="707886"/>
          </a:xfrm>
          <a:prstGeom prst="rect">
            <a:avLst/>
          </a:prstGeom>
        </p:spPr>
        <p:txBody>
          <a:bodyPr>
            <a:spAutoFit/>
          </a:bodyPr>
          <a:lstStyle/>
          <a:p>
            <a:r>
              <a:rPr lang="en-US" sz="1000" dirty="0">
                <a:latin typeface="SFRM1000"/>
              </a:rPr>
              <a:t>you want to provide a simple interface to a complex subsystem;</a:t>
            </a:r>
          </a:p>
          <a:p>
            <a:r>
              <a:rPr lang="en-US" sz="1000" dirty="0">
                <a:latin typeface="SFRM1000"/>
              </a:rPr>
              <a:t>there are many dependencies between clients and the</a:t>
            </a:r>
          </a:p>
          <a:p>
            <a:r>
              <a:rPr lang="en-US" sz="1000" dirty="0">
                <a:latin typeface="SFRM1000"/>
              </a:rPr>
              <a:t>implementation classes of an abstraction;</a:t>
            </a:r>
          </a:p>
          <a:p>
            <a:r>
              <a:rPr lang="en-US" sz="1000" dirty="0">
                <a:latin typeface="SFRM1000"/>
              </a:rPr>
              <a:t>you want to layer your subsystems.</a:t>
            </a:r>
            <a:endParaRPr lang="en-US" dirty="0"/>
          </a:p>
        </p:txBody>
      </p:sp>
    </p:spTree>
    <p:extLst>
      <p:ext uri="{BB962C8B-B14F-4D97-AF65-F5344CB8AC3E}">
        <p14:creationId xmlns:p14="http://schemas.microsoft.com/office/powerpoint/2010/main" val="2655076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sz="quarter" idx="10"/>
          </p:nvPr>
        </p:nvSpPr>
        <p:spPr/>
        <p:txBody>
          <a:bodyPr/>
          <a:lstStyle/>
          <a:p>
            <a:pPr marL="0" indent="0">
              <a:buNone/>
            </a:pPr>
            <a:endParaRPr lang="en-US" sz="1800" dirty="0"/>
          </a:p>
          <a:p>
            <a:pPr marL="0" indent="0">
              <a:buNone/>
            </a:pPr>
            <a:endParaRPr lang="en-US" sz="1800" dirty="0"/>
          </a:p>
          <a:p>
            <a:pPr marL="0" indent="0">
              <a:buNone/>
            </a:pPr>
            <a:endParaRPr lang="en-US" sz="1800" dirty="0"/>
          </a:p>
          <a:p>
            <a:pPr marL="0" indent="0">
              <a:buNone/>
            </a:pPr>
            <a:r>
              <a:rPr lang="en-US" sz="2000" dirty="0"/>
              <a:t>Structural patterns are concerned with how classes and objects are composed to</a:t>
            </a:r>
          </a:p>
          <a:p>
            <a:pPr marL="0" indent="0">
              <a:buNone/>
            </a:pPr>
            <a:r>
              <a:rPr lang="en-US" sz="2000" dirty="0"/>
              <a:t>form larger structures. Structural class patterns use inheritance to compose</a:t>
            </a:r>
          </a:p>
          <a:p>
            <a:pPr marL="0" indent="0">
              <a:buNone/>
            </a:pPr>
            <a:r>
              <a:rPr lang="en-US" sz="2000" dirty="0"/>
              <a:t>interfaces or implementations. Structural object patterns describe ways to</a:t>
            </a:r>
          </a:p>
          <a:p>
            <a:pPr marL="0" indent="0">
              <a:buNone/>
            </a:pPr>
            <a:r>
              <a:rPr lang="en-US" sz="2000" dirty="0"/>
              <a:t>compose objects to realize new functionality.</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3166088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dirty="0"/>
              <a:t>Facade</a:t>
            </a:r>
          </a:p>
        </p:txBody>
      </p:sp>
    </p:spTree>
    <p:extLst>
      <p:ext uri="{BB962C8B-B14F-4D97-AF65-F5344CB8AC3E}">
        <p14:creationId xmlns:p14="http://schemas.microsoft.com/office/powerpoint/2010/main" val="1362834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sz="quarter" idx="10"/>
          </p:nvPr>
        </p:nvSpPr>
        <p:spPr/>
        <p:txBody>
          <a:bodyPr/>
          <a:lstStyle/>
          <a:p>
            <a:pPr marL="0" indent="0">
              <a:buNone/>
            </a:pPr>
            <a:endParaRPr lang="en-US" sz="2800" dirty="0"/>
          </a:p>
          <a:p>
            <a:pPr marL="0" indent="0">
              <a:buNone/>
            </a:pPr>
            <a:endParaRPr lang="en-US" sz="2800" dirty="0"/>
          </a:p>
          <a:p>
            <a:pPr marL="0" indent="0">
              <a:buNone/>
            </a:pPr>
            <a:endParaRPr lang="en-US" sz="2000" dirty="0"/>
          </a:p>
          <a:p>
            <a:pPr marL="0" indent="0">
              <a:buNone/>
            </a:pPr>
            <a:r>
              <a:rPr lang="en-US" sz="2000" dirty="0"/>
              <a:t>Provide a uniﬁed interface to a set of interfaces in a subsystem. </a:t>
            </a:r>
          </a:p>
          <a:p>
            <a:pPr marL="0" indent="0">
              <a:buNone/>
            </a:pPr>
            <a:r>
              <a:rPr lang="en-US" sz="2000" dirty="0"/>
              <a:t>Facade deﬁnes a higher-level interface that makes the subsystem </a:t>
            </a:r>
          </a:p>
          <a:p>
            <a:pPr marL="0" indent="0">
              <a:buNone/>
            </a:pPr>
            <a:r>
              <a:rPr lang="en-US" sz="2000" dirty="0"/>
              <a:t>easier to use.</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65918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quarter" idx="10"/>
          </p:nvPr>
        </p:nvSpPr>
        <p:spPr/>
        <p:txBody>
          <a:bodyPr/>
          <a:lstStyle/>
          <a:p>
            <a:pPr marL="0" indent="0">
              <a:buNone/>
            </a:pPr>
            <a:endParaRPr lang="en-US" sz="2800" dirty="0"/>
          </a:p>
          <a:p>
            <a:pPr marL="0" indent="0">
              <a:buNone/>
            </a:pPr>
            <a:endParaRPr lang="en-US" sz="2800" dirty="0"/>
          </a:p>
          <a:p>
            <a:pPr marL="0" indent="0">
              <a:buNone/>
            </a:pPr>
            <a:endParaRPr lang="en-US" sz="2000" dirty="0"/>
          </a:p>
          <a:p>
            <a:pPr marL="0" indent="0">
              <a:buNone/>
            </a:pPr>
            <a:r>
              <a:rPr lang="en-US" sz="2000" dirty="0"/>
              <a:t>Structuring a system into subsystems helps reduce complexity. A </a:t>
            </a:r>
          </a:p>
          <a:p>
            <a:pPr marL="0" indent="0">
              <a:buNone/>
            </a:pPr>
            <a:r>
              <a:rPr lang="en-US" sz="2000" dirty="0"/>
              <a:t>common design goal is to minimize the communication and </a:t>
            </a:r>
          </a:p>
          <a:p>
            <a:pPr marL="0" indent="0">
              <a:buNone/>
            </a:pPr>
            <a:r>
              <a:rPr lang="en-US" sz="2000" dirty="0"/>
              <a:t>dependencies between subsystems. One way to achieve this goal is </a:t>
            </a:r>
          </a:p>
          <a:p>
            <a:pPr marL="0" indent="0">
              <a:buNone/>
            </a:pPr>
            <a:r>
              <a:rPr lang="en-US" sz="2000" dirty="0"/>
              <a:t>to introduce a facade object that provides a single, simpliﬁed </a:t>
            </a:r>
          </a:p>
          <a:p>
            <a:pPr marL="0" indent="0">
              <a:buNone/>
            </a:pPr>
            <a:r>
              <a:rPr lang="en-US" sz="2000" dirty="0"/>
              <a:t>interface to the more general facilities of a subsystem.</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2488781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Facade for starting a car system</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19</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6" name="Picture 5">
            <a:extLst>
              <a:ext uri="{FF2B5EF4-FFF2-40B4-BE49-F238E27FC236}">
                <a16:creationId xmlns:a16="http://schemas.microsoft.com/office/drawing/2014/main" id="{EA6D20E1-04C7-4715-A59C-768D6BD675A7}"/>
              </a:ext>
            </a:extLst>
          </p:cNvPr>
          <p:cNvPicPr>
            <a:picLocks noChangeAspect="1"/>
          </p:cNvPicPr>
          <p:nvPr/>
        </p:nvPicPr>
        <p:blipFill>
          <a:blip r:embed="rId2"/>
          <a:stretch>
            <a:fillRect/>
          </a:stretch>
        </p:blipFill>
        <p:spPr>
          <a:xfrm>
            <a:off x="1670538" y="1292354"/>
            <a:ext cx="4668715" cy="3256202"/>
          </a:xfrm>
          <a:prstGeom prst="rect">
            <a:avLst/>
          </a:prstGeom>
        </p:spPr>
      </p:pic>
    </p:spTree>
    <p:extLst>
      <p:ext uri="{BB962C8B-B14F-4D97-AF65-F5344CB8AC3E}">
        <p14:creationId xmlns:p14="http://schemas.microsoft.com/office/powerpoint/2010/main" val="3164792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
        <p:nvSpPr>
          <p:cNvPr id="2" name="Text Placeholder 1"/>
          <p:cNvSpPr>
            <a:spLocks noGrp="1"/>
          </p:cNvSpPr>
          <p:nvPr>
            <p:ph type="body" sz="quarter" idx="11"/>
          </p:nvPr>
        </p:nvSpPr>
        <p:spPr/>
        <p:txBody>
          <a:bodyPr/>
          <a:lstStyle/>
          <a:p>
            <a:r>
              <a:rPr lang="en-US" dirty="0"/>
              <a:t>Introduction</a:t>
            </a:r>
          </a:p>
        </p:txBody>
      </p:sp>
    </p:spTree>
    <p:extLst>
      <p:ext uri="{BB962C8B-B14F-4D97-AF65-F5344CB8AC3E}">
        <p14:creationId xmlns:p14="http://schemas.microsoft.com/office/powerpoint/2010/main" val="4294241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Applicability</a:t>
            </a:r>
          </a:p>
        </p:txBody>
      </p:sp>
      <p:sp>
        <p:nvSpPr>
          <p:cNvPr id="4" name="Content Placeholder 3"/>
          <p:cNvSpPr>
            <a:spLocks noGrp="1"/>
          </p:cNvSpPr>
          <p:nvPr>
            <p:ph sz="quarter" idx="10"/>
          </p:nvPr>
        </p:nvSpPr>
        <p:spPr>
          <a:xfrm>
            <a:off x="357189" y="1422400"/>
            <a:ext cx="6506674" cy="1350108"/>
          </a:xfrm>
        </p:spPr>
        <p:txBody>
          <a:bodyPr/>
          <a:lstStyle/>
          <a:p>
            <a:r>
              <a:rPr lang="en-US" dirty="0"/>
              <a:t>you want to provide a simple interface to a complex subsystem;</a:t>
            </a:r>
          </a:p>
          <a:p>
            <a:r>
              <a:rPr lang="en-US" dirty="0"/>
              <a:t>there are many dependencies between clients and the implementation classes of an abstraction;</a:t>
            </a:r>
          </a:p>
          <a:p>
            <a:r>
              <a:rPr lang="en-US" dirty="0"/>
              <a:t>you want to layer your subsystems.</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20</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1468597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dirty="0"/>
              <a:t>Adapter (wrapper)</a:t>
            </a:r>
          </a:p>
        </p:txBody>
      </p:sp>
    </p:spTree>
    <p:extLst>
      <p:ext uri="{BB962C8B-B14F-4D97-AF65-F5344CB8AC3E}">
        <p14:creationId xmlns:p14="http://schemas.microsoft.com/office/powerpoint/2010/main" val="2366609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sz="quarter" idx="10"/>
          </p:nvPr>
        </p:nvSpPr>
        <p:spPr>
          <a:xfrm>
            <a:off x="357188" y="1079500"/>
            <a:ext cx="8429625" cy="1675423"/>
          </a:xfrm>
        </p:spPr>
        <p:txBody>
          <a:bodyPr/>
          <a:lstStyle/>
          <a:p>
            <a:pPr marL="0" indent="0">
              <a:buNone/>
            </a:pPr>
            <a:endParaRPr lang="en-US" sz="2800" dirty="0"/>
          </a:p>
          <a:p>
            <a:pPr marL="0" indent="0">
              <a:buNone/>
            </a:pPr>
            <a:endParaRPr lang="en-US" sz="1800" dirty="0"/>
          </a:p>
          <a:p>
            <a:pPr marL="0" indent="0">
              <a:buNone/>
            </a:pPr>
            <a:r>
              <a:rPr lang="en-US" sz="1800" dirty="0"/>
              <a:t>Convert the interface of a class into another interface clients expect. Adapter lets classes</a:t>
            </a:r>
          </a:p>
          <a:p>
            <a:pPr marL="0" indent="0">
              <a:buNone/>
            </a:pPr>
            <a:r>
              <a:rPr lang="en-US" sz="1800" dirty="0"/>
              <a:t>work together that couldn’t otherwise because of incompatible interfaces.</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2254304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quarter" idx="10"/>
          </p:nvPr>
        </p:nvSpPr>
        <p:spPr>
          <a:xfrm>
            <a:off x="357188" y="1079500"/>
            <a:ext cx="8429625" cy="1675423"/>
          </a:xfrm>
        </p:spPr>
        <p:txBody>
          <a:bodyPr/>
          <a:lstStyle/>
          <a:p>
            <a:pPr marL="0" indent="0">
              <a:buNone/>
            </a:pPr>
            <a:r>
              <a:rPr lang="en-US" sz="1600" dirty="0"/>
              <a:t>Sometimes a toolkit class that’s designed for reuse isn’t reusable only because its interface doesn’t</a:t>
            </a:r>
          </a:p>
          <a:p>
            <a:pPr marL="0" indent="0">
              <a:buNone/>
            </a:pPr>
            <a:r>
              <a:rPr lang="en-US" sz="1600" dirty="0"/>
              <a:t>match the domain-specific interface an application requires.</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4045367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The task</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24</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2" name="Picture 1">
            <a:extLst>
              <a:ext uri="{FF2B5EF4-FFF2-40B4-BE49-F238E27FC236}">
                <a16:creationId xmlns:a16="http://schemas.microsoft.com/office/drawing/2014/main" id="{66973362-DE71-4A92-876D-75BB3F069115}"/>
              </a:ext>
            </a:extLst>
          </p:cNvPr>
          <p:cNvPicPr>
            <a:picLocks noChangeAspect="1"/>
          </p:cNvPicPr>
          <p:nvPr/>
        </p:nvPicPr>
        <p:blipFill>
          <a:blip r:embed="rId2"/>
          <a:stretch>
            <a:fillRect/>
          </a:stretch>
        </p:blipFill>
        <p:spPr>
          <a:xfrm>
            <a:off x="1295400" y="1138043"/>
            <a:ext cx="5823804" cy="2981885"/>
          </a:xfrm>
          <a:prstGeom prst="rect">
            <a:avLst/>
          </a:prstGeom>
        </p:spPr>
      </p:pic>
    </p:spTree>
    <p:extLst>
      <p:ext uri="{BB962C8B-B14F-4D97-AF65-F5344CB8AC3E}">
        <p14:creationId xmlns:p14="http://schemas.microsoft.com/office/powerpoint/2010/main" val="1748791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The task resolution</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25</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3" name="Picture 2">
            <a:extLst>
              <a:ext uri="{FF2B5EF4-FFF2-40B4-BE49-F238E27FC236}">
                <a16:creationId xmlns:a16="http://schemas.microsoft.com/office/drawing/2014/main" id="{49C0C7AC-1C41-472F-8C83-6A78E1362CA6}"/>
              </a:ext>
            </a:extLst>
          </p:cNvPr>
          <p:cNvPicPr>
            <a:picLocks noChangeAspect="1"/>
          </p:cNvPicPr>
          <p:nvPr/>
        </p:nvPicPr>
        <p:blipFill>
          <a:blip r:embed="rId2"/>
          <a:stretch>
            <a:fillRect/>
          </a:stretch>
        </p:blipFill>
        <p:spPr>
          <a:xfrm>
            <a:off x="1074188" y="972561"/>
            <a:ext cx="6339253" cy="3548604"/>
          </a:xfrm>
          <a:prstGeom prst="rect">
            <a:avLst/>
          </a:prstGeom>
        </p:spPr>
      </p:pic>
    </p:spTree>
    <p:extLst>
      <p:ext uri="{BB962C8B-B14F-4D97-AF65-F5344CB8AC3E}">
        <p14:creationId xmlns:p14="http://schemas.microsoft.com/office/powerpoint/2010/main" val="2206154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types of adapter realization</a:t>
            </a:r>
          </a:p>
        </p:txBody>
      </p:sp>
      <p:sp>
        <p:nvSpPr>
          <p:cNvPr id="3" name="Content Placeholder 2"/>
          <p:cNvSpPr>
            <a:spLocks noGrp="1"/>
          </p:cNvSpPr>
          <p:nvPr>
            <p:ph sz="quarter" idx="10"/>
          </p:nvPr>
        </p:nvSpPr>
        <p:spPr>
          <a:xfrm>
            <a:off x="357188" y="1079500"/>
            <a:ext cx="8429625" cy="1675423"/>
          </a:xfrm>
        </p:spPr>
        <p:txBody>
          <a:bodyPr/>
          <a:lstStyle/>
          <a:p>
            <a:r>
              <a:rPr lang="en-US" dirty="0"/>
              <a:t>object realization via composition;</a:t>
            </a:r>
          </a:p>
          <a:p>
            <a:r>
              <a:rPr lang="en-US" dirty="0"/>
              <a:t>class realization via inheritance.</a:t>
            </a:r>
            <a:endParaRPr lang="en-US" sz="1600" dirty="0"/>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340486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Applicability</a:t>
            </a:r>
          </a:p>
        </p:txBody>
      </p:sp>
      <p:sp>
        <p:nvSpPr>
          <p:cNvPr id="4" name="Content Placeholder 3"/>
          <p:cNvSpPr>
            <a:spLocks noGrp="1"/>
          </p:cNvSpPr>
          <p:nvPr>
            <p:ph sz="quarter" idx="10"/>
          </p:nvPr>
        </p:nvSpPr>
        <p:spPr>
          <a:xfrm>
            <a:off x="357189" y="1422400"/>
            <a:ext cx="6506674" cy="1350108"/>
          </a:xfrm>
        </p:spPr>
        <p:txBody>
          <a:bodyPr/>
          <a:lstStyle/>
          <a:p>
            <a:r>
              <a:rPr lang="en-US" dirty="0"/>
              <a:t>you want to use an existing class, and its interface does not match the one you need.</a:t>
            </a:r>
          </a:p>
          <a:p>
            <a:r>
              <a:rPr lang="en-US" dirty="0"/>
              <a:t>you want to create a reusable class that cooperates with unrelated or unforeseen classes, that is, classes that don’t necessarily have compatible interfaces.</a:t>
            </a:r>
          </a:p>
          <a:p>
            <a:r>
              <a:rPr lang="en-US" dirty="0"/>
              <a:t>(object adapter only) you need to use several existing subclasses, but it’s unpractical to adapt their interface by </a:t>
            </a:r>
            <a:r>
              <a:rPr lang="en-US" dirty="0" err="1"/>
              <a:t>subclassing</a:t>
            </a:r>
            <a:r>
              <a:rPr lang="en-US" dirty="0"/>
              <a:t> every one. An object adapter can adapt the interface of its parent class.</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27</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141336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dirty="0"/>
              <a:t>Bridge</a:t>
            </a:r>
          </a:p>
        </p:txBody>
      </p:sp>
    </p:spTree>
    <p:extLst>
      <p:ext uri="{BB962C8B-B14F-4D97-AF65-F5344CB8AC3E}">
        <p14:creationId xmlns:p14="http://schemas.microsoft.com/office/powerpoint/2010/main" val="676590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sz="quarter" idx="10"/>
          </p:nvPr>
        </p:nvSpPr>
        <p:spPr>
          <a:xfrm>
            <a:off x="357188" y="1079500"/>
            <a:ext cx="8429625" cy="1675423"/>
          </a:xfrm>
        </p:spPr>
        <p:txBody>
          <a:bodyPr/>
          <a:lstStyle/>
          <a:p>
            <a:pPr marL="0" indent="0">
              <a:buNone/>
            </a:pPr>
            <a:endParaRPr lang="en-US" sz="2800" dirty="0"/>
          </a:p>
          <a:p>
            <a:pPr marL="0" indent="0">
              <a:buNone/>
            </a:pPr>
            <a:endParaRPr lang="en-US" sz="1800" dirty="0"/>
          </a:p>
          <a:p>
            <a:pPr marL="0" indent="0">
              <a:buNone/>
            </a:pPr>
            <a:r>
              <a:rPr lang="en-US" sz="1800" dirty="0"/>
              <a:t>Decouple an abstraction from its implementation so that the two can vary independently</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264671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sz="quarter" idx="10"/>
          </p:nvPr>
        </p:nvSpPr>
        <p:spPr/>
        <p:txBody>
          <a:bodyPr/>
          <a:lstStyle/>
          <a:p>
            <a:pPr marL="0" indent="0">
              <a:buNone/>
            </a:pPr>
            <a:endParaRPr lang="en-US" sz="1800" dirty="0"/>
          </a:p>
          <a:p>
            <a:pPr marL="0" indent="0">
              <a:buNone/>
            </a:pPr>
            <a:endParaRPr lang="en-US" sz="2000" dirty="0"/>
          </a:p>
          <a:p>
            <a:pPr marL="0" indent="0">
              <a:buNone/>
            </a:pPr>
            <a:r>
              <a:rPr lang="en-US" sz="2000" dirty="0"/>
              <a:t>In software engineering, a software design pattern is a general, reusable solution</a:t>
            </a:r>
          </a:p>
          <a:p>
            <a:pPr marL="0" indent="0">
              <a:buNone/>
            </a:pPr>
            <a:r>
              <a:rPr lang="en-US" sz="2000" dirty="0"/>
              <a:t>to a commonly occurring problem within a given context in software design.</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371149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quarter" idx="10"/>
          </p:nvPr>
        </p:nvSpPr>
        <p:spPr>
          <a:xfrm>
            <a:off x="357188" y="1079500"/>
            <a:ext cx="8429625" cy="1675423"/>
          </a:xfrm>
        </p:spPr>
        <p:txBody>
          <a:bodyPr/>
          <a:lstStyle/>
          <a:p>
            <a:pPr marL="0" indent="0">
              <a:buNone/>
            </a:pPr>
            <a:r>
              <a:rPr lang="en-US" sz="1600" dirty="0"/>
              <a:t>When an abstraction can have one of several possible implementations, the usual</a:t>
            </a:r>
          </a:p>
          <a:p>
            <a:pPr marL="0" indent="0">
              <a:buNone/>
            </a:pPr>
            <a:r>
              <a:rPr lang="en-US" sz="1600" dirty="0"/>
              <a:t>way to accommodate them is to use inheritance. But this approach isn't always flexible enough. </a:t>
            </a:r>
          </a:p>
          <a:p>
            <a:pPr marL="0" indent="0">
              <a:buNone/>
            </a:pPr>
            <a:r>
              <a:rPr lang="en-US" sz="1600" dirty="0"/>
              <a:t>Inheritance binds an implementation to the abstraction permanently, which makes it difficult to modify, </a:t>
            </a:r>
          </a:p>
          <a:p>
            <a:pPr marL="0" indent="0">
              <a:buNone/>
            </a:pPr>
            <a:r>
              <a:rPr lang="en-US" sz="1600" dirty="0"/>
              <a:t>extend, and reuse abstractions and implementations independently.</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1873509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The task</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31</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504871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The task resolution</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32</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3" name="Picture 2">
            <a:extLst>
              <a:ext uri="{FF2B5EF4-FFF2-40B4-BE49-F238E27FC236}">
                <a16:creationId xmlns:a16="http://schemas.microsoft.com/office/drawing/2014/main" id="{49C0C7AC-1C41-472F-8C83-6A78E1362CA6}"/>
              </a:ext>
            </a:extLst>
          </p:cNvPr>
          <p:cNvPicPr>
            <a:picLocks noChangeAspect="1"/>
          </p:cNvPicPr>
          <p:nvPr/>
        </p:nvPicPr>
        <p:blipFill>
          <a:blip r:embed="rId2"/>
          <a:stretch>
            <a:fillRect/>
          </a:stretch>
        </p:blipFill>
        <p:spPr>
          <a:xfrm>
            <a:off x="1074188" y="972561"/>
            <a:ext cx="6339253" cy="3548604"/>
          </a:xfrm>
          <a:prstGeom prst="rect">
            <a:avLst/>
          </a:prstGeom>
        </p:spPr>
      </p:pic>
    </p:spTree>
    <p:extLst>
      <p:ext uri="{BB962C8B-B14F-4D97-AF65-F5344CB8AC3E}">
        <p14:creationId xmlns:p14="http://schemas.microsoft.com/office/powerpoint/2010/main" val="4161658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types of adapter realization</a:t>
            </a:r>
          </a:p>
        </p:txBody>
      </p:sp>
      <p:sp>
        <p:nvSpPr>
          <p:cNvPr id="3" name="Content Placeholder 2"/>
          <p:cNvSpPr>
            <a:spLocks noGrp="1"/>
          </p:cNvSpPr>
          <p:nvPr>
            <p:ph sz="quarter" idx="10"/>
          </p:nvPr>
        </p:nvSpPr>
        <p:spPr>
          <a:xfrm>
            <a:off x="357188" y="1079500"/>
            <a:ext cx="8429625" cy="1675423"/>
          </a:xfrm>
        </p:spPr>
        <p:txBody>
          <a:bodyPr/>
          <a:lstStyle/>
          <a:p>
            <a:r>
              <a:rPr lang="en-US" dirty="0"/>
              <a:t>object realization via composition;</a:t>
            </a:r>
          </a:p>
          <a:p>
            <a:r>
              <a:rPr lang="en-US" dirty="0"/>
              <a:t>class realization via inheritance.</a:t>
            </a:r>
            <a:endParaRPr lang="en-US" sz="1600" dirty="0"/>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2455055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Applicability</a:t>
            </a:r>
          </a:p>
        </p:txBody>
      </p:sp>
      <p:sp>
        <p:nvSpPr>
          <p:cNvPr id="4" name="Content Placeholder 3"/>
          <p:cNvSpPr>
            <a:spLocks noGrp="1"/>
          </p:cNvSpPr>
          <p:nvPr>
            <p:ph sz="quarter" idx="10"/>
          </p:nvPr>
        </p:nvSpPr>
        <p:spPr>
          <a:xfrm>
            <a:off x="357189" y="1422400"/>
            <a:ext cx="6506674" cy="1350108"/>
          </a:xfrm>
        </p:spPr>
        <p:txBody>
          <a:bodyPr/>
          <a:lstStyle/>
          <a:p>
            <a:r>
              <a:rPr lang="en-US" dirty="0"/>
              <a:t>you want to use an existing class, and its interface does not match the one you need.</a:t>
            </a:r>
          </a:p>
          <a:p>
            <a:r>
              <a:rPr lang="en-US" dirty="0"/>
              <a:t>you want to create a reusable class that cooperates with unrelated or unforeseen classes, that is, classes that don’t necessarily have compatible interfaces.</a:t>
            </a:r>
          </a:p>
          <a:p>
            <a:r>
              <a:rPr lang="en-US" dirty="0"/>
              <a:t>(object adapter only) you need to use several existing subclasses, but it’s unpractical to adapt their interface by </a:t>
            </a:r>
            <a:r>
              <a:rPr lang="en-US" dirty="0" err="1"/>
              <a:t>subclassing</a:t>
            </a:r>
            <a:r>
              <a:rPr lang="en-US" dirty="0"/>
              <a:t> every one. An object adapter can adapt the interface of its parent class.</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119989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sz="quarter" idx="10"/>
          </p:nvPr>
        </p:nvSpPr>
        <p:spPr/>
        <p:txBody>
          <a:bodyPr/>
          <a:lstStyle/>
          <a:p>
            <a:endParaRPr lang="en-US" dirty="0"/>
          </a:p>
        </p:txBody>
      </p:sp>
      <p:sp>
        <p:nvSpPr>
          <p:cNvPr id="9" name="Content Placeholder 8"/>
          <p:cNvSpPr>
            <a:spLocks noGrp="1"/>
          </p:cNvSpPr>
          <p:nvPr>
            <p:ph sz="quarter" idx="11"/>
          </p:nvPr>
        </p:nvSpPr>
        <p:spPr/>
        <p:txBody>
          <a:bodyPr/>
          <a:lstStyle/>
          <a:p>
            <a:endParaRPr lang="en-US"/>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35</a:t>
            </a:fld>
            <a:endParaRPr lang="en-US" dirty="0"/>
          </a:p>
        </p:txBody>
      </p:sp>
    </p:spTree>
    <p:extLst>
      <p:ext uri="{BB962C8B-B14F-4D97-AF65-F5344CB8AC3E}">
        <p14:creationId xmlns:p14="http://schemas.microsoft.com/office/powerpoint/2010/main" val="1741000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0"/>
          </p:nvPr>
        </p:nvSpPr>
        <p:spPr/>
        <p:txBody>
          <a:bodyPr/>
          <a:lstStyle/>
          <a:p>
            <a:endParaRPr lang="en-US"/>
          </a:p>
        </p:txBody>
      </p:sp>
      <p:sp>
        <p:nvSpPr>
          <p:cNvPr id="9" name="Text Placeholder 8"/>
          <p:cNvSpPr>
            <a:spLocks noGrp="1"/>
          </p:cNvSpPr>
          <p:nvPr>
            <p:ph type="body" sz="quarter" idx="11"/>
          </p:nvPr>
        </p:nvSpPr>
        <p:spPr/>
        <p:txBody>
          <a:bodyPr/>
          <a:lstStyle/>
          <a:p>
            <a:endParaRPr lang="en-US"/>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36</a:t>
            </a:fld>
            <a:endParaRPr lang="en-US" dirty="0"/>
          </a:p>
        </p:txBody>
      </p:sp>
    </p:spTree>
    <p:extLst>
      <p:ext uri="{BB962C8B-B14F-4D97-AF65-F5344CB8AC3E}">
        <p14:creationId xmlns:p14="http://schemas.microsoft.com/office/powerpoint/2010/main" val="2383520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0"/>
          </p:nvPr>
        </p:nvSpPr>
        <p:spPr/>
        <p:txBody>
          <a:bodyPr/>
          <a:lstStyle/>
          <a:p>
            <a:endParaRPr lang="en-US"/>
          </a:p>
        </p:txBody>
      </p:sp>
      <p:sp>
        <p:nvSpPr>
          <p:cNvPr id="11" name="Text Placeholder 10"/>
          <p:cNvSpPr>
            <a:spLocks noGrp="1"/>
          </p:cNvSpPr>
          <p:nvPr>
            <p:ph type="body" sz="quarter" idx="11"/>
          </p:nvPr>
        </p:nvSpPr>
        <p:spPr/>
        <p:txBody>
          <a:bodyPr/>
          <a:lstStyle/>
          <a:p>
            <a:endParaRPr lang="en-US"/>
          </a:p>
        </p:txBody>
      </p:sp>
      <p:sp>
        <p:nvSpPr>
          <p:cNvPr id="12" name="Content Placeholder 11"/>
          <p:cNvSpPr>
            <a:spLocks noGrp="1"/>
          </p:cNvSpPr>
          <p:nvPr>
            <p:ph sz="quarter" idx="12"/>
          </p:nvPr>
        </p:nvSpPr>
        <p:spPr/>
        <p:txBody>
          <a:bodyPr/>
          <a:lstStyle/>
          <a:p>
            <a:endParaRPr lang="en-US"/>
          </a:p>
        </p:txBody>
      </p:sp>
      <p:sp>
        <p:nvSpPr>
          <p:cNvPr id="13" name="Text Placeholder 12"/>
          <p:cNvSpPr>
            <a:spLocks noGrp="1"/>
          </p:cNvSpPr>
          <p:nvPr>
            <p:ph type="body" sz="quarter" idx="13"/>
          </p:nvPr>
        </p:nvSpPr>
        <p:spPr/>
        <p:txBody>
          <a:bodyPr/>
          <a:lstStyle/>
          <a:p>
            <a:endParaRPr lang="en-US"/>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37</a:t>
            </a:fld>
            <a:endParaRPr lang="en-US" dirty="0"/>
          </a:p>
        </p:txBody>
      </p:sp>
    </p:spTree>
    <p:extLst>
      <p:ext uri="{BB962C8B-B14F-4D97-AF65-F5344CB8AC3E}">
        <p14:creationId xmlns:p14="http://schemas.microsoft.com/office/powerpoint/2010/main" val="45426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0"/>
          </p:nvPr>
        </p:nvSpPr>
        <p:spPr/>
        <p:txBody>
          <a:bodyPr/>
          <a:lstStyle/>
          <a:p>
            <a:endParaRPr lang="en-US"/>
          </a:p>
        </p:txBody>
      </p:sp>
      <p:sp>
        <p:nvSpPr>
          <p:cNvPr id="5" name="Picture Placeholder 4"/>
          <p:cNvSpPr>
            <a:spLocks noGrp="1"/>
          </p:cNvSpPr>
          <p:nvPr>
            <p:ph type="pic" sz="quarter" idx="11"/>
          </p:nvPr>
        </p:nvSpPr>
        <p:spPr/>
      </p:sp>
      <p:sp>
        <p:nvSpPr>
          <p:cNvPr id="7" name="Slide Number Placeholder 6">
            <a:extLst>
              <a:ext uri="{FF2B5EF4-FFF2-40B4-BE49-F238E27FC236}">
                <a16:creationId xmlns:a16="http://schemas.microsoft.com/office/drawing/2014/main" id="{82727CB5-094D-B940-A7AF-F67F1ED37934}"/>
              </a:ext>
            </a:extLst>
          </p:cNvPr>
          <p:cNvSpPr>
            <a:spLocks noGrp="1"/>
          </p:cNvSpPr>
          <p:nvPr>
            <p:ph type="sldNum" sz="quarter" idx="4"/>
          </p:nvPr>
        </p:nvSpPr>
        <p:spPr/>
        <p:txBody>
          <a:bodyPr/>
          <a:lstStyle/>
          <a:p>
            <a:fld id="{3A707DD9-E92B-45E8-BE0A-E6B2EDF345EB}" type="slidenum">
              <a:rPr lang="en-US" smtClean="0"/>
              <a:pPr/>
              <a:t>38</a:t>
            </a:fld>
            <a:endParaRPr lang="en-US" dirty="0"/>
          </a:p>
        </p:txBody>
      </p:sp>
    </p:spTree>
    <p:extLst>
      <p:ext uri="{BB962C8B-B14F-4D97-AF65-F5344CB8AC3E}">
        <p14:creationId xmlns:p14="http://schemas.microsoft.com/office/powerpoint/2010/main" val="1758515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0"/>
          </p:nvPr>
        </p:nvSpPr>
        <p:spPr/>
        <p:txBody>
          <a:bodyPr/>
          <a:lstStyle/>
          <a:p>
            <a:endParaRPr lang="en-US"/>
          </a:p>
        </p:txBody>
      </p:sp>
      <p:sp>
        <p:nvSpPr>
          <p:cNvPr id="10" name="Picture Placeholder 9"/>
          <p:cNvSpPr>
            <a:spLocks noGrp="1"/>
          </p:cNvSpPr>
          <p:nvPr>
            <p:ph type="pic" sz="quarter" idx="11"/>
          </p:nvPr>
        </p:nvSpPr>
        <p:spPr/>
      </p:sp>
      <p:sp>
        <p:nvSpPr>
          <p:cNvPr id="11" name="Text Placeholder 10"/>
          <p:cNvSpPr>
            <a:spLocks noGrp="1"/>
          </p:cNvSpPr>
          <p:nvPr>
            <p:ph type="body" sz="quarter" idx="12"/>
          </p:nvPr>
        </p:nvSpPr>
        <p:spPr/>
        <p:txBody>
          <a:bodyPr/>
          <a:lstStyle/>
          <a:p>
            <a:endParaRPr lang="en-US"/>
          </a:p>
        </p:txBody>
      </p:sp>
      <p:sp>
        <p:nvSpPr>
          <p:cNvPr id="5" name="Slide Number Placeholder 4">
            <a:extLst>
              <a:ext uri="{FF2B5EF4-FFF2-40B4-BE49-F238E27FC236}">
                <a16:creationId xmlns:a16="http://schemas.microsoft.com/office/drawing/2014/main" id="{67800160-BC63-054B-87DD-D877764D4BC8}"/>
              </a:ext>
            </a:extLst>
          </p:cNvPr>
          <p:cNvSpPr>
            <a:spLocks noGrp="1"/>
          </p:cNvSpPr>
          <p:nvPr>
            <p:ph type="sldNum" sz="quarter" idx="4"/>
          </p:nvPr>
        </p:nvSpPr>
        <p:spPr/>
        <p:txBody>
          <a:bodyPr/>
          <a:lstStyle/>
          <a:p>
            <a:fld id="{3A707DD9-E92B-45E8-BE0A-E6B2EDF345EB}" type="slidenum">
              <a:rPr lang="en-US" smtClean="0"/>
              <a:pPr/>
              <a:t>39</a:t>
            </a:fld>
            <a:endParaRPr lang="en-US" dirty="0"/>
          </a:p>
        </p:txBody>
      </p:sp>
    </p:spTree>
    <p:extLst>
      <p:ext uri="{BB962C8B-B14F-4D97-AF65-F5344CB8AC3E}">
        <p14:creationId xmlns:p14="http://schemas.microsoft.com/office/powerpoint/2010/main" val="349959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Roots</a:t>
            </a:r>
          </a:p>
        </p:txBody>
      </p:sp>
      <p:sp>
        <p:nvSpPr>
          <p:cNvPr id="3" name="Content Placeholder 2"/>
          <p:cNvSpPr>
            <a:spLocks noGrp="1"/>
          </p:cNvSpPr>
          <p:nvPr>
            <p:ph sz="quarter" idx="10"/>
          </p:nvPr>
        </p:nvSpPr>
        <p:spPr/>
        <p:txBody>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The idea was introduced by the architect </a:t>
            </a:r>
            <a:r>
              <a:rPr lang="en-US" sz="1800" dirty="0">
                <a:solidFill>
                  <a:schemeClr val="accent3">
                    <a:lumMod val="75000"/>
                  </a:schemeClr>
                </a:solidFill>
              </a:rPr>
              <a:t>Christopher Alexander </a:t>
            </a:r>
            <a:r>
              <a:rPr lang="en-US" sz="1800" dirty="0"/>
              <a:t>and has been adapted for </a:t>
            </a:r>
          </a:p>
          <a:p>
            <a:pPr marL="0" indent="0">
              <a:buNone/>
            </a:pPr>
            <a:r>
              <a:rPr lang="en-US" sz="1800" dirty="0"/>
              <a:t>various other disciplines, most notably computer science.</a:t>
            </a:r>
            <a:endParaRPr lang="en-US" sz="2000" dirty="0"/>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2685253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Picture Placeholder 3"/>
          <p:cNvSpPr>
            <a:spLocks noGrp="1"/>
          </p:cNvSpPr>
          <p:nvPr>
            <p:ph type="pic" sz="quarter" idx="11"/>
          </p:nvPr>
        </p:nvSpPr>
        <p:spPr/>
      </p:sp>
      <p:sp>
        <p:nvSpPr>
          <p:cNvPr id="5" name="Text Placeholder 4"/>
          <p:cNvSpPr>
            <a:spLocks noGrp="1"/>
          </p:cNvSpPr>
          <p:nvPr>
            <p:ph type="body" sz="quarter" idx="12"/>
          </p:nvPr>
        </p:nvSpPr>
        <p:spPr/>
        <p:txBody>
          <a:bodyPr/>
          <a:lstStyle/>
          <a:p>
            <a:endParaRPr lang="en-US"/>
          </a:p>
        </p:txBody>
      </p:sp>
      <p:sp>
        <p:nvSpPr>
          <p:cNvPr id="21" name="Text Placeholder 20"/>
          <p:cNvSpPr>
            <a:spLocks noGrp="1"/>
          </p:cNvSpPr>
          <p:nvPr>
            <p:ph type="body" sz="quarter" idx="13"/>
          </p:nvPr>
        </p:nvSpPr>
        <p:spPr/>
        <p:txBody>
          <a:bodyPr/>
          <a:lstStyle/>
          <a:p>
            <a:endParaRPr lang="en-US"/>
          </a:p>
        </p:txBody>
      </p:sp>
      <p:sp>
        <p:nvSpPr>
          <p:cNvPr id="22" name="Text Placeholder 21"/>
          <p:cNvSpPr>
            <a:spLocks noGrp="1"/>
          </p:cNvSpPr>
          <p:nvPr>
            <p:ph type="body" sz="quarter" idx="14"/>
          </p:nvPr>
        </p:nvSpPr>
        <p:spPr/>
        <p:txBody>
          <a:bodyPr/>
          <a:lstStyle/>
          <a:p>
            <a:endParaRPr lang="en-US"/>
          </a:p>
        </p:txBody>
      </p:sp>
      <p:sp>
        <p:nvSpPr>
          <p:cNvPr id="23" name="Text Placeholder 22"/>
          <p:cNvSpPr>
            <a:spLocks noGrp="1"/>
          </p:cNvSpPr>
          <p:nvPr>
            <p:ph type="body" sz="quarter" idx="15"/>
          </p:nvPr>
        </p:nvSpPr>
        <p:spPr/>
        <p:txBody>
          <a:bodyPr/>
          <a:lstStyle/>
          <a:p>
            <a:endParaRPr lang="en-US"/>
          </a:p>
        </p:txBody>
      </p:sp>
      <p:sp>
        <p:nvSpPr>
          <p:cNvPr id="24" name="Text Placeholder 23"/>
          <p:cNvSpPr>
            <a:spLocks noGrp="1"/>
          </p:cNvSpPr>
          <p:nvPr>
            <p:ph type="body" sz="quarter" idx="16"/>
          </p:nvPr>
        </p:nvSpPr>
        <p:spPr/>
        <p:txBody>
          <a:bodyPr/>
          <a:lstStyle/>
          <a:p>
            <a:endParaRPr lang="en-US"/>
          </a:p>
        </p:txBody>
      </p:sp>
      <p:sp>
        <p:nvSpPr>
          <p:cNvPr id="25" name="Text Placeholder 24"/>
          <p:cNvSpPr>
            <a:spLocks noGrp="1"/>
          </p:cNvSpPr>
          <p:nvPr>
            <p:ph type="body" sz="quarter" idx="17"/>
          </p:nvPr>
        </p:nvSpPr>
        <p:spPr/>
        <p:txBody>
          <a:bodyPr/>
          <a:lstStyle/>
          <a:p>
            <a:endParaRPr lang="en-US"/>
          </a:p>
        </p:txBody>
      </p:sp>
      <p:sp>
        <p:nvSpPr>
          <p:cNvPr id="26" name="Text Placeholder 25"/>
          <p:cNvSpPr>
            <a:spLocks noGrp="1"/>
          </p:cNvSpPr>
          <p:nvPr>
            <p:ph type="body" sz="quarter" idx="18"/>
          </p:nvPr>
        </p:nvSpPr>
        <p:spPr/>
        <p:txBody>
          <a:bodyPr/>
          <a:lstStyle/>
          <a:p>
            <a:endParaRPr lang="en-US"/>
          </a:p>
        </p:txBody>
      </p:sp>
      <p:sp>
        <p:nvSpPr>
          <p:cNvPr id="27" name="Text Placeholder 26"/>
          <p:cNvSpPr>
            <a:spLocks noGrp="1"/>
          </p:cNvSpPr>
          <p:nvPr>
            <p:ph type="body" sz="quarter" idx="19"/>
          </p:nvPr>
        </p:nvSpPr>
        <p:spPr/>
        <p:txBody>
          <a:bodyPr/>
          <a:lstStyle/>
          <a:p>
            <a:endParaRPr lang="en-US"/>
          </a:p>
        </p:txBody>
      </p:sp>
      <p:sp>
        <p:nvSpPr>
          <p:cNvPr id="28" name="Text Placeholder 27"/>
          <p:cNvSpPr>
            <a:spLocks noGrp="1"/>
          </p:cNvSpPr>
          <p:nvPr>
            <p:ph type="body" sz="quarter" idx="20"/>
          </p:nvPr>
        </p:nvSpPr>
        <p:spPr/>
        <p:txBody>
          <a:bodyPr/>
          <a:lstStyle/>
          <a:p>
            <a:endParaRPr lang="en-US"/>
          </a:p>
        </p:txBody>
      </p:sp>
      <p:sp>
        <p:nvSpPr>
          <p:cNvPr id="29" name="Text Placeholder 28"/>
          <p:cNvSpPr>
            <a:spLocks noGrp="1"/>
          </p:cNvSpPr>
          <p:nvPr>
            <p:ph type="body" sz="quarter" idx="21"/>
          </p:nvPr>
        </p:nvSpPr>
        <p:spPr/>
        <p:txBody>
          <a:bodyPr/>
          <a:lstStyle/>
          <a:p>
            <a:endParaRPr lang="en-US"/>
          </a:p>
        </p:txBody>
      </p:sp>
      <p:sp>
        <p:nvSpPr>
          <p:cNvPr id="30" name="Text Placeholder 29"/>
          <p:cNvSpPr>
            <a:spLocks noGrp="1"/>
          </p:cNvSpPr>
          <p:nvPr>
            <p:ph type="body" sz="quarter" idx="22"/>
          </p:nvPr>
        </p:nvSpPr>
        <p:spPr/>
        <p:txBody>
          <a:bodyPr/>
          <a:lstStyle/>
          <a:p>
            <a:endParaRPr lang="en-US"/>
          </a:p>
        </p:txBody>
      </p:sp>
      <p:sp>
        <p:nvSpPr>
          <p:cNvPr id="31" name="Text Placeholder 30"/>
          <p:cNvSpPr>
            <a:spLocks noGrp="1"/>
          </p:cNvSpPr>
          <p:nvPr>
            <p:ph type="body" sz="quarter" idx="23"/>
          </p:nvPr>
        </p:nvSpPr>
        <p:spPr/>
        <p:txBody>
          <a:bodyPr/>
          <a:lstStyle/>
          <a:p>
            <a:endParaRPr lang="en-US"/>
          </a:p>
        </p:txBody>
      </p:sp>
      <p:sp>
        <p:nvSpPr>
          <p:cNvPr id="6" name="Slide Number Placeholder 5">
            <a:extLst>
              <a:ext uri="{FF2B5EF4-FFF2-40B4-BE49-F238E27FC236}">
                <a16:creationId xmlns:a16="http://schemas.microsoft.com/office/drawing/2014/main" id="{EB11C89A-3E1B-FF47-B76F-3E8ED7756FCF}"/>
              </a:ext>
            </a:extLst>
          </p:cNvPr>
          <p:cNvSpPr>
            <a:spLocks noGrp="1"/>
          </p:cNvSpPr>
          <p:nvPr>
            <p:ph type="sldNum" sz="quarter" idx="4"/>
          </p:nvPr>
        </p:nvSpPr>
        <p:spPr/>
        <p:txBody>
          <a:bodyPr/>
          <a:lstStyle/>
          <a:p>
            <a:fld id="{3A707DD9-E92B-45E8-BE0A-E6B2EDF345EB}" type="slidenum">
              <a:rPr lang="en-US" smtClean="0"/>
              <a:pPr/>
              <a:t>40</a:t>
            </a:fld>
            <a:endParaRPr lang="en-US" dirty="0"/>
          </a:p>
        </p:txBody>
      </p:sp>
    </p:spTree>
    <p:extLst>
      <p:ext uri="{BB962C8B-B14F-4D97-AF65-F5344CB8AC3E}">
        <p14:creationId xmlns:p14="http://schemas.microsoft.com/office/powerpoint/2010/main" val="3568211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16" name="Slide Number Placeholder 15">
            <a:extLst>
              <a:ext uri="{FF2B5EF4-FFF2-40B4-BE49-F238E27FC236}">
                <a16:creationId xmlns:a16="http://schemas.microsoft.com/office/drawing/2014/main" id="{4EC5A070-E99C-6143-B73A-CC95BE86F528}"/>
              </a:ext>
            </a:extLst>
          </p:cNvPr>
          <p:cNvSpPr>
            <a:spLocks noGrp="1"/>
          </p:cNvSpPr>
          <p:nvPr>
            <p:ph type="sldNum" sz="quarter" idx="4"/>
          </p:nvPr>
        </p:nvSpPr>
        <p:spPr/>
        <p:txBody>
          <a:bodyPr/>
          <a:lstStyle/>
          <a:p>
            <a:fld id="{3A707DD9-E92B-45E8-BE0A-E6B2EDF345EB}" type="slidenum">
              <a:rPr lang="en-US" smtClean="0"/>
              <a:pPr/>
              <a:t>41</a:t>
            </a:fld>
            <a:endParaRPr lang="en-US" dirty="0"/>
          </a:p>
        </p:txBody>
      </p:sp>
      <p:sp>
        <p:nvSpPr>
          <p:cNvPr id="6" name="Text Placeholder 5"/>
          <p:cNvSpPr>
            <a:spLocks noGrp="1"/>
          </p:cNvSpPr>
          <p:nvPr>
            <p:ph type="body" sz="quarter" idx="15"/>
          </p:nvPr>
        </p:nvSpPr>
        <p:spPr/>
        <p:txBody>
          <a:bodyPr/>
          <a:lstStyle/>
          <a:p>
            <a:endParaRPr lang="en-US"/>
          </a:p>
        </p:txBody>
      </p:sp>
      <p:sp>
        <p:nvSpPr>
          <p:cNvPr id="5" name="Picture Placeholder 4"/>
          <p:cNvSpPr>
            <a:spLocks noGrp="1"/>
          </p:cNvSpPr>
          <p:nvPr>
            <p:ph type="pic" sz="quarter" idx="14"/>
          </p:nvPr>
        </p:nvSpPr>
        <p:spPr/>
      </p:sp>
    </p:spTree>
    <p:extLst>
      <p:ext uri="{BB962C8B-B14F-4D97-AF65-F5344CB8AC3E}">
        <p14:creationId xmlns:p14="http://schemas.microsoft.com/office/powerpoint/2010/main" val="3023122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Picture Placeholder 5"/>
          <p:cNvSpPr>
            <a:spLocks noGrp="1"/>
          </p:cNvSpPr>
          <p:nvPr>
            <p:ph type="pic" sz="quarter" idx="14"/>
          </p:nvPr>
        </p:nvSpPr>
        <p:spPr/>
      </p:sp>
      <p:sp>
        <p:nvSpPr>
          <p:cNvPr id="11" name="Text Placeholder 10"/>
          <p:cNvSpPr>
            <a:spLocks noGrp="1"/>
          </p:cNvSpPr>
          <p:nvPr>
            <p:ph type="body" sz="quarter" idx="15"/>
          </p:nvPr>
        </p:nvSpPr>
        <p:spPr/>
        <p:txBody>
          <a:bodyPr/>
          <a:lstStyle/>
          <a:p>
            <a:endParaRPr lang="en-US"/>
          </a:p>
        </p:txBody>
      </p:sp>
      <p:sp>
        <p:nvSpPr>
          <p:cNvPr id="4" name="Slide Number Placeholder 3">
            <a:extLst>
              <a:ext uri="{FF2B5EF4-FFF2-40B4-BE49-F238E27FC236}">
                <a16:creationId xmlns:a16="http://schemas.microsoft.com/office/drawing/2014/main" id="{CAD771C0-F829-7149-B81C-0B9C21F15936}"/>
              </a:ext>
            </a:extLst>
          </p:cNvPr>
          <p:cNvSpPr>
            <a:spLocks noGrp="1"/>
          </p:cNvSpPr>
          <p:nvPr>
            <p:ph type="sldNum" sz="quarter" idx="4"/>
          </p:nvPr>
        </p:nvSpPr>
        <p:spPr/>
        <p:txBody>
          <a:bodyPr/>
          <a:lstStyle/>
          <a:p>
            <a:fld id="{3A707DD9-E92B-45E8-BE0A-E6B2EDF345EB}" type="slidenum">
              <a:rPr lang="en-US" smtClean="0"/>
              <a:pPr/>
              <a:t>42</a:t>
            </a:fld>
            <a:endParaRPr lang="en-US" dirty="0"/>
          </a:p>
        </p:txBody>
      </p:sp>
    </p:spTree>
    <p:extLst>
      <p:ext uri="{BB962C8B-B14F-4D97-AF65-F5344CB8AC3E}">
        <p14:creationId xmlns:p14="http://schemas.microsoft.com/office/powerpoint/2010/main" val="9725419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0"/>
          </p:nvPr>
        </p:nvSpPr>
        <p:spPr/>
        <p:txBody>
          <a:bodyPr/>
          <a:lstStyle/>
          <a:p>
            <a:endParaRPr lang="en-US"/>
          </a:p>
        </p:txBody>
      </p:sp>
      <p:sp>
        <p:nvSpPr>
          <p:cNvPr id="6" name="Slide Number Placeholder 5">
            <a:extLst>
              <a:ext uri="{FF2B5EF4-FFF2-40B4-BE49-F238E27FC236}">
                <a16:creationId xmlns:a16="http://schemas.microsoft.com/office/drawing/2014/main" id="{FCA44C15-9EEF-5141-AFEA-8C8C2A1AEB36}"/>
              </a:ext>
            </a:extLst>
          </p:cNvPr>
          <p:cNvSpPr>
            <a:spLocks noGrp="1"/>
          </p:cNvSpPr>
          <p:nvPr>
            <p:ph type="sldNum" sz="quarter" idx="4"/>
          </p:nvPr>
        </p:nvSpPr>
        <p:spPr/>
        <p:txBody>
          <a:bodyPr/>
          <a:lstStyle/>
          <a:p>
            <a:fld id="{3A707DD9-E92B-45E8-BE0A-E6B2EDF345EB}" type="slidenum">
              <a:rPr lang="en-US" smtClean="0"/>
              <a:pPr/>
              <a:t>43</a:t>
            </a:fld>
            <a:endParaRPr lang="en-US" dirty="0"/>
          </a:p>
        </p:txBody>
      </p:sp>
    </p:spTree>
    <p:extLst>
      <p:ext uri="{BB962C8B-B14F-4D97-AF65-F5344CB8AC3E}">
        <p14:creationId xmlns:p14="http://schemas.microsoft.com/office/powerpoint/2010/main" val="3401797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6"/>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6" name="Text Placeholder 5"/>
          <p:cNvSpPr>
            <a:spLocks noGrp="1"/>
          </p:cNvSpPr>
          <p:nvPr>
            <p:ph type="body" sz="quarter" idx="12"/>
          </p:nvPr>
        </p:nvSpPr>
        <p:spPr/>
        <p:txBody>
          <a:bodyPr/>
          <a:lstStyle/>
          <a:p>
            <a:endParaRPr lang="en-US"/>
          </a:p>
        </p:txBody>
      </p:sp>
      <p:sp>
        <p:nvSpPr>
          <p:cNvPr id="4" name="Slide Number Placeholder 3">
            <a:extLst>
              <a:ext uri="{FF2B5EF4-FFF2-40B4-BE49-F238E27FC236}">
                <a16:creationId xmlns:a16="http://schemas.microsoft.com/office/drawing/2014/main" id="{5CAD3D4B-614D-8845-BDC7-BFBDEFC5BEC3}"/>
              </a:ext>
            </a:extLst>
          </p:cNvPr>
          <p:cNvSpPr>
            <a:spLocks noGrp="1"/>
          </p:cNvSpPr>
          <p:nvPr>
            <p:ph type="sldNum" sz="quarter" idx="4"/>
          </p:nvPr>
        </p:nvSpPr>
        <p:spPr/>
        <p:txBody>
          <a:bodyPr/>
          <a:lstStyle/>
          <a:p>
            <a:fld id="{3A707DD9-E92B-45E8-BE0A-E6B2EDF345EB}" type="slidenum">
              <a:rPr lang="en-US" smtClean="0"/>
              <a:pPr/>
              <a:t>44</a:t>
            </a:fld>
            <a:endParaRPr lang="en-US" dirty="0"/>
          </a:p>
        </p:txBody>
      </p:sp>
      <p:sp>
        <p:nvSpPr>
          <p:cNvPr id="8" name="Content Placeholder 7"/>
          <p:cNvSpPr>
            <a:spLocks noGrp="1"/>
          </p:cNvSpPr>
          <p:nvPr>
            <p:ph sz="quarter" idx="17"/>
          </p:nvPr>
        </p:nvSpPr>
        <p:spPr/>
        <p:txBody>
          <a:bodyPr/>
          <a:lstStyle/>
          <a:p>
            <a:endParaRPr lang="en-US"/>
          </a:p>
        </p:txBody>
      </p:sp>
      <p:sp>
        <p:nvSpPr>
          <p:cNvPr id="9" name="Content Placeholder 8"/>
          <p:cNvSpPr>
            <a:spLocks noGrp="1"/>
          </p:cNvSpPr>
          <p:nvPr>
            <p:ph sz="quarter" idx="18"/>
          </p:nvPr>
        </p:nvSpPr>
        <p:spPr/>
        <p:txBody>
          <a:bodyPr/>
          <a:lstStyle/>
          <a:p>
            <a:endParaRPr lang="en-US"/>
          </a:p>
        </p:txBody>
      </p:sp>
    </p:spTree>
    <p:extLst>
      <p:ext uri="{BB962C8B-B14F-4D97-AF65-F5344CB8AC3E}">
        <p14:creationId xmlns:p14="http://schemas.microsoft.com/office/powerpoint/2010/main" val="13664848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EE242FE-397E-B24B-9BF6-C1D241790A8C}"/>
              </a:ext>
            </a:extLst>
          </p:cNvPr>
          <p:cNvSpPr>
            <a:spLocks noGrp="1"/>
          </p:cNvSpPr>
          <p:nvPr>
            <p:ph type="body"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F6F5CD8A-D8EB-5F48-A66F-EC4909EEBF89}"/>
              </a:ext>
            </a:extLst>
          </p:cNvPr>
          <p:cNvSpPr>
            <a:spLocks noGrp="1"/>
          </p:cNvSpPr>
          <p:nvPr>
            <p:ph type="sldNum" sz="quarter" idx="4"/>
          </p:nvPr>
        </p:nvSpPr>
        <p:spPr/>
        <p:txBody>
          <a:bodyPr/>
          <a:lstStyle/>
          <a:p>
            <a:fld id="{3A707DD9-E92B-45E8-BE0A-E6B2EDF345EB}" type="slidenum">
              <a:rPr lang="en-US" smtClean="0"/>
              <a:pPr/>
              <a:t>45</a:t>
            </a:fld>
            <a:endParaRPr lang="en-US" dirty="0"/>
          </a:p>
        </p:txBody>
      </p:sp>
    </p:spTree>
    <p:extLst>
      <p:ext uri="{BB962C8B-B14F-4D97-AF65-F5344CB8AC3E}">
        <p14:creationId xmlns:p14="http://schemas.microsoft.com/office/powerpoint/2010/main" val="33908166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275389-5E44-E748-BC5C-0BA447743FAF}"/>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E3D0DB79-90AF-F04D-8589-25CCBFBF8B96}"/>
              </a:ext>
            </a:extLst>
          </p:cNvPr>
          <p:cNvSpPr>
            <a:spLocks noGrp="1"/>
          </p:cNvSpPr>
          <p:nvPr>
            <p:ph type="sldNum" sz="quarter" idx="4"/>
          </p:nvPr>
        </p:nvSpPr>
        <p:spPr/>
        <p:txBody>
          <a:bodyPr/>
          <a:lstStyle/>
          <a:p>
            <a:fld id="{3A707DD9-E92B-45E8-BE0A-E6B2EDF345EB}" type="slidenum">
              <a:rPr lang="en-US" smtClean="0"/>
              <a:pPr/>
              <a:t>46</a:t>
            </a:fld>
            <a:endParaRPr lang="en-US" dirty="0"/>
          </a:p>
        </p:txBody>
      </p:sp>
    </p:spTree>
    <p:extLst>
      <p:ext uri="{BB962C8B-B14F-4D97-AF65-F5344CB8AC3E}">
        <p14:creationId xmlns:p14="http://schemas.microsoft.com/office/powerpoint/2010/main" val="1017595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6EA3AA-6BA8-1E40-8C5F-C94BB7D22261}"/>
              </a:ext>
            </a:extLst>
          </p:cNvPr>
          <p:cNvSpPr>
            <a:spLocks noGrp="1"/>
          </p:cNvSpPr>
          <p:nvPr>
            <p:ph type="sldNum" sz="quarter" idx="4"/>
          </p:nvPr>
        </p:nvSpPr>
        <p:spPr/>
        <p:txBody>
          <a:bodyPr/>
          <a:lstStyle/>
          <a:p>
            <a:fld id="{3A707DD9-E92B-45E8-BE0A-E6B2EDF345EB}" type="slidenum">
              <a:rPr lang="en-US" smtClean="0"/>
              <a:pPr/>
              <a:t>47</a:t>
            </a:fld>
            <a:endParaRPr lang="en-US" dirty="0"/>
          </a:p>
        </p:txBody>
      </p:sp>
    </p:spTree>
    <p:extLst>
      <p:ext uri="{BB962C8B-B14F-4D97-AF65-F5344CB8AC3E}">
        <p14:creationId xmlns:p14="http://schemas.microsoft.com/office/powerpoint/2010/main" val="2463733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9D9CFC-E5C1-3A4E-BCB7-3E1CA8BCBCF4}"/>
              </a:ext>
            </a:extLst>
          </p:cNvPr>
          <p:cNvSpPr>
            <a:spLocks noGrp="1"/>
          </p:cNvSpPr>
          <p:nvPr>
            <p:ph type="title"/>
          </p:nvPr>
        </p:nvSpPr>
        <p:spPr/>
        <p:txBody>
          <a:bodyPr/>
          <a:lstStyle/>
          <a:p>
            <a:endParaRPr lang="en-US"/>
          </a:p>
        </p:txBody>
      </p:sp>
      <p:sp>
        <p:nvSpPr>
          <p:cNvPr id="2" name="Slide Number Placeholder 1">
            <a:extLst>
              <a:ext uri="{FF2B5EF4-FFF2-40B4-BE49-F238E27FC236}">
                <a16:creationId xmlns:a16="http://schemas.microsoft.com/office/drawing/2014/main" id="{11B382BE-028B-964F-9027-6A1A9DA2E6E7}"/>
              </a:ext>
            </a:extLst>
          </p:cNvPr>
          <p:cNvSpPr>
            <a:spLocks noGrp="1"/>
          </p:cNvSpPr>
          <p:nvPr>
            <p:ph type="sldNum" sz="quarter" idx="4"/>
          </p:nvPr>
        </p:nvSpPr>
        <p:spPr/>
        <p:txBody>
          <a:bodyPr/>
          <a:lstStyle/>
          <a:p>
            <a:fld id="{3A707DD9-E92B-45E8-BE0A-E6B2EDF345EB}" type="slidenum">
              <a:rPr lang="en-US" smtClean="0"/>
              <a:pPr/>
              <a:t>48</a:t>
            </a:fld>
            <a:endParaRPr lang="en-US" dirty="0"/>
          </a:p>
        </p:txBody>
      </p:sp>
      <p:sp>
        <p:nvSpPr>
          <p:cNvPr id="5" name="Picture Placeholder 4">
            <a:extLst>
              <a:ext uri="{FF2B5EF4-FFF2-40B4-BE49-F238E27FC236}">
                <a16:creationId xmlns:a16="http://schemas.microsoft.com/office/drawing/2014/main" id="{192CE039-5644-C647-B0F3-EEB85B25B94D}"/>
              </a:ext>
            </a:extLst>
          </p:cNvPr>
          <p:cNvSpPr>
            <a:spLocks noGrp="1"/>
          </p:cNvSpPr>
          <p:nvPr>
            <p:ph type="pic" sz="quarter" idx="11"/>
          </p:nvPr>
        </p:nvSpPr>
        <p:spPr/>
      </p:sp>
      <p:sp>
        <p:nvSpPr>
          <p:cNvPr id="6" name="Text Placeholder 5">
            <a:extLst>
              <a:ext uri="{FF2B5EF4-FFF2-40B4-BE49-F238E27FC236}">
                <a16:creationId xmlns:a16="http://schemas.microsoft.com/office/drawing/2014/main" id="{FFFE38C7-DF72-A64C-B9B6-DAE753CDED79}"/>
              </a:ext>
            </a:extLst>
          </p:cNvPr>
          <p:cNvSpPr>
            <a:spLocks noGrp="1"/>
          </p:cNvSpPr>
          <p:nvPr>
            <p:ph type="body" sz="quarter" idx="12"/>
          </p:nvPr>
        </p:nvSpPr>
        <p:spPr/>
        <p:txBody>
          <a:bodyPr/>
          <a:lstStyle/>
          <a:p>
            <a:endParaRPr lang="en-US"/>
          </a:p>
        </p:txBody>
      </p:sp>
      <p:sp>
        <p:nvSpPr>
          <p:cNvPr id="4" name="Content Placeholder 3">
            <a:extLst>
              <a:ext uri="{FF2B5EF4-FFF2-40B4-BE49-F238E27FC236}">
                <a16:creationId xmlns:a16="http://schemas.microsoft.com/office/drawing/2014/main" id="{01301C25-ACB8-2C40-9D88-31F5DECAB2AB}"/>
              </a:ext>
            </a:extLst>
          </p:cNvPr>
          <p:cNvSpPr>
            <a:spLocks noGrp="1"/>
          </p:cNvSpPr>
          <p:nvPr>
            <p:ph sz="quarter" idx="10"/>
          </p:nvPr>
        </p:nvSpPr>
        <p:spPr/>
        <p:txBody>
          <a:bodyPr/>
          <a:lstStyle/>
          <a:p>
            <a:endParaRPr lang="en-US"/>
          </a:p>
        </p:txBody>
      </p:sp>
      <p:sp>
        <p:nvSpPr>
          <p:cNvPr id="7" name="Text Placeholder 6">
            <a:extLst>
              <a:ext uri="{FF2B5EF4-FFF2-40B4-BE49-F238E27FC236}">
                <a16:creationId xmlns:a16="http://schemas.microsoft.com/office/drawing/2014/main" id="{E3B41482-A6D3-DC4F-A416-B9BFB23215D3}"/>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6202099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49</a:t>
            </a:fld>
            <a:endParaRPr lang="en-US" dirty="0"/>
          </a:p>
        </p:txBody>
      </p:sp>
    </p:spTree>
    <p:extLst>
      <p:ext uri="{BB962C8B-B14F-4D97-AF65-F5344CB8AC3E}">
        <p14:creationId xmlns:p14="http://schemas.microsoft.com/office/powerpoint/2010/main" val="144045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EE242FE-397E-B24B-9BF6-C1D241790A8C}"/>
              </a:ext>
            </a:extLst>
          </p:cNvPr>
          <p:cNvSpPr>
            <a:spLocks noGrp="1"/>
          </p:cNvSpPr>
          <p:nvPr>
            <p:ph type="body" sz="quarter" idx="10"/>
          </p:nvPr>
        </p:nvSpPr>
        <p:spPr/>
        <p:txBody>
          <a:bodyPr/>
          <a:lstStyle/>
          <a:p>
            <a:r>
              <a:rPr lang="en-US" dirty="0"/>
              <a:t>The elements of this (</a:t>
            </a:r>
            <a:r>
              <a:rPr lang="en-US" dirty="0" err="1"/>
              <a:t>architechture</a:t>
            </a:r>
            <a:r>
              <a:rPr lang="en-US" dirty="0"/>
              <a:t>) language are entities called patterns. Each pattern describes a problem that occurs over and over again in our environment, and then describes the core of the solution to that problem, in such a way that you can use this solution a million times over, without ever doing it the same way twice. — Christopher Alexander</a:t>
            </a:r>
          </a:p>
        </p:txBody>
      </p:sp>
      <p:sp>
        <p:nvSpPr>
          <p:cNvPr id="6" name="Slide Number Placeholder 5">
            <a:extLst>
              <a:ext uri="{FF2B5EF4-FFF2-40B4-BE49-F238E27FC236}">
                <a16:creationId xmlns:a16="http://schemas.microsoft.com/office/drawing/2014/main" id="{F6F5CD8A-D8EB-5F48-A66F-EC4909EEBF89}"/>
              </a:ext>
            </a:extLst>
          </p:cNvPr>
          <p:cNvSpPr>
            <a:spLocks noGrp="1"/>
          </p:cNvSpPr>
          <p:nvPr>
            <p:ph type="sldNum" sz="quarter" idx="4"/>
          </p:nvPr>
        </p:nvSpPr>
        <p:spPr/>
        <p:txBody>
          <a:bodyPr/>
          <a:lstStyle/>
          <a:p>
            <a:fld id="{3A707DD9-E92B-45E8-BE0A-E6B2EDF345EB}" type="slidenum">
              <a:rPr lang="en-US" smtClean="0"/>
              <a:pPr/>
              <a:t>5</a:t>
            </a:fld>
            <a:endParaRPr lang="en-US" dirty="0"/>
          </a:p>
        </p:txBody>
      </p:sp>
    </p:spTree>
    <p:extLst>
      <p:ext uri="{BB962C8B-B14F-4D97-AF65-F5344CB8AC3E}">
        <p14:creationId xmlns:p14="http://schemas.microsoft.com/office/powerpoint/2010/main" val="2889391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73324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613952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8719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EE242FE-397E-B24B-9BF6-C1D241790A8C}"/>
              </a:ext>
            </a:extLst>
          </p:cNvPr>
          <p:cNvSpPr>
            <a:spLocks noGrp="1"/>
          </p:cNvSpPr>
          <p:nvPr>
            <p:ph type="body" sz="quarter" idx="10"/>
          </p:nvPr>
        </p:nvSpPr>
        <p:spPr/>
        <p:txBody>
          <a:bodyPr/>
          <a:lstStyle/>
          <a:p>
            <a:r>
              <a:rPr lang="en-US" dirty="0"/>
              <a:t>Christopher Alexander is the architect who ﬁrst studied patterns in buildings and communications and developed "pattern language" for generating them. His work has inspired us time and again. There are many ways in which our work is like Alexander’s. Both are based on observing existing systems and looking for patterns in them. Both have templates for describing patterns. Both rely on natural language and lots of examples to described patterns rather than formal languages, and both give rationales for each pattern. — Design Patterns.— </a:t>
            </a:r>
            <a:r>
              <a:rPr lang="en-US" dirty="0" err="1"/>
              <a:t>GoF</a:t>
            </a:r>
            <a:endParaRPr lang="en-US" dirty="0"/>
          </a:p>
        </p:txBody>
      </p:sp>
      <p:sp>
        <p:nvSpPr>
          <p:cNvPr id="6" name="Slide Number Placeholder 5">
            <a:extLst>
              <a:ext uri="{FF2B5EF4-FFF2-40B4-BE49-F238E27FC236}">
                <a16:creationId xmlns:a16="http://schemas.microsoft.com/office/drawing/2014/main" id="{F6F5CD8A-D8EB-5F48-A66F-EC4909EEBF89}"/>
              </a:ext>
            </a:extLst>
          </p:cNvPr>
          <p:cNvSpPr>
            <a:spLocks noGrp="1"/>
          </p:cNvSpPr>
          <p:nvPr>
            <p:ph type="sldNum" sz="quarter" idx="4"/>
          </p:nvPr>
        </p:nvSpPr>
        <p:spPr/>
        <p:txBody>
          <a:bodyPr/>
          <a:lstStyle/>
          <a:p>
            <a:fld id="{3A707DD9-E92B-45E8-BE0A-E6B2EDF345EB}" type="slidenum">
              <a:rPr lang="en-US" smtClean="0"/>
              <a:pPr/>
              <a:t>6</a:t>
            </a:fld>
            <a:endParaRPr lang="en-US" dirty="0"/>
          </a:p>
        </p:txBody>
      </p:sp>
    </p:spTree>
    <p:extLst>
      <p:ext uri="{BB962C8B-B14F-4D97-AF65-F5344CB8AC3E}">
        <p14:creationId xmlns:p14="http://schemas.microsoft.com/office/powerpoint/2010/main" val="178720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do I need to study patterns</a:t>
            </a:r>
          </a:p>
        </p:txBody>
      </p:sp>
      <p:sp>
        <p:nvSpPr>
          <p:cNvPr id="4" name="Content Placeholder 3"/>
          <p:cNvSpPr>
            <a:spLocks noGrp="1"/>
          </p:cNvSpPr>
          <p:nvPr>
            <p:ph sz="quarter" idx="10"/>
          </p:nvPr>
        </p:nvSpPr>
        <p:spPr/>
        <p:txBody>
          <a:bodyPr/>
          <a:lstStyle/>
          <a:p>
            <a:r>
              <a:rPr lang="en-US" dirty="0"/>
              <a:t>Reusability; </a:t>
            </a:r>
          </a:p>
          <a:p>
            <a:r>
              <a:rPr lang="en-US" dirty="0"/>
              <a:t>The use of common terminology; </a:t>
            </a:r>
          </a:p>
          <a:p>
            <a:r>
              <a:rPr lang="en-US" dirty="0"/>
              <a:t>Design patterns provide us with an abstract, high-level view of both the problem and the whole process of object-oriented development;</a:t>
            </a:r>
          </a:p>
          <a:p>
            <a:r>
              <a:rPr lang="en-US" dirty="0"/>
              <a:t>Design patterns allow a developer or a group of developers to ﬁnd design solutions for complex problems without creating a cumbersome class inheritance hierarchy.</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7</a:t>
            </a:fld>
            <a:endParaRPr lang="en-US" dirty="0"/>
          </a:p>
        </p:txBody>
      </p:sp>
    </p:spTree>
    <p:extLst>
      <p:ext uri="{BB962C8B-B14F-4D97-AF65-F5344CB8AC3E}">
        <p14:creationId xmlns:p14="http://schemas.microsoft.com/office/powerpoint/2010/main" val="2461041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Other advantages</a:t>
            </a:r>
          </a:p>
        </p:txBody>
      </p:sp>
      <p:sp>
        <p:nvSpPr>
          <p:cNvPr id="4" name="Content Placeholder 3"/>
          <p:cNvSpPr>
            <a:spLocks noGrp="1"/>
          </p:cNvSpPr>
          <p:nvPr>
            <p:ph sz="quarter" idx="10"/>
          </p:nvPr>
        </p:nvSpPr>
        <p:spPr/>
        <p:txBody>
          <a:bodyPr/>
          <a:lstStyle/>
          <a:p>
            <a:r>
              <a:rPr lang="en-US" dirty="0"/>
              <a:t>Eﬃciency improvement of single developers and whole group of developers;</a:t>
            </a:r>
          </a:p>
          <a:p>
            <a:r>
              <a:rPr lang="en-US" dirty="0"/>
              <a:t>The use of many design patterns also allows you to create more modiﬁable and ﬂexible software;</a:t>
            </a:r>
          </a:p>
          <a:p>
            <a:r>
              <a:rPr lang="en-US" dirty="0"/>
              <a:t>Properly studied design patterns greatly assist in a common understanding of the basic principles of object-oriented design.</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8</a:t>
            </a:fld>
            <a:endParaRPr lang="en-US" dirty="0"/>
          </a:p>
        </p:txBody>
      </p:sp>
    </p:spTree>
    <p:extLst>
      <p:ext uri="{BB962C8B-B14F-4D97-AF65-F5344CB8AC3E}">
        <p14:creationId xmlns:p14="http://schemas.microsoft.com/office/powerpoint/2010/main" val="1774626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b="0" dirty="0"/>
              <a:t>UML reminder</a:t>
            </a:r>
            <a:r>
              <a:rPr lang="en-US" dirty="0"/>
              <a:t> </a:t>
            </a:r>
          </a:p>
        </p:txBody>
      </p:sp>
    </p:spTree>
    <p:extLst>
      <p:ext uri="{BB962C8B-B14F-4D97-AF65-F5344CB8AC3E}">
        <p14:creationId xmlns:p14="http://schemas.microsoft.com/office/powerpoint/2010/main" val="1613587329"/>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Covers</Template>
  <TotalTime>1456</TotalTime>
  <Words>1187</Words>
  <Application>Microsoft Office PowerPoint</Application>
  <PresentationFormat>On-screen Show (16:9)</PresentationFormat>
  <Paragraphs>163</Paragraphs>
  <Slides>52</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52</vt:i4>
      </vt:variant>
    </vt:vector>
  </HeadingPairs>
  <TitlesOfParts>
    <vt:vector size="60" baseType="lpstr">
      <vt:lpstr>Arial</vt:lpstr>
      <vt:lpstr>Calibri</vt:lpstr>
      <vt:lpstr>Calibri Light</vt:lpstr>
      <vt:lpstr>SFRM0900</vt:lpstr>
      <vt:lpstr>SFRM1000</vt:lpstr>
      <vt:lpstr>Covers</vt:lpstr>
      <vt:lpstr>General</vt:lpstr>
      <vt:lpstr>Breakers</vt:lpstr>
      <vt:lpstr>Design Patterns</vt:lpstr>
      <vt:lpstr>Design Patterns</vt:lpstr>
      <vt:lpstr>Definition</vt:lpstr>
      <vt:lpstr>Roots</vt:lpstr>
      <vt:lpstr>PowerPoint Presentation</vt:lpstr>
      <vt:lpstr>PowerPoint Presentation</vt:lpstr>
      <vt:lpstr>Why do I need to study patterns</vt:lpstr>
      <vt:lpstr>Other advantages</vt:lpstr>
      <vt:lpstr>Design Patterns</vt:lpstr>
      <vt:lpstr>Association</vt:lpstr>
      <vt:lpstr>Aggregation</vt:lpstr>
      <vt:lpstr>Composition</vt:lpstr>
      <vt:lpstr>Association, aggregation, composition</vt:lpstr>
      <vt:lpstr>Design Patterns</vt:lpstr>
      <vt:lpstr>Definition</vt:lpstr>
      <vt:lpstr>Design Patterns</vt:lpstr>
      <vt:lpstr>Intent</vt:lpstr>
      <vt:lpstr>Motivation</vt:lpstr>
      <vt:lpstr>Example. Facade for starting a car system</vt:lpstr>
      <vt:lpstr>Applicability</vt:lpstr>
      <vt:lpstr>Design Patterns</vt:lpstr>
      <vt:lpstr>Intent</vt:lpstr>
      <vt:lpstr>Motivation</vt:lpstr>
      <vt:lpstr>Example. The task</vt:lpstr>
      <vt:lpstr>Example. The task resolution</vt:lpstr>
      <vt:lpstr>Two types of adapter realization</vt:lpstr>
      <vt:lpstr>Applicability</vt:lpstr>
      <vt:lpstr>Design Patterns</vt:lpstr>
      <vt:lpstr>Intent</vt:lpstr>
      <vt:lpstr>Motivation</vt:lpstr>
      <vt:lpstr>Example. The task</vt:lpstr>
      <vt:lpstr>Example. The task resolution</vt:lpstr>
      <vt:lpstr>Two types of adapter realization</vt:lpstr>
      <vt:lpstr>Applicability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Denis Ponizovkin</cp:lastModifiedBy>
  <cp:revision>21</cp:revision>
  <dcterms:created xsi:type="dcterms:W3CDTF">2018-01-26T19:23:30Z</dcterms:created>
  <dcterms:modified xsi:type="dcterms:W3CDTF">2019-04-30T11:34:11Z</dcterms:modified>
</cp:coreProperties>
</file>