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2.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4.jpeg" ContentType="image/jpeg"/>
  <Override PartName="/ppt/media/image14.png" ContentType="image/png"/>
  <Override PartName="/ppt/media/image15.png" ContentType="image/png"/>
  <Override PartName="/ppt/media/image1.jpeg" ContentType="image/jpeg"/>
  <Override PartName="/ppt/media/image16.png" ContentType="image/png"/>
  <Override PartName="/ppt/media/image6.wmf" ContentType="image/x-wmf"/>
  <Override PartName="/ppt/media/image7.wmf" ContentType="image/x-wmf"/>
  <Override PartName="/ppt/media/image3.wmf" ContentType="image/x-wmf"/>
  <Override PartName="/ppt/media/image8.wmf" ContentType="image/x-wmf"/>
  <Override PartName="/ppt/media/image9.wmf" ContentType="image/x-wmf"/>
  <Override PartName="/ppt/media/image10.wmf" ContentType="image/x-wmf"/>
  <Override PartName="/ppt/media/image11.wmf" ContentType="image/x-wmf"/>
  <Override PartName="/ppt/media/image12.wmf" ContentType="image/x-wmf"/>
  <Override PartName="/ppt/media/image13.wmf" ContentType="image/x-wmf"/>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1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2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2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2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4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5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5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6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6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6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6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6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6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6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8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8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9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9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0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0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20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0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20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20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20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20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21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2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2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2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2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3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2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3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3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3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3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4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4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4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4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24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4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25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25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25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25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25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6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6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6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6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7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27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7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7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8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8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8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8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8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28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9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29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29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29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29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29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wm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image" Target="../media/image6.wmf"/><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8.wmf"/><Relationship Id="rId3" Type="http://schemas.openxmlformats.org/officeDocument/2006/relationships/image" Target="../media/image9.wmf"/><Relationship Id="rId4" Type="http://schemas.openxmlformats.org/officeDocument/2006/relationships/image" Target="../media/image10.wmf"/><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1.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2.wmf"/><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3.wmf"/><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6cdd8"/>
        </a:solidFill>
      </p:bgPr>
    </p:bg>
    <p:spTree>
      <p:nvGrpSpPr>
        <p:cNvPr id="1" name=""/>
        <p:cNvGrpSpPr/>
        <p:nvPr/>
      </p:nvGrpSpPr>
      <p:grpSpPr>
        <a:xfrm>
          <a:off x="0" y="0"/>
          <a:ext cx="0" cy="0"/>
          <a:chOff x="0" y="0"/>
          <a:chExt cx="0" cy="0"/>
        </a:xfrm>
      </p:grpSpPr>
      <p:pic>
        <p:nvPicPr>
          <p:cNvPr id="0" name="Picture Placeholder 6" descr=""/>
          <p:cNvPicPr/>
          <p:nvPr/>
        </p:nvPicPr>
        <p:blipFill>
          <a:blip r:embed="rId2"/>
          <a:stretch/>
        </p:blipFill>
        <p:spPr>
          <a:xfrm>
            <a:off x="5333760" y="0"/>
            <a:ext cx="3808440" cy="5142240"/>
          </a:xfrm>
          <a:prstGeom prst="rect">
            <a:avLst/>
          </a:prstGeom>
          <a:ln>
            <a:noFill/>
          </a:ln>
        </p:spPr>
      </p:pic>
      <p:sp>
        <p:nvSpPr>
          <p:cNvPr id="1" name="CustomShape 1"/>
          <p:cNvSpPr/>
          <p:nvPr/>
        </p:nvSpPr>
        <p:spPr>
          <a:xfrm>
            <a:off x="5333760" y="0"/>
            <a:ext cx="3808440" cy="5142240"/>
          </a:xfrm>
          <a:prstGeom prst="rect">
            <a:avLst/>
          </a:prstGeom>
          <a:gradFill rotWithShape="0">
            <a:gsLst>
              <a:gs pos="0">
                <a:srgbClr val="343334"/>
              </a:gs>
              <a:gs pos="100000">
                <a:srgbClr val="434244"/>
              </a:gs>
            </a:gsLst>
            <a:lin ang="16200000"/>
          </a:gradFill>
          <a:ln w="9360">
            <a:noFill/>
          </a:ln>
          <a:effectLst>
            <a:outerShdw dir="5400000" dist="23040">
              <a:srgbClr val="000000">
                <a:alpha val="35000"/>
              </a:srgbClr>
            </a:outerShdw>
          </a:effectLst>
        </p:spPr>
        <p:style>
          <a:lnRef idx="0"/>
          <a:fillRef idx="0"/>
          <a:effectRef idx="0"/>
          <a:fontRef idx="minor"/>
        </p:style>
      </p:sp>
      <p:pic>
        <p:nvPicPr>
          <p:cNvPr id="2" name="Picture 7" descr=""/>
          <p:cNvPicPr/>
          <p:nvPr/>
        </p:nvPicPr>
        <p:blipFill>
          <a:blip r:embed="rId3"/>
          <a:stretch/>
        </p:blipFill>
        <p:spPr>
          <a:xfrm rot="5400000">
            <a:off x="2768400" y="2305440"/>
            <a:ext cx="5142240" cy="528840"/>
          </a:xfrm>
          <a:prstGeom prst="rect">
            <a:avLst/>
          </a:prstGeom>
          <a:ln>
            <a:noFill/>
          </a:ln>
        </p:spPr>
      </p:pic>
      <p:pic>
        <p:nvPicPr>
          <p:cNvPr id="3" name="Picture 8" descr=""/>
          <p:cNvPicPr/>
          <p:nvPr/>
        </p:nvPicPr>
        <p:blipFill>
          <a:blip r:embed="rId4"/>
          <a:stretch/>
        </p:blipFill>
        <p:spPr>
          <a:xfrm>
            <a:off x="627840" y="511200"/>
            <a:ext cx="889920" cy="314640"/>
          </a:xfrm>
          <a:prstGeom prst="rect">
            <a:avLst/>
          </a:prstGeom>
          <a:ln>
            <a:noFill/>
          </a:ln>
        </p:spPr>
      </p:pic>
      <p:sp>
        <p:nvSpPr>
          <p:cNvPr id="4" name="PlaceHolder 2"/>
          <p:cNvSpPr>
            <a:spLocks noGrp="1"/>
          </p:cNvSpPr>
          <p:nvPr>
            <p:ph type="title"/>
          </p:nvPr>
        </p:nvSpPr>
        <p:spPr>
          <a:xfrm>
            <a:off x="457200" y="205200"/>
            <a:ext cx="8228880" cy="8582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5" name="PlaceHolder 3"/>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6cdd8"/>
        </a:solidFill>
      </p:bgPr>
    </p:bg>
    <p:spTree>
      <p:nvGrpSpPr>
        <p:cNvPr id="1" name=""/>
        <p:cNvGrpSpPr/>
        <p:nvPr/>
      </p:nvGrpSpPr>
      <p:grpSpPr>
        <a:xfrm>
          <a:off x="0" y="0"/>
          <a:ext cx="0" cy="0"/>
          <a:chOff x="0" y="0"/>
          <a:chExt cx="0" cy="0"/>
        </a:xfrm>
      </p:grpSpPr>
      <p:pic>
        <p:nvPicPr>
          <p:cNvPr id="42" name="Picture Placeholder 6" descr=""/>
          <p:cNvPicPr/>
          <p:nvPr/>
        </p:nvPicPr>
        <p:blipFill>
          <a:blip r:embed="rId2"/>
          <a:stretch/>
        </p:blipFill>
        <p:spPr>
          <a:xfrm>
            <a:off x="5333760" y="0"/>
            <a:ext cx="3808440" cy="5142240"/>
          </a:xfrm>
          <a:prstGeom prst="rect">
            <a:avLst/>
          </a:prstGeom>
          <a:ln>
            <a:noFill/>
          </a:ln>
        </p:spPr>
      </p:pic>
      <p:sp>
        <p:nvSpPr>
          <p:cNvPr id="43" name="CustomShape 1"/>
          <p:cNvSpPr/>
          <p:nvPr/>
        </p:nvSpPr>
        <p:spPr>
          <a:xfrm>
            <a:off x="5333760" y="0"/>
            <a:ext cx="3808440" cy="5142240"/>
          </a:xfrm>
          <a:prstGeom prst="rect">
            <a:avLst/>
          </a:prstGeom>
          <a:gradFill rotWithShape="0">
            <a:gsLst>
              <a:gs pos="0">
                <a:srgbClr val="343334"/>
              </a:gs>
              <a:gs pos="100000">
                <a:srgbClr val="434244"/>
              </a:gs>
            </a:gsLst>
            <a:lin ang="16200000"/>
          </a:gradFill>
          <a:ln w="9360">
            <a:noFill/>
          </a:ln>
          <a:effectLst>
            <a:outerShdw dir="5400000" dist="23040">
              <a:srgbClr val="000000">
                <a:alpha val="35000"/>
              </a:srgbClr>
            </a:outerShdw>
          </a:effectLst>
        </p:spPr>
        <p:style>
          <a:lnRef idx="0"/>
          <a:fillRef idx="0"/>
          <a:effectRef idx="0"/>
          <a:fontRef idx="minor"/>
        </p:style>
      </p:sp>
      <p:pic>
        <p:nvPicPr>
          <p:cNvPr id="44" name="Picture 7" descr=""/>
          <p:cNvPicPr/>
          <p:nvPr/>
        </p:nvPicPr>
        <p:blipFill>
          <a:blip r:embed="rId3"/>
          <a:stretch/>
        </p:blipFill>
        <p:spPr>
          <a:xfrm rot="5400000">
            <a:off x="2768400" y="2305440"/>
            <a:ext cx="5142240" cy="528840"/>
          </a:xfrm>
          <a:prstGeom prst="rect">
            <a:avLst/>
          </a:prstGeom>
          <a:ln>
            <a:noFill/>
          </a:ln>
        </p:spPr>
      </p:pic>
      <p:pic>
        <p:nvPicPr>
          <p:cNvPr id="45" name="Picture 8" descr=""/>
          <p:cNvPicPr/>
          <p:nvPr/>
        </p:nvPicPr>
        <p:blipFill>
          <a:blip r:embed="rId4"/>
          <a:stretch/>
        </p:blipFill>
        <p:spPr>
          <a:xfrm>
            <a:off x="627840" y="511200"/>
            <a:ext cx="889920" cy="314640"/>
          </a:xfrm>
          <a:prstGeom prst="rect">
            <a:avLst/>
          </a:prstGeom>
          <a:ln>
            <a:noFill/>
          </a:ln>
        </p:spPr>
      </p:pic>
      <p:sp>
        <p:nvSpPr>
          <p:cNvPr id="46" name="PlaceHolder 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7"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0" y="4826520"/>
            <a:ext cx="9142560" cy="315360"/>
          </a:xfrm>
          <a:prstGeom prst="rect">
            <a:avLst/>
          </a:prstGeom>
          <a:solidFill>
            <a:srgbClr val="133c41"/>
          </a:solidFill>
          <a:ln w="9360">
            <a:noFill/>
          </a:ln>
          <a:effectLst>
            <a:outerShdw dir="5400000" dist="23040">
              <a:srgbClr val="000000">
                <a:alpha val="35000"/>
              </a:srgbClr>
            </a:outerShdw>
          </a:effectLst>
        </p:spPr>
        <p:style>
          <a:lnRef idx="0"/>
          <a:fillRef idx="0"/>
          <a:effectRef idx="0"/>
          <a:fontRef idx="minor"/>
        </p:style>
      </p:sp>
      <p:pic>
        <p:nvPicPr>
          <p:cNvPr id="85" name="Picture 7" descr=""/>
          <p:cNvPicPr/>
          <p:nvPr/>
        </p:nvPicPr>
        <p:blipFill>
          <a:blip r:embed="rId2"/>
          <a:stretch/>
        </p:blipFill>
        <p:spPr>
          <a:xfrm>
            <a:off x="360360" y="4911840"/>
            <a:ext cx="469440" cy="165600"/>
          </a:xfrm>
          <a:prstGeom prst="rect">
            <a:avLst/>
          </a:prstGeom>
          <a:ln>
            <a:noFill/>
          </a:ln>
        </p:spPr>
      </p:pic>
      <p:sp>
        <p:nvSpPr>
          <p:cNvPr id="86" name="CustomShape 2"/>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
        <p:nvSpPr>
          <p:cNvPr id="87" name="Line 3"/>
          <p:cNvSpPr/>
          <p:nvPr/>
        </p:nvSpPr>
        <p:spPr>
          <a:xfrm>
            <a:off x="294120" y="716400"/>
            <a:ext cx="8555400" cy="360"/>
          </a:xfrm>
          <a:prstGeom prst="line">
            <a:avLst/>
          </a:prstGeom>
          <a:ln w="19080">
            <a:solidFill>
              <a:srgbClr val="f5f5f5"/>
            </a:solidFill>
            <a:round/>
          </a:ln>
        </p:spPr>
        <p:style>
          <a:lnRef idx="0"/>
          <a:fillRef idx="0"/>
          <a:effectRef idx="0"/>
          <a:fontRef idx="minor"/>
        </p:style>
      </p:sp>
      <p:sp>
        <p:nvSpPr>
          <p:cNvPr id="88" name="PlaceHolder 4"/>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9"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6cdd8"/>
        </a:solidFill>
      </p:bgPr>
    </p:bg>
    <p:spTree>
      <p:nvGrpSpPr>
        <p:cNvPr id="1" name=""/>
        <p:cNvGrpSpPr/>
        <p:nvPr/>
      </p:nvGrpSpPr>
      <p:grpSpPr>
        <a:xfrm>
          <a:off x="0" y="0"/>
          <a:ext cx="0" cy="0"/>
          <a:chOff x="0" y="0"/>
          <a:chExt cx="0" cy="0"/>
        </a:xfrm>
      </p:grpSpPr>
      <p:sp>
        <p:nvSpPr>
          <p:cNvPr id="126" name="CustomShape 1"/>
          <p:cNvSpPr/>
          <p:nvPr/>
        </p:nvSpPr>
        <p:spPr>
          <a:xfrm>
            <a:off x="0" y="4826520"/>
            <a:ext cx="9142560" cy="315360"/>
          </a:xfrm>
          <a:prstGeom prst="rect">
            <a:avLst/>
          </a:prstGeom>
          <a:solidFill>
            <a:srgbClr val="133c41"/>
          </a:solidFill>
          <a:ln w="9360">
            <a:noFill/>
          </a:ln>
          <a:effectLst>
            <a:outerShdw dir="5400000" dist="23040">
              <a:srgbClr val="000000">
                <a:alpha val="35000"/>
              </a:srgbClr>
            </a:outerShdw>
          </a:effectLst>
        </p:spPr>
        <p:style>
          <a:lnRef idx="0"/>
          <a:fillRef idx="0"/>
          <a:effectRef idx="0"/>
          <a:fontRef idx="minor"/>
        </p:style>
      </p:sp>
      <p:pic>
        <p:nvPicPr>
          <p:cNvPr id="127" name="Picture 7" descr=""/>
          <p:cNvPicPr/>
          <p:nvPr/>
        </p:nvPicPr>
        <p:blipFill>
          <a:blip r:embed="rId2"/>
          <a:stretch/>
        </p:blipFill>
        <p:spPr>
          <a:xfrm>
            <a:off x="360360" y="4911840"/>
            <a:ext cx="469440" cy="165600"/>
          </a:xfrm>
          <a:prstGeom prst="rect">
            <a:avLst/>
          </a:prstGeom>
          <a:ln>
            <a:noFill/>
          </a:ln>
        </p:spPr>
      </p:pic>
      <p:sp>
        <p:nvSpPr>
          <p:cNvPr id="128" name="CustomShape 2"/>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pic>
        <p:nvPicPr>
          <p:cNvPr id="129" name="Picture 2" descr=""/>
          <p:cNvPicPr/>
          <p:nvPr/>
        </p:nvPicPr>
        <p:blipFill>
          <a:blip r:embed="rId3"/>
          <a:srcRect l="0" t="63049" r="42498" b="0"/>
          <a:stretch/>
        </p:blipFill>
        <p:spPr>
          <a:xfrm>
            <a:off x="0" y="-122400"/>
            <a:ext cx="1546920" cy="1185840"/>
          </a:xfrm>
          <a:prstGeom prst="rect">
            <a:avLst/>
          </a:prstGeom>
          <a:ln>
            <a:noFill/>
          </a:ln>
        </p:spPr>
      </p:pic>
      <p:pic>
        <p:nvPicPr>
          <p:cNvPr id="130" name="Picture 3" descr=""/>
          <p:cNvPicPr/>
          <p:nvPr/>
        </p:nvPicPr>
        <p:blipFill>
          <a:blip r:embed="rId4"/>
          <a:srcRect l="0" t="63049" r="42498" b="0"/>
          <a:stretch/>
        </p:blipFill>
        <p:spPr>
          <a:xfrm rot="10800000">
            <a:off x="13786920" y="8429040"/>
            <a:ext cx="1546920" cy="1185840"/>
          </a:xfrm>
          <a:prstGeom prst="rect">
            <a:avLst/>
          </a:prstGeom>
          <a:ln>
            <a:noFill/>
          </a:ln>
        </p:spPr>
      </p:pic>
      <p:sp>
        <p:nvSpPr>
          <p:cNvPr id="131" name="PlaceHolder 3"/>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32"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9" name="CustomShape 1"/>
          <p:cNvSpPr/>
          <p:nvPr/>
        </p:nvSpPr>
        <p:spPr>
          <a:xfrm>
            <a:off x="0" y="4826520"/>
            <a:ext cx="9142560" cy="315360"/>
          </a:xfrm>
          <a:prstGeom prst="rect">
            <a:avLst/>
          </a:prstGeom>
          <a:solidFill>
            <a:srgbClr val="133c41"/>
          </a:solidFill>
          <a:ln w="9360">
            <a:noFill/>
          </a:ln>
          <a:effectLst>
            <a:outerShdw dir="5400000" dist="23040">
              <a:srgbClr val="000000">
                <a:alpha val="35000"/>
              </a:srgbClr>
            </a:outerShdw>
          </a:effectLst>
        </p:spPr>
        <p:style>
          <a:lnRef idx="0"/>
          <a:fillRef idx="0"/>
          <a:effectRef idx="0"/>
          <a:fontRef idx="minor"/>
        </p:style>
      </p:sp>
      <p:pic>
        <p:nvPicPr>
          <p:cNvPr id="170" name="Picture 7" descr=""/>
          <p:cNvPicPr/>
          <p:nvPr/>
        </p:nvPicPr>
        <p:blipFill>
          <a:blip r:embed="rId2"/>
          <a:stretch/>
        </p:blipFill>
        <p:spPr>
          <a:xfrm>
            <a:off x="360360" y="4911840"/>
            <a:ext cx="469440" cy="165600"/>
          </a:xfrm>
          <a:prstGeom prst="rect">
            <a:avLst/>
          </a:prstGeom>
          <a:ln>
            <a:noFill/>
          </a:ln>
        </p:spPr>
      </p:pic>
      <p:sp>
        <p:nvSpPr>
          <p:cNvPr id="171" name="CustomShape 2"/>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
        <p:nvSpPr>
          <p:cNvPr id="172" name="Line 3"/>
          <p:cNvSpPr/>
          <p:nvPr/>
        </p:nvSpPr>
        <p:spPr>
          <a:xfrm>
            <a:off x="294120" y="716400"/>
            <a:ext cx="8555400" cy="360"/>
          </a:xfrm>
          <a:prstGeom prst="line">
            <a:avLst/>
          </a:prstGeom>
          <a:ln w="19080">
            <a:solidFill>
              <a:srgbClr val="f5f5f5"/>
            </a:solidFill>
            <a:round/>
          </a:ln>
        </p:spPr>
        <p:style>
          <a:lnRef idx="0"/>
          <a:fillRef idx="0"/>
          <a:effectRef idx="0"/>
          <a:fontRef idx="minor"/>
        </p:style>
      </p:sp>
      <p:sp>
        <p:nvSpPr>
          <p:cNvPr id="173" name="PlaceHolder 4"/>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7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1" name="CustomShape 1"/>
          <p:cNvSpPr/>
          <p:nvPr/>
        </p:nvSpPr>
        <p:spPr>
          <a:xfrm>
            <a:off x="0" y="4826520"/>
            <a:ext cx="9142560" cy="315360"/>
          </a:xfrm>
          <a:prstGeom prst="rect">
            <a:avLst/>
          </a:prstGeom>
          <a:solidFill>
            <a:srgbClr val="133c41"/>
          </a:solidFill>
          <a:ln w="9360">
            <a:noFill/>
          </a:ln>
          <a:effectLst>
            <a:outerShdw dir="5400000" dist="23040">
              <a:srgbClr val="000000">
                <a:alpha val="35000"/>
              </a:srgbClr>
            </a:outerShdw>
          </a:effectLst>
        </p:spPr>
        <p:style>
          <a:lnRef idx="0"/>
          <a:fillRef idx="0"/>
          <a:effectRef idx="0"/>
          <a:fontRef idx="minor"/>
        </p:style>
      </p:sp>
      <p:pic>
        <p:nvPicPr>
          <p:cNvPr id="212" name="Picture 7" descr=""/>
          <p:cNvPicPr/>
          <p:nvPr/>
        </p:nvPicPr>
        <p:blipFill>
          <a:blip r:embed="rId2"/>
          <a:stretch/>
        </p:blipFill>
        <p:spPr>
          <a:xfrm>
            <a:off x="360360" y="4911840"/>
            <a:ext cx="469440" cy="165600"/>
          </a:xfrm>
          <a:prstGeom prst="rect">
            <a:avLst/>
          </a:prstGeom>
          <a:ln>
            <a:noFill/>
          </a:ln>
        </p:spPr>
      </p:pic>
      <p:sp>
        <p:nvSpPr>
          <p:cNvPr id="213" name="CustomShape 2"/>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
        <p:nvSpPr>
          <p:cNvPr id="214" name="Line 3"/>
          <p:cNvSpPr/>
          <p:nvPr/>
        </p:nvSpPr>
        <p:spPr>
          <a:xfrm>
            <a:off x="294120" y="716400"/>
            <a:ext cx="8555400" cy="360"/>
          </a:xfrm>
          <a:prstGeom prst="line">
            <a:avLst/>
          </a:prstGeom>
          <a:ln w="19080">
            <a:solidFill>
              <a:srgbClr val="f5f5f5"/>
            </a:solidFill>
            <a:round/>
          </a:ln>
        </p:spPr>
        <p:style>
          <a:lnRef idx="0"/>
          <a:fillRef idx="0"/>
          <a:effectRef idx="0"/>
          <a:fontRef idx="minor"/>
        </p:style>
      </p:sp>
      <p:sp>
        <p:nvSpPr>
          <p:cNvPr id="215" name="Line 4"/>
          <p:cNvSpPr/>
          <p:nvPr/>
        </p:nvSpPr>
        <p:spPr>
          <a:xfrm flipV="1">
            <a:off x="5986440" y="703080"/>
            <a:ext cx="360" cy="4123440"/>
          </a:xfrm>
          <a:prstGeom prst="line">
            <a:avLst/>
          </a:prstGeom>
          <a:ln w="19080">
            <a:solidFill>
              <a:srgbClr val="f5f5f5"/>
            </a:solidFill>
            <a:round/>
          </a:ln>
        </p:spPr>
        <p:style>
          <a:lnRef idx="0"/>
          <a:fillRef idx="0"/>
          <a:effectRef idx="0"/>
          <a:fontRef idx="minor"/>
        </p:style>
      </p:sp>
      <p:sp>
        <p:nvSpPr>
          <p:cNvPr id="216" name="CustomShape 5"/>
          <p:cNvSpPr/>
          <p:nvPr/>
        </p:nvSpPr>
        <p:spPr>
          <a:xfrm>
            <a:off x="5986440" y="711720"/>
            <a:ext cx="3156120" cy="517320"/>
          </a:xfrm>
          <a:prstGeom prst="rect">
            <a:avLst/>
          </a:prstGeom>
          <a:solidFill>
            <a:srgbClr val="76cdd8"/>
          </a:solidFill>
          <a:ln w="12600">
            <a:noFill/>
          </a:ln>
        </p:spPr>
        <p:style>
          <a:lnRef idx="0"/>
          <a:fillRef idx="0"/>
          <a:effectRef idx="0"/>
          <a:fontRef idx="minor"/>
        </p:style>
      </p:sp>
      <p:sp>
        <p:nvSpPr>
          <p:cNvPr id="217" name="PlaceHolder 6"/>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18"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5" name="CustomShape 1"/>
          <p:cNvSpPr/>
          <p:nvPr/>
        </p:nvSpPr>
        <p:spPr>
          <a:xfrm>
            <a:off x="0" y="4826520"/>
            <a:ext cx="9142560" cy="315360"/>
          </a:xfrm>
          <a:prstGeom prst="rect">
            <a:avLst/>
          </a:prstGeom>
          <a:solidFill>
            <a:srgbClr val="133c41"/>
          </a:solidFill>
          <a:ln w="9360">
            <a:noFill/>
          </a:ln>
          <a:effectLst>
            <a:outerShdw dir="5400000" dist="23040">
              <a:srgbClr val="000000">
                <a:alpha val="35000"/>
              </a:srgbClr>
            </a:outerShdw>
          </a:effectLst>
        </p:spPr>
        <p:style>
          <a:lnRef idx="0"/>
          <a:fillRef idx="0"/>
          <a:effectRef idx="0"/>
          <a:fontRef idx="minor"/>
        </p:style>
      </p:sp>
      <p:pic>
        <p:nvPicPr>
          <p:cNvPr id="256" name="Picture 7" descr=""/>
          <p:cNvPicPr/>
          <p:nvPr/>
        </p:nvPicPr>
        <p:blipFill>
          <a:blip r:embed="rId2"/>
          <a:stretch/>
        </p:blipFill>
        <p:spPr>
          <a:xfrm>
            <a:off x="360360" y="4911840"/>
            <a:ext cx="469440" cy="165600"/>
          </a:xfrm>
          <a:prstGeom prst="rect">
            <a:avLst/>
          </a:prstGeom>
          <a:ln>
            <a:noFill/>
          </a:ln>
        </p:spPr>
      </p:pic>
      <p:sp>
        <p:nvSpPr>
          <p:cNvPr id="257" name="CustomShape 2"/>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
        <p:nvSpPr>
          <p:cNvPr id="258" name="Line 3"/>
          <p:cNvSpPr/>
          <p:nvPr/>
        </p:nvSpPr>
        <p:spPr>
          <a:xfrm>
            <a:off x="294120" y="716400"/>
            <a:ext cx="8555400" cy="360"/>
          </a:xfrm>
          <a:prstGeom prst="line">
            <a:avLst/>
          </a:prstGeom>
          <a:ln w="19080">
            <a:solidFill>
              <a:srgbClr val="f5f5f5"/>
            </a:solidFill>
            <a:round/>
          </a:ln>
        </p:spPr>
        <p:style>
          <a:lnRef idx="0"/>
          <a:fillRef idx="0"/>
          <a:effectRef idx="0"/>
          <a:fontRef idx="minor"/>
        </p:style>
      </p:sp>
      <p:sp>
        <p:nvSpPr>
          <p:cNvPr id="259" name="PlaceHolder 4"/>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60"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73.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7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73.xml"/>
</Relationships>
</file>

<file path=ppt/slides/_rels/slide3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73.xml"/>
</Relationships>
</file>

<file path=ppt/slides/_rels/slide3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73.xml"/>
</Relationships>
</file>

<file path=ppt/slides/_rels/slide3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73.xml"/>
</Relationships>
</file>

<file path=ppt/slides/_rels/slide3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7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7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49.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73.xml"/>
</Relationships>
</file>

<file path=ppt/slides/_rels/slide4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7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73.xml"/>
</Relationships>
</file>

<file path=ppt/slides/_rels/slide5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7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531360" y="1412280"/>
            <a:ext cx="4314600" cy="1420560"/>
          </a:xfrm>
          <a:prstGeom prst="rect">
            <a:avLst/>
          </a:prstGeom>
          <a:noFill/>
          <a:ln>
            <a:noFill/>
          </a:ln>
        </p:spPr>
        <p:style>
          <a:lnRef idx="0"/>
          <a:fillRef idx="0"/>
          <a:effectRef idx="0"/>
          <a:fontRef idx="minor"/>
        </p:style>
        <p:txBody>
          <a:bodyPr lIns="0" rIns="0" tIns="0" bIns="0"/>
          <a:p>
            <a:pPr>
              <a:lnSpc>
                <a:spcPct val="90000"/>
              </a:lnSpc>
            </a:pPr>
            <a:r>
              <a:rPr b="0" lang="en-US" sz="4800" spc="-1" strike="noStrike">
                <a:solidFill>
                  <a:srgbClr val="ffffff"/>
                </a:solidFill>
                <a:latin typeface="Calibri Light"/>
                <a:ea typeface="DejaVu Sans"/>
              </a:rPr>
              <a:t>Design</a:t>
            </a:r>
            <a:br/>
            <a:r>
              <a:rPr b="0" lang="en-US" sz="4800" spc="-1" strike="noStrike">
                <a:solidFill>
                  <a:srgbClr val="ffffff"/>
                </a:solidFill>
                <a:latin typeface="Calibri Light"/>
                <a:ea typeface="DejaVu Sans"/>
              </a:rPr>
              <a:t>Patterns</a:t>
            </a:r>
            <a:endParaRPr b="0" lang="en-US" sz="4800" spc="-1" strike="noStrike">
              <a:latin typeface="Arial"/>
            </a:endParaRPr>
          </a:p>
        </p:txBody>
      </p:sp>
      <p:sp>
        <p:nvSpPr>
          <p:cNvPr id="298" name="CustomShape 2"/>
          <p:cNvSpPr/>
          <p:nvPr/>
        </p:nvSpPr>
        <p:spPr>
          <a:xfrm>
            <a:off x="5313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
        <p:nvSpPr>
          <p:cNvPr id="299" name="CustomShape 3"/>
          <p:cNvSpPr/>
          <p:nvPr/>
        </p:nvSpPr>
        <p:spPr>
          <a:xfrm>
            <a:off x="531360" y="3049920"/>
            <a:ext cx="4314600" cy="31248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Association</a:t>
            </a:r>
            <a:endParaRPr b="0" lang="en-US" sz="2000" spc="-1" strike="noStrike">
              <a:latin typeface="Arial"/>
            </a:endParaRPr>
          </a:p>
        </p:txBody>
      </p:sp>
      <p:sp>
        <p:nvSpPr>
          <p:cNvPr id="323"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0FA96B18-58BC-48E5-AB0F-33B655136A21}" type="slidenum">
              <a:rPr b="1" lang="en-US" sz="800" spc="-1" strike="noStrike">
                <a:solidFill>
                  <a:srgbClr val="fefefe"/>
                </a:solidFill>
                <a:latin typeface="Calibri Light"/>
                <a:ea typeface="DejaVu Sans"/>
              </a:rPr>
              <a:t>&lt;number&gt;</a:t>
            </a:fld>
            <a:endParaRPr b="0" lang="en-US" sz="800" spc="-1" strike="noStrike">
              <a:latin typeface="Arial"/>
            </a:endParaRPr>
          </a:p>
        </p:txBody>
      </p:sp>
      <p:sp>
        <p:nvSpPr>
          <p:cNvPr id="324" name="CustomShape 3"/>
          <p:cNvSpPr/>
          <p:nvPr/>
        </p:nvSpPr>
        <p:spPr>
          <a:xfrm>
            <a:off x="6060960" y="1564920"/>
            <a:ext cx="2917440" cy="1276200"/>
          </a:xfrm>
          <a:prstGeom prst="rect">
            <a:avLst/>
          </a:prstGeom>
          <a:noFill/>
          <a:ln>
            <a:noFill/>
          </a:ln>
        </p:spPr>
        <p:style>
          <a:lnRef idx="0"/>
          <a:fillRef idx="0"/>
          <a:effectRef idx="0"/>
          <a:fontRef idx="minor"/>
        </p:style>
        <p:txBody>
          <a:bodyPr lIns="0" rIns="0" tIns="0" bIns="0"/>
          <a:p>
            <a:pPr>
              <a:lnSpc>
                <a:spcPts val="1480"/>
              </a:lnSpc>
              <a:spcBef>
                <a:spcPts val="264"/>
              </a:spcBef>
              <a:spcAft>
                <a:spcPts val="300"/>
              </a:spcAft>
            </a:pPr>
            <a:r>
              <a:rPr b="0" lang="en-US" sz="900" spc="-1" strike="noStrike">
                <a:solidFill>
                  <a:srgbClr val="222222"/>
                </a:solidFill>
                <a:latin typeface="Calibri Light"/>
                <a:ea typeface="DejaVu Sans"/>
              </a:rPr>
              <a:t>If two classes in a model need to communicate with each other, there must be link between them, and that can be represented by an association (connector). We can define a one-to-one, one-to-many, many-to-one and many-to-many relationship among objects.</a:t>
            </a:r>
            <a:endParaRPr b="0" lang="en-US" sz="900" spc="-1" strike="noStrike">
              <a:latin typeface="Arial"/>
            </a:endParaRPr>
          </a:p>
        </p:txBody>
      </p:sp>
      <p:pic>
        <p:nvPicPr>
          <p:cNvPr id="325" name="Picture 18" descr=""/>
          <p:cNvPicPr/>
          <p:nvPr/>
        </p:nvPicPr>
        <p:blipFill>
          <a:blip r:embed="rId1"/>
          <a:stretch/>
        </p:blipFill>
        <p:spPr>
          <a:xfrm>
            <a:off x="876960" y="1065960"/>
            <a:ext cx="4291560" cy="808200"/>
          </a:xfrm>
          <a:prstGeom prst="rect">
            <a:avLst/>
          </a:prstGeom>
          <a:ln>
            <a:noFill/>
          </a:ln>
        </p:spPr>
      </p:pic>
      <p:sp>
        <p:nvSpPr>
          <p:cNvPr id="326" name="CustomShape 4"/>
          <p:cNvSpPr/>
          <p:nvPr/>
        </p:nvSpPr>
        <p:spPr>
          <a:xfrm>
            <a:off x="1341360" y="758160"/>
            <a:ext cx="3302640" cy="3024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222222"/>
                </a:solidFill>
                <a:latin typeface="SFRM0900"/>
                <a:ea typeface="DejaVu Sans"/>
              </a:rPr>
              <a:t>Unidirectional association example</a:t>
            </a:r>
            <a:endParaRPr b="0" lang="en-US" sz="1400" spc="-1" strike="noStrike">
              <a:latin typeface="Arial"/>
            </a:endParaRPr>
          </a:p>
        </p:txBody>
      </p:sp>
      <p:pic>
        <p:nvPicPr>
          <p:cNvPr id="327" name="Picture 20" descr=""/>
          <p:cNvPicPr/>
          <p:nvPr/>
        </p:nvPicPr>
        <p:blipFill>
          <a:blip r:embed="rId2"/>
          <a:stretch/>
        </p:blipFill>
        <p:spPr>
          <a:xfrm>
            <a:off x="638640" y="2934000"/>
            <a:ext cx="4957920" cy="808200"/>
          </a:xfrm>
          <a:prstGeom prst="rect">
            <a:avLst/>
          </a:prstGeom>
          <a:ln>
            <a:noFill/>
          </a:ln>
        </p:spPr>
      </p:pic>
      <p:sp>
        <p:nvSpPr>
          <p:cNvPr id="328" name="CustomShape 5"/>
          <p:cNvSpPr/>
          <p:nvPr/>
        </p:nvSpPr>
        <p:spPr>
          <a:xfrm>
            <a:off x="1501200" y="2544480"/>
            <a:ext cx="3180960" cy="3024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222222"/>
                </a:solidFill>
                <a:latin typeface="SFRM0900"/>
                <a:ea typeface="DejaVu Sans"/>
              </a:rPr>
              <a:t>Bidirectional association example</a:t>
            </a:r>
            <a:endParaRPr b="0" lang="en-US" sz="1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Aggregation</a:t>
            </a:r>
            <a:endParaRPr b="0" lang="en-US" sz="2000" spc="-1" strike="noStrike">
              <a:latin typeface="Arial"/>
            </a:endParaRPr>
          </a:p>
        </p:txBody>
      </p:sp>
      <p:sp>
        <p:nvSpPr>
          <p:cNvPr id="330"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4C42B76C-60B6-4975-8F23-94A93D5C3A58}" type="slidenum">
              <a:rPr b="1" lang="en-US" sz="800" spc="-1" strike="noStrike">
                <a:solidFill>
                  <a:srgbClr val="fefefe"/>
                </a:solidFill>
                <a:latin typeface="Calibri Light"/>
                <a:ea typeface="DejaVu Sans"/>
              </a:rPr>
              <a:t>&lt;number&gt;</a:t>
            </a:fld>
            <a:endParaRPr b="0" lang="en-US" sz="800" spc="-1" strike="noStrike">
              <a:latin typeface="Arial"/>
            </a:endParaRPr>
          </a:p>
        </p:txBody>
      </p:sp>
      <p:sp>
        <p:nvSpPr>
          <p:cNvPr id="331" name="CustomShape 3"/>
          <p:cNvSpPr/>
          <p:nvPr/>
        </p:nvSpPr>
        <p:spPr>
          <a:xfrm>
            <a:off x="6060960" y="1564920"/>
            <a:ext cx="2917440" cy="543600"/>
          </a:xfrm>
          <a:prstGeom prst="rect">
            <a:avLst/>
          </a:prstGeom>
          <a:noFill/>
          <a:ln>
            <a:noFill/>
          </a:ln>
        </p:spPr>
        <p:style>
          <a:lnRef idx="0"/>
          <a:fillRef idx="0"/>
          <a:effectRef idx="0"/>
          <a:fontRef idx="minor"/>
        </p:style>
        <p:txBody>
          <a:bodyPr lIns="0" rIns="0" tIns="0" bIns="0"/>
          <a:p>
            <a:pPr>
              <a:lnSpc>
                <a:spcPts val="1480"/>
              </a:lnSpc>
              <a:spcBef>
                <a:spcPts val="264"/>
              </a:spcBef>
              <a:spcAft>
                <a:spcPts val="300"/>
              </a:spcAft>
            </a:pPr>
            <a:r>
              <a:rPr b="1" lang="en-US" sz="900" spc="-1" strike="noStrike">
                <a:solidFill>
                  <a:srgbClr val="222222"/>
                </a:solidFill>
                <a:latin typeface="Calibri Light"/>
                <a:ea typeface="DejaVu Sans"/>
              </a:rPr>
              <a:t>Aggregation</a:t>
            </a:r>
            <a:r>
              <a:rPr b="0" lang="en-US" sz="900" spc="-1" strike="noStrike">
                <a:solidFill>
                  <a:srgbClr val="222222"/>
                </a:solidFill>
                <a:latin typeface="Calibri Light"/>
                <a:ea typeface="DejaVu Sans"/>
              </a:rPr>
              <a:t> implies a relationship where the child can exist independently of the parent.</a:t>
            </a:r>
            <a:endParaRPr b="0" lang="en-US" sz="900" spc="-1" strike="noStrike">
              <a:latin typeface="Arial"/>
            </a:endParaRPr>
          </a:p>
        </p:txBody>
      </p:sp>
      <p:pic>
        <p:nvPicPr>
          <p:cNvPr id="332" name="Picture 5" descr=""/>
          <p:cNvPicPr/>
          <p:nvPr/>
        </p:nvPicPr>
        <p:blipFill>
          <a:blip r:embed="rId1"/>
          <a:stretch/>
        </p:blipFill>
        <p:spPr>
          <a:xfrm>
            <a:off x="1201680" y="1217520"/>
            <a:ext cx="2765160" cy="15390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Composition</a:t>
            </a:r>
            <a:endParaRPr b="0" lang="en-US" sz="2000" spc="-1" strike="noStrike">
              <a:latin typeface="Arial"/>
            </a:endParaRPr>
          </a:p>
        </p:txBody>
      </p:sp>
      <p:sp>
        <p:nvSpPr>
          <p:cNvPr id="334"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C5846DB0-79CE-4F86-88AB-F19D4E301AAF}" type="slidenum">
              <a:rPr b="1" lang="en-US" sz="800" spc="-1" strike="noStrike">
                <a:solidFill>
                  <a:srgbClr val="fefefe"/>
                </a:solidFill>
                <a:latin typeface="Calibri Light"/>
                <a:ea typeface="DejaVu Sans"/>
              </a:rPr>
              <a:t>&lt;number&gt;</a:t>
            </a:fld>
            <a:endParaRPr b="0" lang="en-US" sz="800" spc="-1" strike="noStrike">
              <a:latin typeface="Arial"/>
            </a:endParaRPr>
          </a:p>
        </p:txBody>
      </p:sp>
      <p:sp>
        <p:nvSpPr>
          <p:cNvPr id="335" name="CustomShape 3"/>
          <p:cNvSpPr/>
          <p:nvPr/>
        </p:nvSpPr>
        <p:spPr>
          <a:xfrm>
            <a:off x="6060960" y="1564920"/>
            <a:ext cx="2917440" cy="543600"/>
          </a:xfrm>
          <a:prstGeom prst="rect">
            <a:avLst/>
          </a:prstGeom>
          <a:noFill/>
          <a:ln>
            <a:noFill/>
          </a:ln>
        </p:spPr>
        <p:style>
          <a:lnRef idx="0"/>
          <a:fillRef idx="0"/>
          <a:effectRef idx="0"/>
          <a:fontRef idx="minor"/>
        </p:style>
        <p:txBody>
          <a:bodyPr lIns="0" rIns="0" tIns="0" bIns="0"/>
          <a:p>
            <a:pPr>
              <a:lnSpc>
                <a:spcPts val="1480"/>
              </a:lnSpc>
              <a:spcBef>
                <a:spcPts val="264"/>
              </a:spcBef>
              <a:spcAft>
                <a:spcPts val="300"/>
              </a:spcAft>
            </a:pPr>
            <a:r>
              <a:rPr b="1" lang="en-US" sz="900" spc="-1" strike="noStrike">
                <a:solidFill>
                  <a:srgbClr val="222222"/>
                </a:solidFill>
                <a:latin typeface="Calibri Light"/>
                <a:ea typeface="DejaVu Sans"/>
              </a:rPr>
              <a:t>Composition</a:t>
            </a:r>
            <a:r>
              <a:rPr b="0" lang="en-US" sz="900" spc="-1" strike="noStrike">
                <a:solidFill>
                  <a:srgbClr val="222222"/>
                </a:solidFill>
                <a:latin typeface="Calibri Light"/>
                <a:ea typeface="DejaVu Sans"/>
              </a:rPr>
              <a:t> implies a relationship where the child cannot exist independent of the parent. Example: House (parent) and Room (child). Rooms don't exist separate to a House.</a:t>
            </a:r>
            <a:endParaRPr b="0" lang="en-US" sz="900" spc="-1" strike="noStrike">
              <a:latin typeface="Arial"/>
            </a:endParaRPr>
          </a:p>
        </p:txBody>
      </p:sp>
      <p:pic>
        <p:nvPicPr>
          <p:cNvPr id="336" name="Picture 4" descr=""/>
          <p:cNvPicPr/>
          <p:nvPr/>
        </p:nvPicPr>
        <p:blipFill>
          <a:blip r:embed="rId1"/>
          <a:stretch/>
        </p:blipFill>
        <p:spPr>
          <a:xfrm>
            <a:off x="606600" y="2149920"/>
            <a:ext cx="4303800" cy="10274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Association, aggregation, composition</a:t>
            </a:r>
            <a:endParaRPr b="0" lang="en-US" sz="2000" spc="-1" strike="noStrike">
              <a:latin typeface="Arial"/>
            </a:endParaRPr>
          </a:p>
        </p:txBody>
      </p:sp>
      <p:sp>
        <p:nvSpPr>
          <p:cNvPr id="338"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D0694BB5-AEDF-467D-81FB-2663524C6D69}" type="slidenum">
              <a:rPr b="1" lang="en-US" sz="800" spc="-1" strike="noStrike">
                <a:solidFill>
                  <a:srgbClr val="fefefe"/>
                </a:solidFill>
                <a:latin typeface="Calibri Light"/>
                <a:ea typeface="DejaVu Sans"/>
              </a:rPr>
              <a:t>&lt;number&gt;</a:t>
            </a:fld>
            <a:endParaRPr b="0" lang="en-US" sz="800" spc="-1" strike="noStrike">
              <a:latin typeface="Arial"/>
            </a:endParaRPr>
          </a:p>
        </p:txBody>
      </p:sp>
      <p:sp>
        <p:nvSpPr>
          <p:cNvPr id="339" name="CustomShape 3"/>
          <p:cNvSpPr/>
          <p:nvPr/>
        </p:nvSpPr>
        <p:spPr>
          <a:xfrm>
            <a:off x="6060960" y="1564920"/>
            <a:ext cx="2917440" cy="543600"/>
          </a:xfrm>
          <a:prstGeom prst="rect">
            <a:avLst/>
          </a:prstGeom>
          <a:noFill/>
          <a:ln>
            <a:noFill/>
          </a:ln>
        </p:spPr>
        <p:style>
          <a:lnRef idx="0"/>
          <a:fillRef idx="0"/>
          <a:effectRef idx="0"/>
          <a:fontRef idx="minor"/>
        </p:style>
        <p:txBody>
          <a:bodyPr lIns="0" rIns="0" tIns="0" bIns="0"/>
          <a:p>
            <a:pPr>
              <a:lnSpc>
                <a:spcPts val="1480"/>
              </a:lnSpc>
              <a:spcBef>
                <a:spcPts val="264"/>
              </a:spcBef>
              <a:spcAft>
                <a:spcPts val="300"/>
              </a:spcAft>
            </a:pPr>
            <a:r>
              <a:rPr b="0" lang="en-US" sz="900" spc="-1" strike="noStrike">
                <a:solidFill>
                  <a:srgbClr val="222222"/>
                </a:solidFill>
                <a:latin typeface="Calibri Light"/>
                <a:ea typeface="DejaVu Sans"/>
              </a:rPr>
              <a:t>Actually, </a:t>
            </a:r>
            <a:r>
              <a:rPr b="1" lang="en-US" sz="900" spc="-1" strike="noStrike">
                <a:solidFill>
                  <a:srgbClr val="222222"/>
                </a:solidFill>
                <a:latin typeface="Calibri Light"/>
                <a:ea typeface="DejaVu Sans"/>
              </a:rPr>
              <a:t>Aggregation</a:t>
            </a:r>
            <a:r>
              <a:rPr b="0" lang="en-US" sz="900" spc="-1" strike="noStrike">
                <a:solidFill>
                  <a:srgbClr val="222222"/>
                </a:solidFill>
                <a:latin typeface="Calibri Light"/>
                <a:ea typeface="DejaVu Sans"/>
              </a:rPr>
              <a:t> and </a:t>
            </a:r>
            <a:r>
              <a:rPr b="1" lang="en-US" sz="900" spc="-1" strike="noStrike">
                <a:solidFill>
                  <a:srgbClr val="222222"/>
                </a:solidFill>
                <a:latin typeface="Calibri Light"/>
                <a:ea typeface="DejaVu Sans"/>
              </a:rPr>
              <a:t>Composition</a:t>
            </a:r>
            <a:r>
              <a:rPr b="0" lang="en-US" sz="900" spc="-1" strike="noStrike">
                <a:solidFill>
                  <a:srgbClr val="222222"/>
                </a:solidFill>
                <a:latin typeface="Calibri Light"/>
                <a:ea typeface="DejaVu Sans"/>
              </a:rPr>
              <a:t> are subsets of association meaning they are </a:t>
            </a:r>
            <a:r>
              <a:rPr b="1" lang="en-US" sz="900" spc="-1" strike="noStrike">
                <a:solidFill>
                  <a:srgbClr val="222222"/>
                </a:solidFill>
                <a:latin typeface="Calibri Light"/>
                <a:ea typeface="DejaVu Sans"/>
              </a:rPr>
              <a:t>specific cases of association</a:t>
            </a:r>
            <a:endParaRPr b="0" lang="en-US" sz="900" spc="-1" strike="noStrike">
              <a:latin typeface="Arial"/>
            </a:endParaRPr>
          </a:p>
        </p:txBody>
      </p:sp>
      <p:pic>
        <p:nvPicPr>
          <p:cNvPr id="340" name="Picture 5" descr=""/>
          <p:cNvPicPr/>
          <p:nvPr/>
        </p:nvPicPr>
        <p:blipFill>
          <a:blip r:embed="rId1"/>
          <a:stretch/>
        </p:blipFill>
        <p:spPr>
          <a:xfrm>
            <a:off x="1418400" y="1474560"/>
            <a:ext cx="2377800" cy="199116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531360" y="1412280"/>
            <a:ext cx="4314600" cy="1420560"/>
          </a:xfrm>
          <a:prstGeom prst="rect">
            <a:avLst/>
          </a:prstGeom>
          <a:noFill/>
          <a:ln>
            <a:noFill/>
          </a:ln>
        </p:spPr>
        <p:style>
          <a:lnRef idx="0"/>
          <a:fillRef idx="0"/>
          <a:effectRef idx="0"/>
          <a:fontRef idx="minor"/>
        </p:style>
        <p:txBody>
          <a:bodyPr lIns="0" rIns="0" tIns="0" bIns="0"/>
          <a:p>
            <a:pPr>
              <a:lnSpc>
                <a:spcPct val="90000"/>
              </a:lnSpc>
            </a:pPr>
            <a:r>
              <a:rPr b="0" lang="en-US" sz="4800" spc="-1" strike="noStrike">
                <a:solidFill>
                  <a:srgbClr val="ffffff"/>
                </a:solidFill>
                <a:latin typeface="Calibri Light"/>
                <a:ea typeface="DejaVu Sans"/>
              </a:rPr>
              <a:t>Design</a:t>
            </a:r>
            <a:br/>
            <a:r>
              <a:rPr b="0" lang="en-US" sz="4800" spc="-1" strike="noStrike">
                <a:solidFill>
                  <a:srgbClr val="ffffff"/>
                </a:solidFill>
                <a:latin typeface="Calibri Light"/>
                <a:ea typeface="DejaVu Sans"/>
              </a:rPr>
              <a:t>Patterns</a:t>
            </a:r>
            <a:endParaRPr b="0" lang="en-US" sz="4800" spc="-1" strike="noStrike">
              <a:latin typeface="Arial"/>
            </a:endParaRPr>
          </a:p>
        </p:txBody>
      </p:sp>
      <p:sp>
        <p:nvSpPr>
          <p:cNvPr id="342" name="CustomShape 2"/>
          <p:cNvSpPr/>
          <p:nvPr/>
        </p:nvSpPr>
        <p:spPr>
          <a:xfrm>
            <a:off x="5313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
        <p:nvSpPr>
          <p:cNvPr id="343" name="CustomShape 3"/>
          <p:cNvSpPr/>
          <p:nvPr/>
        </p:nvSpPr>
        <p:spPr>
          <a:xfrm>
            <a:off x="531360" y="3049920"/>
            <a:ext cx="4314600" cy="31248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1600" spc="-1" strike="noStrike">
                <a:solidFill>
                  <a:srgbClr val="ffffff"/>
                </a:solidFill>
                <a:latin typeface="Calibri"/>
                <a:ea typeface="DejaVu Sans"/>
              </a:rPr>
              <a:t>Structural Patterns</a:t>
            </a:r>
            <a:endParaRPr b="0" lang="en-US" sz="16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Definition</a:t>
            </a:r>
            <a:endParaRPr b="0" lang="en-US" sz="2000" spc="-1" strike="noStrike">
              <a:latin typeface="Arial"/>
            </a:endParaRPr>
          </a:p>
        </p:txBody>
      </p:sp>
      <p:sp>
        <p:nvSpPr>
          <p:cNvPr id="345" name="CustomShape 2"/>
          <p:cNvSpPr/>
          <p:nvPr/>
        </p:nvSpPr>
        <p:spPr>
          <a:xfrm>
            <a:off x="357120" y="1079640"/>
            <a:ext cx="8428320" cy="339588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r>
              <a:rPr b="0" lang="en-US" sz="2000" spc="-1" strike="noStrike">
                <a:solidFill>
                  <a:srgbClr val="222222"/>
                </a:solidFill>
                <a:latin typeface="Calibri Light"/>
                <a:ea typeface="DejaVu Sans"/>
              </a:rPr>
              <a:t>Structural patterns are concerned with how classes and objects are composed to</a:t>
            </a:r>
            <a:endParaRPr b="0" lang="en-US" sz="2000" spc="-1" strike="noStrike">
              <a:latin typeface="Arial"/>
            </a:endParaRPr>
          </a:p>
          <a:p>
            <a:pPr>
              <a:lnSpc>
                <a:spcPts val="1599"/>
              </a:lnSpc>
              <a:spcBef>
                <a:spcPts val="264"/>
              </a:spcBef>
              <a:spcAft>
                <a:spcPts val="300"/>
              </a:spcAft>
            </a:pPr>
            <a:r>
              <a:rPr b="0" lang="en-US" sz="2000" spc="-1" strike="noStrike">
                <a:solidFill>
                  <a:srgbClr val="222222"/>
                </a:solidFill>
                <a:latin typeface="Calibri Light"/>
                <a:ea typeface="DejaVu Sans"/>
              </a:rPr>
              <a:t>form larger structures. Structural class patterns use inheritance to compose</a:t>
            </a:r>
            <a:endParaRPr b="0" lang="en-US" sz="2000" spc="-1" strike="noStrike">
              <a:latin typeface="Arial"/>
            </a:endParaRPr>
          </a:p>
          <a:p>
            <a:pPr>
              <a:lnSpc>
                <a:spcPts val="1599"/>
              </a:lnSpc>
              <a:spcBef>
                <a:spcPts val="264"/>
              </a:spcBef>
              <a:spcAft>
                <a:spcPts val="300"/>
              </a:spcAft>
            </a:pPr>
            <a:r>
              <a:rPr b="0" lang="en-US" sz="2000" spc="-1" strike="noStrike">
                <a:solidFill>
                  <a:srgbClr val="222222"/>
                </a:solidFill>
                <a:latin typeface="Calibri Light"/>
                <a:ea typeface="DejaVu Sans"/>
              </a:rPr>
              <a:t>interfaces or implementations. Structural object patterns describe ways to</a:t>
            </a:r>
            <a:endParaRPr b="0" lang="en-US" sz="2000" spc="-1" strike="noStrike">
              <a:latin typeface="Arial"/>
            </a:endParaRPr>
          </a:p>
          <a:p>
            <a:pPr>
              <a:lnSpc>
                <a:spcPts val="1599"/>
              </a:lnSpc>
              <a:spcBef>
                <a:spcPts val="264"/>
              </a:spcBef>
              <a:spcAft>
                <a:spcPts val="300"/>
              </a:spcAft>
            </a:pPr>
            <a:r>
              <a:rPr b="0" lang="en-US" sz="2000" spc="-1" strike="noStrike">
                <a:solidFill>
                  <a:srgbClr val="222222"/>
                </a:solidFill>
                <a:latin typeface="Calibri Light"/>
                <a:ea typeface="DejaVu Sans"/>
              </a:rPr>
              <a:t>compose objects to realize new functionality.</a:t>
            </a:r>
            <a:endParaRPr b="0" lang="en-US" sz="2000" spc="-1" strike="noStrike">
              <a:latin typeface="Arial"/>
            </a:endParaRPr>
          </a:p>
        </p:txBody>
      </p:sp>
      <p:sp>
        <p:nvSpPr>
          <p:cNvPr id="346" name="CustomShape 3"/>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531360" y="1412280"/>
            <a:ext cx="4314600" cy="1420560"/>
          </a:xfrm>
          <a:prstGeom prst="rect">
            <a:avLst/>
          </a:prstGeom>
          <a:noFill/>
          <a:ln>
            <a:noFill/>
          </a:ln>
        </p:spPr>
        <p:style>
          <a:lnRef idx="0"/>
          <a:fillRef idx="0"/>
          <a:effectRef idx="0"/>
          <a:fontRef idx="minor"/>
        </p:style>
        <p:txBody>
          <a:bodyPr lIns="0" rIns="0" tIns="0" bIns="0"/>
          <a:p>
            <a:pPr>
              <a:lnSpc>
                <a:spcPct val="90000"/>
              </a:lnSpc>
            </a:pPr>
            <a:r>
              <a:rPr b="0" lang="en-US" sz="4800" spc="-1" strike="noStrike">
                <a:solidFill>
                  <a:srgbClr val="ffffff"/>
                </a:solidFill>
                <a:latin typeface="Calibri Light"/>
                <a:ea typeface="DejaVu Sans"/>
              </a:rPr>
              <a:t>Design</a:t>
            </a:r>
            <a:br/>
            <a:r>
              <a:rPr b="0" lang="en-US" sz="4800" spc="-1" strike="noStrike">
                <a:solidFill>
                  <a:srgbClr val="ffffff"/>
                </a:solidFill>
                <a:latin typeface="Calibri Light"/>
                <a:ea typeface="DejaVu Sans"/>
              </a:rPr>
              <a:t>Patterns</a:t>
            </a:r>
            <a:endParaRPr b="0" lang="en-US" sz="4800" spc="-1" strike="noStrike">
              <a:latin typeface="Arial"/>
            </a:endParaRPr>
          </a:p>
        </p:txBody>
      </p:sp>
      <p:sp>
        <p:nvSpPr>
          <p:cNvPr id="348" name="CustomShape 2"/>
          <p:cNvSpPr/>
          <p:nvPr/>
        </p:nvSpPr>
        <p:spPr>
          <a:xfrm>
            <a:off x="5313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
        <p:nvSpPr>
          <p:cNvPr id="349" name="CustomShape 3"/>
          <p:cNvSpPr/>
          <p:nvPr/>
        </p:nvSpPr>
        <p:spPr>
          <a:xfrm>
            <a:off x="531360" y="3049920"/>
            <a:ext cx="4314600" cy="31248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1600" spc="-1" strike="noStrike">
                <a:solidFill>
                  <a:srgbClr val="ffffff"/>
                </a:solidFill>
                <a:latin typeface="Calibri"/>
                <a:ea typeface="DejaVu Sans"/>
              </a:rPr>
              <a:t>Facade</a:t>
            </a:r>
            <a:endParaRPr b="0" lang="en-US" sz="16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Intent</a:t>
            </a:r>
            <a:endParaRPr b="0" lang="en-US" sz="2000" spc="-1" strike="noStrike">
              <a:latin typeface="Arial"/>
            </a:endParaRPr>
          </a:p>
        </p:txBody>
      </p:sp>
      <p:sp>
        <p:nvSpPr>
          <p:cNvPr id="351" name="CustomShape 2"/>
          <p:cNvSpPr/>
          <p:nvPr/>
        </p:nvSpPr>
        <p:spPr>
          <a:xfrm>
            <a:off x="357120" y="1079640"/>
            <a:ext cx="8428320" cy="339588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r>
              <a:rPr b="0" lang="en-US" sz="2000" spc="-1" strike="noStrike">
                <a:solidFill>
                  <a:srgbClr val="222222"/>
                </a:solidFill>
                <a:latin typeface="Calibri Light"/>
                <a:ea typeface="DejaVu Sans"/>
              </a:rPr>
              <a:t>Provide a uniﬁed interface to a set of interfaces in a subsystem. </a:t>
            </a:r>
            <a:endParaRPr b="0" lang="en-US" sz="2000" spc="-1" strike="noStrike">
              <a:latin typeface="Arial"/>
            </a:endParaRPr>
          </a:p>
          <a:p>
            <a:pPr>
              <a:lnSpc>
                <a:spcPts val="1599"/>
              </a:lnSpc>
              <a:spcBef>
                <a:spcPts val="264"/>
              </a:spcBef>
              <a:spcAft>
                <a:spcPts val="300"/>
              </a:spcAft>
            </a:pPr>
            <a:r>
              <a:rPr b="0" lang="en-US" sz="2000" spc="-1" strike="noStrike">
                <a:solidFill>
                  <a:srgbClr val="222222"/>
                </a:solidFill>
                <a:latin typeface="Calibri Light"/>
                <a:ea typeface="DejaVu Sans"/>
              </a:rPr>
              <a:t>Facade deﬁnes a higher-level interface that makes the subsystem </a:t>
            </a:r>
            <a:endParaRPr b="0" lang="en-US" sz="2000" spc="-1" strike="noStrike">
              <a:latin typeface="Arial"/>
            </a:endParaRPr>
          </a:p>
          <a:p>
            <a:pPr>
              <a:lnSpc>
                <a:spcPts val="1599"/>
              </a:lnSpc>
              <a:spcBef>
                <a:spcPts val="264"/>
              </a:spcBef>
              <a:spcAft>
                <a:spcPts val="300"/>
              </a:spcAft>
            </a:pPr>
            <a:r>
              <a:rPr b="0" lang="en-US" sz="2000" spc="-1" strike="noStrike">
                <a:solidFill>
                  <a:srgbClr val="222222"/>
                </a:solidFill>
                <a:latin typeface="Calibri Light"/>
                <a:ea typeface="DejaVu Sans"/>
              </a:rPr>
              <a:t>easier to use.</a:t>
            </a:r>
            <a:endParaRPr b="0" lang="en-US" sz="2000" spc="-1" strike="noStrike">
              <a:latin typeface="Arial"/>
            </a:endParaRPr>
          </a:p>
        </p:txBody>
      </p:sp>
      <p:sp>
        <p:nvSpPr>
          <p:cNvPr id="352" name="CustomShape 3"/>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Motivation</a:t>
            </a:r>
            <a:endParaRPr b="0" lang="en-US" sz="2000" spc="-1" strike="noStrike">
              <a:latin typeface="Arial"/>
            </a:endParaRPr>
          </a:p>
        </p:txBody>
      </p:sp>
      <p:sp>
        <p:nvSpPr>
          <p:cNvPr id="354" name="CustomShape 2"/>
          <p:cNvSpPr/>
          <p:nvPr/>
        </p:nvSpPr>
        <p:spPr>
          <a:xfrm>
            <a:off x="357120" y="1079640"/>
            <a:ext cx="8428320" cy="339588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r>
              <a:rPr b="0" lang="en-US" sz="2000" spc="-1" strike="noStrike">
                <a:solidFill>
                  <a:srgbClr val="222222"/>
                </a:solidFill>
                <a:latin typeface="Calibri Light"/>
                <a:ea typeface="DejaVu Sans"/>
              </a:rPr>
              <a:t>Structuring a system into subsystems helps reduce complexity. A </a:t>
            </a:r>
            <a:endParaRPr b="0" lang="en-US" sz="2000" spc="-1" strike="noStrike">
              <a:latin typeface="Arial"/>
            </a:endParaRPr>
          </a:p>
          <a:p>
            <a:pPr>
              <a:lnSpc>
                <a:spcPts val="1599"/>
              </a:lnSpc>
              <a:spcBef>
                <a:spcPts val="264"/>
              </a:spcBef>
              <a:spcAft>
                <a:spcPts val="300"/>
              </a:spcAft>
            </a:pPr>
            <a:r>
              <a:rPr b="0" lang="en-US" sz="2000" spc="-1" strike="noStrike">
                <a:solidFill>
                  <a:srgbClr val="222222"/>
                </a:solidFill>
                <a:latin typeface="Calibri Light"/>
                <a:ea typeface="DejaVu Sans"/>
              </a:rPr>
              <a:t>common design goal is to minimize the communication and </a:t>
            </a:r>
            <a:endParaRPr b="0" lang="en-US" sz="2000" spc="-1" strike="noStrike">
              <a:latin typeface="Arial"/>
            </a:endParaRPr>
          </a:p>
          <a:p>
            <a:pPr>
              <a:lnSpc>
                <a:spcPts val="1599"/>
              </a:lnSpc>
              <a:spcBef>
                <a:spcPts val="264"/>
              </a:spcBef>
              <a:spcAft>
                <a:spcPts val="300"/>
              </a:spcAft>
            </a:pPr>
            <a:r>
              <a:rPr b="0" lang="en-US" sz="2000" spc="-1" strike="noStrike">
                <a:solidFill>
                  <a:srgbClr val="222222"/>
                </a:solidFill>
                <a:latin typeface="Calibri Light"/>
                <a:ea typeface="DejaVu Sans"/>
              </a:rPr>
              <a:t>dependencies between subsystems. One way to achieve this goal is </a:t>
            </a:r>
            <a:endParaRPr b="0" lang="en-US" sz="2000" spc="-1" strike="noStrike">
              <a:latin typeface="Arial"/>
            </a:endParaRPr>
          </a:p>
          <a:p>
            <a:pPr>
              <a:lnSpc>
                <a:spcPts val="1599"/>
              </a:lnSpc>
              <a:spcBef>
                <a:spcPts val="264"/>
              </a:spcBef>
              <a:spcAft>
                <a:spcPts val="300"/>
              </a:spcAft>
            </a:pPr>
            <a:r>
              <a:rPr b="0" lang="en-US" sz="2000" spc="-1" strike="noStrike">
                <a:solidFill>
                  <a:srgbClr val="222222"/>
                </a:solidFill>
                <a:latin typeface="Calibri Light"/>
                <a:ea typeface="DejaVu Sans"/>
              </a:rPr>
              <a:t>to introduce a facade object that provides a single, simpliﬁed </a:t>
            </a:r>
            <a:endParaRPr b="0" lang="en-US" sz="2000" spc="-1" strike="noStrike">
              <a:latin typeface="Arial"/>
            </a:endParaRPr>
          </a:p>
          <a:p>
            <a:pPr>
              <a:lnSpc>
                <a:spcPts val="1599"/>
              </a:lnSpc>
              <a:spcBef>
                <a:spcPts val="264"/>
              </a:spcBef>
              <a:spcAft>
                <a:spcPts val="300"/>
              </a:spcAft>
            </a:pPr>
            <a:r>
              <a:rPr b="0" lang="en-US" sz="2000" spc="-1" strike="noStrike">
                <a:solidFill>
                  <a:srgbClr val="222222"/>
                </a:solidFill>
                <a:latin typeface="Calibri Light"/>
                <a:ea typeface="DejaVu Sans"/>
              </a:rPr>
              <a:t>interface to the more general facilities of a subsystem.</a:t>
            </a:r>
            <a:endParaRPr b="0" lang="en-US" sz="2000" spc="-1" strike="noStrike">
              <a:latin typeface="Arial"/>
            </a:endParaRPr>
          </a:p>
        </p:txBody>
      </p:sp>
      <p:sp>
        <p:nvSpPr>
          <p:cNvPr id="355" name="CustomShape 3"/>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Example. Facade for starting a car system</a:t>
            </a:r>
            <a:endParaRPr b="0" lang="en-US" sz="2000" spc="-1" strike="noStrike">
              <a:latin typeface="Arial"/>
            </a:endParaRPr>
          </a:p>
        </p:txBody>
      </p:sp>
      <p:sp>
        <p:nvSpPr>
          <p:cNvPr id="357"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B8EFF780-2300-45D4-8705-762987570824}" type="slidenum">
              <a:rPr b="1" lang="en-US" sz="800" spc="-1" strike="noStrike">
                <a:solidFill>
                  <a:srgbClr val="fefefe"/>
                </a:solidFill>
                <a:latin typeface="Calibri Light"/>
                <a:ea typeface="DejaVu Sans"/>
              </a:rPr>
              <a:t>&lt;number&gt;</a:t>
            </a:fld>
            <a:endParaRPr b="0" lang="en-US" sz="800" spc="-1" strike="noStrike">
              <a:latin typeface="Arial"/>
            </a:endParaRPr>
          </a:p>
        </p:txBody>
      </p:sp>
      <p:pic>
        <p:nvPicPr>
          <p:cNvPr id="358" name="Picture 5" descr=""/>
          <p:cNvPicPr/>
          <p:nvPr/>
        </p:nvPicPr>
        <p:blipFill>
          <a:blip r:embed="rId1"/>
          <a:stretch/>
        </p:blipFill>
        <p:spPr>
          <a:xfrm>
            <a:off x="1670400" y="1292400"/>
            <a:ext cx="4667400" cy="325476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531360" y="1412280"/>
            <a:ext cx="4314600" cy="1420560"/>
          </a:xfrm>
          <a:prstGeom prst="rect">
            <a:avLst/>
          </a:prstGeom>
          <a:noFill/>
          <a:ln>
            <a:noFill/>
          </a:ln>
        </p:spPr>
        <p:style>
          <a:lnRef idx="0"/>
          <a:fillRef idx="0"/>
          <a:effectRef idx="0"/>
          <a:fontRef idx="minor"/>
        </p:style>
        <p:txBody>
          <a:bodyPr lIns="0" rIns="0" tIns="0" bIns="0"/>
          <a:p>
            <a:pPr>
              <a:lnSpc>
                <a:spcPct val="90000"/>
              </a:lnSpc>
            </a:pPr>
            <a:r>
              <a:rPr b="0" lang="en-US" sz="4800" spc="-1" strike="noStrike">
                <a:solidFill>
                  <a:srgbClr val="ffffff"/>
                </a:solidFill>
                <a:latin typeface="Calibri Light"/>
                <a:ea typeface="DejaVu Sans"/>
              </a:rPr>
              <a:t>Design</a:t>
            </a:r>
            <a:br/>
            <a:r>
              <a:rPr b="0" lang="en-US" sz="4800" spc="-1" strike="noStrike">
                <a:solidFill>
                  <a:srgbClr val="ffffff"/>
                </a:solidFill>
                <a:latin typeface="Calibri Light"/>
                <a:ea typeface="DejaVu Sans"/>
              </a:rPr>
              <a:t>Patterns</a:t>
            </a:r>
            <a:endParaRPr b="0" lang="en-US" sz="4800" spc="-1" strike="noStrike">
              <a:latin typeface="Arial"/>
            </a:endParaRPr>
          </a:p>
        </p:txBody>
      </p:sp>
      <p:sp>
        <p:nvSpPr>
          <p:cNvPr id="301" name="CustomShape 2"/>
          <p:cNvSpPr/>
          <p:nvPr/>
        </p:nvSpPr>
        <p:spPr>
          <a:xfrm>
            <a:off x="5313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
        <p:nvSpPr>
          <p:cNvPr id="302" name="CustomShape 3"/>
          <p:cNvSpPr/>
          <p:nvPr/>
        </p:nvSpPr>
        <p:spPr>
          <a:xfrm>
            <a:off x="531360" y="3049920"/>
            <a:ext cx="4314600" cy="31248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1600" spc="-1" strike="noStrike">
                <a:solidFill>
                  <a:srgbClr val="ffffff"/>
                </a:solidFill>
                <a:latin typeface="Calibri"/>
                <a:ea typeface="DejaVu Sans"/>
              </a:rPr>
              <a:t>Introduction</a:t>
            </a:r>
            <a:endParaRPr b="0" lang="en-US" sz="1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Applicability</a:t>
            </a:r>
            <a:endParaRPr b="0" lang="en-US" sz="2000" spc="-1" strike="noStrike">
              <a:latin typeface="Arial"/>
            </a:endParaRPr>
          </a:p>
        </p:txBody>
      </p:sp>
      <p:sp>
        <p:nvSpPr>
          <p:cNvPr id="360" name="CustomShape 2"/>
          <p:cNvSpPr/>
          <p:nvPr/>
        </p:nvSpPr>
        <p:spPr>
          <a:xfrm>
            <a:off x="357120" y="1422360"/>
            <a:ext cx="6505200" cy="1348560"/>
          </a:xfrm>
          <a:prstGeom prst="rect">
            <a:avLst/>
          </a:prstGeom>
          <a:noFill/>
          <a:ln>
            <a:noFill/>
          </a:ln>
        </p:spPr>
        <p:style>
          <a:lnRef idx="0"/>
          <a:fillRef idx="0"/>
          <a:effectRef idx="0"/>
          <a:fontRef idx="minor"/>
        </p:style>
        <p:txBody>
          <a:bodyPr lIns="0" rIns="0" tIns="0" bIns="0"/>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you want to provide a simple interface to a complex subsystem;</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there are many dependencies between clients and the implementation classes of an abstraction;</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you want to layer your subsystems.</a:t>
            </a:r>
            <a:endParaRPr b="0" lang="en-US" sz="1100" spc="-1" strike="noStrike">
              <a:latin typeface="Arial"/>
            </a:endParaRPr>
          </a:p>
        </p:txBody>
      </p:sp>
      <p:sp>
        <p:nvSpPr>
          <p:cNvPr id="361" name="CustomShape 3"/>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D9EEDFF0-145E-4BB6-A56C-BF232C06E2C8}" type="slidenum">
              <a:rPr b="1" lang="en-US" sz="800" spc="-1" strike="noStrike">
                <a:solidFill>
                  <a:srgbClr val="fefefe"/>
                </a:solidFill>
                <a:latin typeface="Calibri Light"/>
                <a:ea typeface="DejaVu Sans"/>
              </a:rPr>
              <a:t>&lt;number&gt;</a:t>
            </a:fld>
            <a:endParaRPr b="0" lang="en-US" sz="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531360" y="1412280"/>
            <a:ext cx="4314600" cy="1420560"/>
          </a:xfrm>
          <a:prstGeom prst="rect">
            <a:avLst/>
          </a:prstGeom>
          <a:noFill/>
          <a:ln>
            <a:noFill/>
          </a:ln>
        </p:spPr>
        <p:style>
          <a:lnRef idx="0"/>
          <a:fillRef idx="0"/>
          <a:effectRef idx="0"/>
          <a:fontRef idx="minor"/>
        </p:style>
        <p:txBody>
          <a:bodyPr lIns="0" rIns="0" tIns="0" bIns="0"/>
          <a:p>
            <a:pPr>
              <a:lnSpc>
                <a:spcPct val="90000"/>
              </a:lnSpc>
            </a:pPr>
            <a:r>
              <a:rPr b="0" lang="en-US" sz="4800" spc="-1" strike="noStrike">
                <a:solidFill>
                  <a:srgbClr val="ffffff"/>
                </a:solidFill>
                <a:latin typeface="Calibri Light"/>
                <a:ea typeface="DejaVu Sans"/>
              </a:rPr>
              <a:t>Design</a:t>
            </a:r>
            <a:br/>
            <a:r>
              <a:rPr b="0" lang="en-US" sz="4800" spc="-1" strike="noStrike">
                <a:solidFill>
                  <a:srgbClr val="ffffff"/>
                </a:solidFill>
                <a:latin typeface="Calibri Light"/>
                <a:ea typeface="DejaVu Sans"/>
              </a:rPr>
              <a:t>Patterns</a:t>
            </a:r>
            <a:endParaRPr b="0" lang="en-US" sz="4800" spc="-1" strike="noStrike">
              <a:latin typeface="Arial"/>
            </a:endParaRPr>
          </a:p>
        </p:txBody>
      </p:sp>
      <p:sp>
        <p:nvSpPr>
          <p:cNvPr id="363" name="CustomShape 2"/>
          <p:cNvSpPr/>
          <p:nvPr/>
        </p:nvSpPr>
        <p:spPr>
          <a:xfrm>
            <a:off x="5313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
        <p:nvSpPr>
          <p:cNvPr id="364" name="CustomShape 3"/>
          <p:cNvSpPr/>
          <p:nvPr/>
        </p:nvSpPr>
        <p:spPr>
          <a:xfrm>
            <a:off x="531360" y="3049920"/>
            <a:ext cx="4314600" cy="31248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1600" spc="-1" strike="noStrike">
                <a:solidFill>
                  <a:srgbClr val="ffffff"/>
                </a:solidFill>
                <a:latin typeface="Calibri"/>
                <a:ea typeface="DejaVu Sans"/>
              </a:rPr>
              <a:t>Adapter (wrapper)</a:t>
            </a:r>
            <a:endParaRPr b="0" lang="en-US" sz="16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Intent</a:t>
            </a:r>
            <a:endParaRPr b="0" lang="en-US" sz="2000" spc="-1" strike="noStrike">
              <a:latin typeface="Arial"/>
            </a:endParaRPr>
          </a:p>
        </p:txBody>
      </p:sp>
      <p:sp>
        <p:nvSpPr>
          <p:cNvPr id="366" name="CustomShape 2"/>
          <p:cNvSpPr/>
          <p:nvPr/>
        </p:nvSpPr>
        <p:spPr>
          <a:xfrm>
            <a:off x="357120" y="1079640"/>
            <a:ext cx="8428320" cy="167400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r>
              <a:rPr b="0" lang="en-US" sz="1800" spc="-1" strike="noStrike">
                <a:solidFill>
                  <a:srgbClr val="222222"/>
                </a:solidFill>
                <a:latin typeface="Calibri Light"/>
                <a:ea typeface="DejaVu Sans"/>
              </a:rPr>
              <a:t>Convert the interface of a class into another interface clients expect. Adapter lets classes</a:t>
            </a:r>
            <a:endParaRPr b="0" lang="en-US" sz="1800" spc="-1" strike="noStrike">
              <a:latin typeface="Arial"/>
            </a:endParaRPr>
          </a:p>
          <a:p>
            <a:pPr>
              <a:lnSpc>
                <a:spcPts val="1599"/>
              </a:lnSpc>
              <a:spcBef>
                <a:spcPts val="264"/>
              </a:spcBef>
              <a:spcAft>
                <a:spcPts val="300"/>
              </a:spcAft>
            </a:pPr>
            <a:r>
              <a:rPr b="0" lang="en-US" sz="1800" spc="-1" strike="noStrike">
                <a:solidFill>
                  <a:srgbClr val="222222"/>
                </a:solidFill>
                <a:latin typeface="Calibri Light"/>
                <a:ea typeface="DejaVu Sans"/>
              </a:rPr>
              <a:t>work together that couldn’t otherwise because of incompatible interfaces.</a:t>
            </a:r>
            <a:endParaRPr b="0" lang="en-US" sz="1800" spc="-1" strike="noStrike">
              <a:latin typeface="Arial"/>
            </a:endParaRPr>
          </a:p>
        </p:txBody>
      </p:sp>
      <p:sp>
        <p:nvSpPr>
          <p:cNvPr id="367" name="CustomShape 3"/>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Motivation</a:t>
            </a:r>
            <a:endParaRPr b="0" lang="en-US" sz="2000" spc="-1" strike="noStrike">
              <a:latin typeface="Arial"/>
            </a:endParaRPr>
          </a:p>
        </p:txBody>
      </p:sp>
      <p:sp>
        <p:nvSpPr>
          <p:cNvPr id="369" name="CustomShape 2"/>
          <p:cNvSpPr/>
          <p:nvPr/>
        </p:nvSpPr>
        <p:spPr>
          <a:xfrm>
            <a:off x="357120" y="1079640"/>
            <a:ext cx="8428320" cy="167400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r>
              <a:rPr b="0" lang="en-US" sz="1600" spc="-1" strike="noStrike">
                <a:solidFill>
                  <a:srgbClr val="222222"/>
                </a:solidFill>
                <a:latin typeface="Calibri Light"/>
                <a:ea typeface="DejaVu Sans"/>
              </a:rPr>
              <a:t>Sometimes a toolkit class that’s designed for reuse isn’t reusable only because its interface doesn’t</a:t>
            </a:r>
            <a:endParaRPr b="0" lang="en-US" sz="1600" spc="-1" strike="noStrike">
              <a:latin typeface="Arial"/>
            </a:endParaRPr>
          </a:p>
          <a:p>
            <a:pPr>
              <a:lnSpc>
                <a:spcPts val="1599"/>
              </a:lnSpc>
              <a:spcBef>
                <a:spcPts val="264"/>
              </a:spcBef>
              <a:spcAft>
                <a:spcPts val="300"/>
              </a:spcAft>
            </a:pPr>
            <a:r>
              <a:rPr b="0" lang="en-US" sz="1600" spc="-1" strike="noStrike">
                <a:solidFill>
                  <a:srgbClr val="222222"/>
                </a:solidFill>
                <a:latin typeface="Calibri Light"/>
                <a:ea typeface="DejaVu Sans"/>
              </a:rPr>
              <a:t>match the domain-specific interface an application requires.</a:t>
            </a:r>
            <a:endParaRPr b="0" lang="en-US" sz="1600" spc="-1" strike="noStrike">
              <a:latin typeface="Arial"/>
            </a:endParaRPr>
          </a:p>
        </p:txBody>
      </p:sp>
      <p:sp>
        <p:nvSpPr>
          <p:cNvPr id="370" name="CustomShape 3"/>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Example. The task</a:t>
            </a:r>
            <a:endParaRPr b="0" lang="en-US" sz="2000" spc="-1" strike="noStrike">
              <a:latin typeface="Arial"/>
            </a:endParaRPr>
          </a:p>
        </p:txBody>
      </p:sp>
      <p:sp>
        <p:nvSpPr>
          <p:cNvPr id="372"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09054139-EB9E-443E-8CF1-B80683978954}" type="slidenum">
              <a:rPr b="1" lang="en-US" sz="800" spc="-1" strike="noStrike">
                <a:solidFill>
                  <a:srgbClr val="fefefe"/>
                </a:solidFill>
                <a:latin typeface="Calibri Light"/>
                <a:ea typeface="DejaVu Sans"/>
              </a:rPr>
              <a:t>&lt;number&gt;</a:t>
            </a:fld>
            <a:endParaRPr b="0" lang="en-US" sz="800" spc="-1" strike="noStrike">
              <a:latin typeface="Arial"/>
            </a:endParaRPr>
          </a:p>
        </p:txBody>
      </p:sp>
      <p:pic>
        <p:nvPicPr>
          <p:cNvPr id="373" name="Picture 1" descr=""/>
          <p:cNvPicPr/>
          <p:nvPr/>
        </p:nvPicPr>
        <p:blipFill>
          <a:blip r:embed="rId1"/>
          <a:stretch/>
        </p:blipFill>
        <p:spPr>
          <a:xfrm>
            <a:off x="1295280" y="1137960"/>
            <a:ext cx="5822280" cy="298044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Example. The task resolution</a:t>
            </a:r>
            <a:endParaRPr b="0" lang="en-US" sz="2000" spc="-1" strike="noStrike">
              <a:latin typeface="Arial"/>
            </a:endParaRPr>
          </a:p>
        </p:txBody>
      </p:sp>
      <p:sp>
        <p:nvSpPr>
          <p:cNvPr id="375"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8937790D-D1A9-4107-A6A5-87C12408B6F7}" type="slidenum">
              <a:rPr b="1" lang="en-US" sz="800" spc="-1" strike="noStrike">
                <a:solidFill>
                  <a:srgbClr val="fefefe"/>
                </a:solidFill>
                <a:latin typeface="Calibri Light"/>
                <a:ea typeface="DejaVu Sans"/>
              </a:rPr>
              <a:t>&lt;number&gt;</a:t>
            </a:fld>
            <a:endParaRPr b="0" lang="en-US" sz="800" spc="-1" strike="noStrike">
              <a:latin typeface="Arial"/>
            </a:endParaRPr>
          </a:p>
        </p:txBody>
      </p:sp>
      <p:pic>
        <p:nvPicPr>
          <p:cNvPr id="376" name="Picture 2" descr=""/>
          <p:cNvPicPr/>
          <p:nvPr/>
        </p:nvPicPr>
        <p:blipFill>
          <a:blip r:embed="rId1"/>
          <a:stretch/>
        </p:blipFill>
        <p:spPr>
          <a:xfrm>
            <a:off x="1074240" y="972720"/>
            <a:ext cx="6337800" cy="354708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Two types of adapter realization</a:t>
            </a:r>
            <a:endParaRPr b="0" lang="en-US" sz="2000" spc="-1" strike="noStrike">
              <a:latin typeface="Arial"/>
            </a:endParaRPr>
          </a:p>
        </p:txBody>
      </p:sp>
      <p:sp>
        <p:nvSpPr>
          <p:cNvPr id="378" name="CustomShape 2"/>
          <p:cNvSpPr/>
          <p:nvPr/>
        </p:nvSpPr>
        <p:spPr>
          <a:xfrm>
            <a:off x="357120" y="1079640"/>
            <a:ext cx="8428320" cy="1674000"/>
          </a:xfrm>
          <a:prstGeom prst="rect">
            <a:avLst/>
          </a:prstGeom>
          <a:noFill/>
          <a:ln>
            <a:noFill/>
          </a:ln>
        </p:spPr>
        <p:style>
          <a:lnRef idx="0"/>
          <a:fillRef idx="0"/>
          <a:effectRef idx="0"/>
          <a:fontRef idx="minor"/>
        </p:style>
        <p:txBody>
          <a:bodyPr lIns="0" rIns="0" tIns="0" bIns="0"/>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object realization via composition;</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class realization via inheritance.</a:t>
            </a:r>
            <a:endParaRPr b="0" lang="en-US" sz="1100" spc="-1" strike="noStrike">
              <a:latin typeface="Arial"/>
            </a:endParaRPr>
          </a:p>
        </p:txBody>
      </p:sp>
      <p:sp>
        <p:nvSpPr>
          <p:cNvPr id="379" name="CustomShape 3"/>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Applicability</a:t>
            </a:r>
            <a:endParaRPr b="0" lang="en-US" sz="2000" spc="-1" strike="noStrike">
              <a:latin typeface="Arial"/>
            </a:endParaRPr>
          </a:p>
        </p:txBody>
      </p:sp>
      <p:sp>
        <p:nvSpPr>
          <p:cNvPr id="381" name="CustomShape 2"/>
          <p:cNvSpPr/>
          <p:nvPr/>
        </p:nvSpPr>
        <p:spPr>
          <a:xfrm>
            <a:off x="357120" y="1422360"/>
            <a:ext cx="6505200" cy="1348560"/>
          </a:xfrm>
          <a:prstGeom prst="rect">
            <a:avLst/>
          </a:prstGeom>
          <a:noFill/>
          <a:ln>
            <a:noFill/>
          </a:ln>
        </p:spPr>
        <p:style>
          <a:lnRef idx="0"/>
          <a:fillRef idx="0"/>
          <a:effectRef idx="0"/>
          <a:fontRef idx="minor"/>
        </p:style>
        <p:txBody>
          <a:bodyPr lIns="0" rIns="0" tIns="0" bIns="0"/>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you want to use an existing class, and its interface does not match the one you need.</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you want to create a reusable class that cooperates with unrelated or unforeseen classes, that is, classes that don’t necessarily have compatible interfaces.</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(object adapter only) you need to use several existing subclasses, but it’s unpractical to adapt their interface by subclassing every one. An object adapter can adapt the interface of its parent class.</a:t>
            </a:r>
            <a:endParaRPr b="0" lang="en-US" sz="1100" spc="-1" strike="noStrike">
              <a:latin typeface="Arial"/>
            </a:endParaRPr>
          </a:p>
        </p:txBody>
      </p:sp>
      <p:sp>
        <p:nvSpPr>
          <p:cNvPr id="382" name="CustomShape 3"/>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3CC8263F-46F9-4E71-A58C-A1CE9E9E0550}" type="slidenum">
              <a:rPr b="1" lang="en-US" sz="800" spc="-1" strike="noStrike">
                <a:solidFill>
                  <a:srgbClr val="fefefe"/>
                </a:solidFill>
                <a:latin typeface="Calibri Light"/>
                <a:ea typeface="DejaVu Sans"/>
              </a:rPr>
              <a:t>&lt;number&gt;</a:t>
            </a:fld>
            <a:endParaRPr b="0" lang="en-US" sz="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531360" y="1412280"/>
            <a:ext cx="4314600" cy="1420560"/>
          </a:xfrm>
          <a:prstGeom prst="rect">
            <a:avLst/>
          </a:prstGeom>
          <a:noFill/>
          <a:ln>
            <a:noFill/>
          </a:ln>
        </p:spPr>
        <p:style>
          <a:lnRef idx="0"/>
          <a:fillRef idx="0"/>
          <a:effectRef idx="0"/>
          <a:fontRef idx="minor"/>
        </p:style>
        <p:txBody>
          <a:bodyPr lIns="0" rIns="0" tIns="0" bIns="0"/>
          <a:p>
            <a:pPr>
              <a:lnSpc>
                <a:spcPct val="90000"/>
              </a:lnSpc>
            </a:pPr>
            <a:r>
              <a:rPr b="0" lang="en-US" sz="4800" spc="-1" strike="noStrike">
                <a:solidFill>
                  <a:srgbClr val="ffffff"/>
                </a:solidFill>
                <a:latin typeface="Calibri Light"/>
                <a:ea typeface="DejaVu Sans"/>
              </a:rPr>
              <a:t>Design</a:t>
            </a:r>
            <a:br/>
            <a:r>
              <a:rPr b="0" lang="en-US" sz="4800" spc="-1" strike="noStrike">
                <a:solidFill>
                  <a:srgbClr val="ffffff"/>
                </a:solidFill>
                <a:latin typeface="Calibri Light"/>
                <a:ea typeface="DejaVu Sans"/>
              </a:rPr>
              <a:t>Patterns</a:t>
            </a:r>
            <a:endParaRPr b="0" lang="en-US" sz="4800" spc="-1" strike="noStrike">
              <a:latin typeface="Arial"/>
            </a:endParaRPr>
          </a:p>
        </p:txBody>
      </p:sp>
      <p:sp>
        <p:nvSpPr>
          <p:cNvPr id="384" name="CustomShape 2"/>
          <p:cNvSpPr/>
          <p:nvPr/>
        </p:nvSpPr>
        <p:spPr>
          <a:xfrm>
            <a:off x="5313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
        <p:nvSpPr>
          <p:cNvPr id="385" name="CustomShape 3"/>
          <p:cNvSpPr/>
          <p:nvPr/>
        </p:nvSpPr>
        <p:spPr>
          <a:xfrm>
            <a:off x="531360" y="3049920"/>
            <a:ext cx="4314600" cy="31248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1600" spc="-1" strike="noStrike">
                <a:solidFill>
                  <a:srgbClr val="ffffff"/>
                </a:solidFill>
                <a:latin typeface="Calibri"/>
                <a:ea typeface="DejaVu Sans"/>
              </a:rPr>
              <a:t>Bridge</a:t>
            </a:r>
            <a:endParaRPr b="0" lang="en-US" sz="16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Intent</a:t>
            </a:r>
            <a:endParaRPr b="0" lang="en-US" sz="2000" spc="-1" strike="noStrike">
              <a:latin typeface="Arial"/>
            </a:endParaRPr>
          </a:p>
        </p:txBody>
      </p:sp>
      <p:sp>
        <p:nvSpPr>
          <p:cNvPr id="387" name="CustomShape 2"/>
          <p:cNvSpPr/>
          <p:nvPr/>
        </p:nvSpPr>
        <p:spPr>
          <a:xfrm>
            <a:off x="357120" y="1079640"/>
            <a:ext cx="8428320" cy="167400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r>
              <a:rPr b="0" lang="en-US" sz="1800" spc="-1" strike="noStrike">
                <a:solidFill>
                  <a:srgbClr val="222222"/>
                </a:solidFill>
                <a:latin typeface="Calibri Light"/>
                <a:ea typeface="DejaVu Sans"/>
              </a:rPr>
              <a:t>Decouple an abstraction from its implementation so that the two can vary independently</a:t>
            </a:r>
            <a:endParaRPr b="0" lang="en-US" sz="1800" spc="-1" strike="noStrike">
              <a:latin typeface="Arial"/>
            </a:endParaRPr>
          </a:p>
        </p:txBody>
      </p:sp>
      <p:sp>
        <p:nvSpPr>
          <p:cNvPr id="388" name="CustomShape 3"/>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Definition</a:t>
            </a:r>
            <a:endParaRPr b="0" lang="en-US" sz="2000" spc="-1" strike="noStrike">
              <a:latin typeface="Arial"/>
            </a:endParaRPr>
          </a:p>
        </p:txBody>
      </p:sp>
      <p:sp>
        <p:nvSpPr>
          <p:cNvPr id="304" name="CustomShape 2"/>
          <p:cNvSpPr/>
          <p:nvPr/>
        </p:nvSpPr>
        <p:spPr>
          <a:xfrm>
            <a:off x="357120" y="1079640"/>
            <a:ext cx="8428320" cy="339588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r>
              <a:rPr b="0" lang="en-US" sz="2000" spc="-1" strike="noStrike">
                <a:solidFill>
                  <a:srgbClr val="222222"/>
                </a:solidFill>
                <a:latin typeface="Calibri Light"/>
                <a:ea typeface="DejaVu Sans"/>
              </a:rPr>
              <a:t>In software engineering, a software design pattern is a general, reusable solution to a commonly occurring problem within a given context in software design.</a:t>
            </a:r>
            <a:endParaRPr b="0" lang="en-US" sz="2000" spc="-1" strike="noStrike">
              <a:latin typeface="Arial"/>
            </a:endParaRPr>
          </a:p>
        </p:txBody>
      </p:sp>
      <p:sp>
        <p:nvSpPr>
          <p:cNvPr id="305" name="CustomShape 3"/>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Motivation</a:t>
            </a:r>
            <a:endParaRPr b="0" lang="en-US" sz="2000" spc="-1" strike="noStrike">
              <a:latin typeface="Arial"/>
            </a:endParaRPr>
          </a:p>
        </p:txBody>
      </p:sp>
      <p:sp>
        <p:nvSpPr>
          <p:cNvPr id="390" name="CustomShape 2"/>
          <p:cNvSpPr/>
          <p:nvPr/>
        </p:nvSpPr>
        <p:spPr>
          <a:xfrm>
            <a:off x="357120" y="1079640"/>
            <a:ext cx="8428320" cy="167400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r>
              <a:rPr b="0" lang="en-US" sz="1600" spc="-1" strike="noStrike">
                <a:solidFill>
                  <a:srgbClr val="222222"/>
                </a:solidFill>
                <a:latin typeface="Calibri Light"/>
                <a:ea typeface="DejaVu Sans"/>
              </a:rPr>
              <a:t>When an abstraction can have one of several possible implementations, the usual</a:t>
            </a:r>
            <a:endParaRPr b="0" lang="en-US" sz="1600" spc="-1" strike="noStrike">
              <a:latin typeface="Arial"/>
            </a:endParaRPr>
          </a:p>
          <a:p>
            <a:pPr>
              <a:lnSpc>
                <a:spcPts val="1599"/>
              </a:lnSpc>
              <a:spcBef>
                <a:spcPts val="264"/>
              </a:spcBef>
              <a:spcAft>
                <a:spcPts val="300"/>
              </a:spcAft>
            </a:pPr>
            <a:r>
              <a:rPr b="0" lang="en-US" sz="1600" spc="-1" strike="noStrike">
                <a:solidFill>
                  <a:srgbClr val="222222"/>
                </a:solidFill>
                <a:latin typeface="Calibri Light"/>
                <a:ea typeface="DejaVu Sans"/>
              </a:rPr>
              <a:t>way to accommodate them is to use inheritance. But this approach isn't always flexible enough. </a:t>
            </a:r>
            <a:endParaRPr b="0" lang="en-US" sz="1600" spc="-1" strike="noStrike">
              <a:latin typeface="Arial"/>
            </a:endParaRPr>
          </a:p>
          <a:p>
            <a:pPr>
              <a:lnSpc>
                <a:spcPts val="1599"/>
              </a:lnSpc>
              <a:spcBef>
                <a:spcPts val="264"/>
              </a:spcBef>
              <a:spcAft>
                <a:spcPts val="300"/>
              </a:spcAft>
            </a:pPr>
            <a:r>
              <a:rPr b="0" lang="en-US" sz="1600" spc="-1" strike="noStrike">
                <a:solidFill>
                  <a:srgbClr val="222222"/>
                </a:solidFill>
                <a:latin typeface="Calibri Light"/>
                <a:ea typeface="DejaVu Sans"/>
              </a:rPr>
              <a:t>Inheritance binds an implementation to the abstraction permanently, which makes it difficult to modify, </a:t>
            </a:r>
            <a:endParaRPr b="0" lang="en-US" sz="1600" spc="-1" strike="noStrike">
              <a:latin typeface="Arial"/>
            </a:endParaRPr>
          </a:p>
          <a:p>
            <a:pPr>
              <a:lnSpc>
                <a:spcPts val="1599"/>
              </a:lnSpc>
              <a:spcBef>
                <a:spcPts val="264"/>
              </a:spcBef>
              <a:spcAft>
                <a:spcPts val="300"/>
              </a:spcAft>
            </a:pPr>
            <a:r>
              <a:rPr b="0" lang="en-US" sz="1600" spc="-1" strike="noStrike">
                <a:solidFill>
                  <a:srgbClr val="222222"/>
                </a:solidFill>
                <a:latin typeface="Calibri Light"/>
                <a:ea typeface="DejaVu Sans"/>
              </a:rPr>
              <a:t>extend, and reuse abstractions and implementations independently.</a:t>
            </a:r>
            <a:endParaRPr b="0" lang="en-US" sz="1600" spc="-1" strike="noStrike">
              <a:latin typeface="Arial"/>
            </a:endParaRPr>
          </a:p>
        </p:txBody>
      </p:sp>
      <p:sp>
        <p:nvSpPr>
          <p:cNvPr id="391" name="CustomShape 3"/>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Example. The task</a:t>
            </a:r>
            <a:endParaRPr b="0" lang="en-US" sz="2000" spc="-1" strike="noStrike">
              <a:latin typeface="Arial"/>
            </a:endParaRPr>
          </a:p>
        </p:txBody>
      </p:sp>
      <p:sp>
        <p:nvSpPr>
          <p:cNvPr id="393"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1D23543A-3DC2-4B02-BC03-4045D63F8658}" type="slidenum">
              <a:rPr b="1" lang="en-US" sz="800" spc="-1" strike="noStrike">
                <a:solidFill>
                  <a:srgbClr val="fefefe"/>
                </a:solidFill>
                <a:latin typeface="Calibri Light"/>
                <a:ea typeface="DejaVu Sans"/>
              </a:rPr>
              <a:t>&lt;number&gt;</a:t>
            </a:fld>
            <a:endParaRPr b="0" lang="en-US" sz="800" spc="-1" strike="noStrike">
              <a:latin typeface="Arial"/>
            </a:endParaRPr>
          </a:p>
        </p:txBody>
      </p:sp>
      <p:pic>
        <p:nvPicPr>
          <p:cNvPr id="394" name="Picture 1" descr=""/>
          <p:cNvPicPr/>
          <p:nvPr/>
        </p:nvPicPr>
        <p:blipFill>
          <a:blip r:embed="rId1"/>
          <a:stretch/>
        </p:blipFill>
        <p:spPr>
          <a:xfrm>
            <a:off x="1603800" y="1005840"/>
            <a:ext cx="5275800" cy="324828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Example. The task resolution</a:t>
            </a:r>
            <a:endParaRPr b="0" lang="en-US" sz="2000" spc="-1" strike="noStrike">
              <a:latin typeface="Arial"/>
            </a:endParaRPr>
          </a:p>
        </p:txBody>
      </p:sp>
      <p:sp>
        <p:nvSpPr>
          <p:cNvPr id="396"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1C6D7DFC-543E-442D-AA5F-12648F5795BE}" type="slidenum">
              <a:rPr b="1" lang="en-US" sz="800" spc="-1" strike="noStrike">
                <a:solidFill>
                  <a:srgbClr val="fefefe"/>
                </a:solidFill>
                <a:latin typeface="Calibri Light"/>
                <a:ea typeface="DejaVu Sans"/>
              </a:rPr>
              <a:t>&lt;number&gt;</a:t>
            </a:fld>
            <a:endParaRPr b="0" lang="en-US" sz="800" spc="-1" strike="noStrike">
              <a:latin typeface="Arial"/>
            </a:endParaRPr>
          </a:p>
        </p:txBody>
      </p:sp>
      <p:pic>
        <p:nvPicPr>
          <p:cNvPr id="397" name="Picture 7" descr=""/>
          <p:cNvPicPr/>
          <p:nvPr/>
        </p:nvPicPr>
        <p:blipFill>
          <a:blip r:embed="rId1"/>
          <a:stretch/>
        </p:blipFill>
        <p:spPr>
          <a:xfrm>
            <a:off x="519840" y="1103040"/>
            <a:ext cx="8162280" cy="305964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Example. The task</a:t>
            </a:r>
            <a:endParaRPr b="0" lang="en-US" sz="2000" spc="-1" strike="noStrike">
              <a:latin typeface="Arial"/>
            </a:endParaRPr>
          </a:p>
        </p:txBody>
      </p:sp>
      <p:sp>
        <p:nvSpPr>
          <p:cNvPr id="399"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F2864DDA-9B8E-4E6B-9506-61A33472E572}" type="slidenum">
              <a:rPr b="1" lang="en-US" sz="800" spc="-1" strike="noStrike">
                <a:solidFill>
                  <a:srgbClr val="fefefe"/>
                </a:solidFill>
                <a:latin typeface="Calibri Light"/>
                <a:ea typeface="DejaVu Sans"/>
              </a:rPr>
              <a:t>&lt;number&gt;</a:t>
            </a:fld>
            <a:endParaRPr b="0" lang="en-US" sz="800" spc="-1" strike="noStrike">
              <a:latin typeface="Arial"/>
            </a:endParaRPr>
          </a:p>
        </p:txBody>
      </p:sp>
      <p:pic>
        <p:nvPicPr>
          <p:cNvPr id="400" name="" descr=""/>
          <p:cNvPicPr/>
          <p:nvPr/>
        </p:nvPicPr>
        <p:blipFill>
          <a:blip r:embed="rId1"/>
          <a:stretch/>
        </p:blipFill>
        <p:spPr>
          <a:xfrm>
            <a:off x="58680" y="1689120"/>
            <a:ext cx="9028800" cy="176112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Example. Task and non-optimal solution </a:t>
            </a:r>
            <a:endParaRPr b="0" lang="en-US" sz="2000" spc="-1" strike="noStrike">
              <a:latin typeface="Arial"/>
            </a:endParaRPr>
          </a:p>
        </p:txBody>
      </p:sp>
      <p:sp>
        <p:nvSpPr>
          <p:cNvPr id="402"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BD390033-30F0-4FFF-862D-D0CD9959C3F6}" type="slidenum">
              <a:rPr b="1" lang="en-US" sz="800" spc="-1" strike="noStrike">
                <a:solidFill>
                  <a:srgbClr val="fefefe"/>
                </a:solidFill>
                <a:latin typeface="Calibri Light"/>
                <a:ea typeface="DejaVu Sans"/>
              </a:rPr>
              <a:t>&lt;number&gt;</a:t>
            </a:fld>
            <a:endParaRPr b="0" lang="en-US" sz="800" spc="-1" strike="noStrike">
              <a:latin typeface="Arial"/>
            </a:endParaRPr>
          </a:p>
        </p:txBody>
      </p:sp>
      <p:pic>
        <p:nvPicPr>
          <p:cNvPr id="403" name="" descr=""/>
          <p:cNvPicPr/>
          <p:nvPr/>
        </p:nvPicPr>
        <p:blipFill>
          <a:blip r:embed="rId1"/>
          <a:stretch/>
        </p:blipFill>
        <p:spPr>
          <a:xfrm>
            <a:off x="1915920" y="903240"/>
            <a:ext cx="5313960" cy="3332520"/>
          </a:xfrm>
          <a:prstGeom prst="rect">
            <a:avLst/>
          </a:prstGeom>
          <a:ln>
            <a:noFill/>
          </a:ln>
        </p:spPr>
      </p:pic>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Example. Task complication and non-optimal solution </a:t>
            </a:r>
            <a:endParaRPr b="0" lang="en-US" sz="2000" spc="-1" strike="noStrike">
              <a:latin typeface="Arial"/>
            </a:endParaRPr>
          </a:p>
        </p:txBody>
      </p:sp>
      <p:sp>
        <p:nvSpPr>
          <p:cNvPr id="405"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E443A9FE-C7B8-48A1-9741-EE02633AB043}" type="slidenum">
              <a:rPr b="1" lang="en-US" sz="800" spc="-1" strike="noStrike">
                <a:solidFill>
                  <a:srgbClr val="fefefe"/>
                </a:solidFill>
                <a:latin typeface="Calibri Light"/>
                <a:ea typeface="DejaVu Sans"/>
              </a:rPr>
              <a:t>&lt;number&gt;</a:t>
            </a:fld>
            <a:endParaRPr b="0" lang="en-US" sz="800" spc="-1" strike="noStrike">
              <a:latin typeface="Arial"/>
            </a:endParaRPr>
          </a:p>
        </p:txBody>
      </p:sp>
      <p:pic>
        <p:nvPicPr>
          <p:cNvPr id="406" name="" descr=""/>
          <p:cNvPicPr/>
          <p:nvPr/>
        </p:nvPicPr>
        <p:blipFill>
          <a:blip r:embed="rId1"/>
          <a:stretch/>
        </p:blipFill>
        <p:spPr>
          <a:xfrm>
            <a:off x="1645920" y="1005840"/>
            <a:ext cx="5336280" cy="346104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Solution problem</a:t>
            </a:r>
            <a:endParaRPr b="0" lang="en-US" sz="2000" spc="-1" strike="noStrike">
              <a:latin typeface="Arial"/>
            </a:endParaRPr>
          </a:p>
        </p:txBody>
      </p:sp>
      <p:sp>
        <p:nvSpPr>
          <p:cNvPr id="408" name="CustomShape 2"/>
          <p:cNvSpPr/>
          <p:nvPr/>
        </p:nvSpPr>
        <p:spPr>
          <a:xfrm>
            <a:off x="357120" y="1422360"/>
            <a:ext cx="8428320" cy="305280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endParaRPr b="0" lang="en-US" sz="18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Each class represents a particular type of shape, must know exactly which of the existing graphics programs he uses.</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High grow of the number of subclasses</a:t>
            </a:r>
            <a:endParaRPr b="0" lang="en-US" sz="1100" spc="-1" strike="noStrike">
              <a:latin typeface="Arial"/>
            </a:endParaRPr>
          </a:p>
        </p:txBody>
      </p:sp>
      <p:sp>
        <p:nvSpPr>
          <p:cNvPr id="409" name="CustomShape 3"/>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246DB7D8-1F27-4D9F-8196-F73BD82FCCCA}" type="slidenum">
              <a:rPr b="1" lang="en-US" sz="800" spc="-1" strike="noStrike">
                <a:solidFill>
                  <a:srgbClr val="fefefe"/>
                </a:solidFill>
                <a:latin typeface="Calibri Light"/>
                <a:ea typeface="DejaVu Sans"/>
              </a:rPr>
              <a:t>&lt;number&gt;</a:t>
            </a:fld>
            <a:endParaRPr b="0" lang="en-US" sz="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Example. Task complication and non-optimal solution </a:t>
            </a:r>
            <a:endParaRPr b="0" lang="en-US" sz="2000" spc="-1" strike="noStrike">
              <a:latin typeface="Arial"/>
            </a:endParaRPr>
          </a:p>
        </p:txBody>
      </p:sp>
      <p:sp>
        <p:nvSpPr>
          <p:cNvPr id="411"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1F984B73-2933-4BF0-B5FE-F7AFD78AC180}" type="slidenum">
              <a:rPr b="1" lang="en-US" sz="800" spc="-1" strike="noStrike">
                <a:solidFill>
                  <a:srgbClr val="fefefe"/>
                </a:solidFill>
                <a:latin typeface="Calibri Light"/>
                <a:ea typeface="DejaVu Sans"/>
              </a:rPr>
              <a:t>&lt;number&gt;</a:t>
            </a:fld>
            <a:endParaRPr b="0" lang="en-US" sz="800" spc="-1" strike="noStrike">
              <a:latin typeface="Arial"/>
            </a:endParaRPr>
          </a:p>
        </p:txBody>
      </p:sp>
      <p:pic>
        <p:nvPicPr>
          <p:cNvPr id="412" name="" descr=""/>
          <p:cNvPicPr/>
          <p:nvPr/>
        </p:nvPicPr>
        <p:blipFill>
          <a:blip r:embed="rId1"/>
          <a:stretch/>
        </p:blipFill>
        <p:spPr>
          <a:xfrm>
            <a:off x="1485720" y="1097280"/>
            <a:ext cx="5920200" cy="3382560"/>
          </a:xfrm>
          <a:prstGeom prst="rect">
            <a:avLst/>
          </a:prstGeom>
          <a:ln>
            <a:noFill/>
          </a:ln>
        </p:spPr>
      </p:pic>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Two strategies of design practice</a:t>
            </a:r>
            <a:endParaRPr b="0" lang="en-US" sz="2000" spc="-1" strike="noStrike">
              <a:latin typeface="Arial"/>
            </a:endParaRPr>
          </a:p>
        </p:txBody>
      </p:sp>
      <p:sp>
        <p:nvSpPr>
          <p:cNvPr id="414" name="CustomShape 2"/>
          <p:cNvSpPr/>
          <p:nvPr/>
        </p:nvSpPr>
        <p:spPr>
          <a:xfrm>
            <a:off x="357120" y="1422360"/>
            <a:ext cx="6505200" cy="134856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r>
              <a:rPr b="0" lang="en-US" sz="1100" spc="-1" strike="noStrike">
                <a:solidFill>
                  <a:srgbClr val="222222"/>
                </a:solidFill>
                <a:latin typeface="Calibri Light"/>
                <a:ea typeface="DejaVu Sans"/>
              </a:rPr>
              <a:t>1. Find what changes and encapsulate it.</a:t>
            </a:r>
            <a:endParaRPr b="0" lang="en-US" sz="1100" spc="-1" strike="noStrike">
              <a:latin typeface="Arial"/>
            </a:endParaRPr>
          </a:p>
          <a:p>
            <a:pPr>
              <a:lnSpc>
                <a:spcPts val="1599"/>
              </a:lnSpc>
              <a:spcBef>
                <a:spcPts val="264"/>
              </a:spcBef>
              <a:spcAft>
                <a:spcPts val="300"/>
              </a:spcAft>
            </a:pPr>
            <a:r>
              <a:rPr b="0" lang="en-US" sz="1100" spc="-1" strike="noStrike">
                <a:solidFill>
                  <a:srgbClr val="222222"/>
                </a:solidFill>
                <a:latin typeface="Calibri Light"/>
                <a:ea typeface="DejaVu Sans"/>
              </a:rPr>
              <a:t>2. Preferably use composition instead of inheritance.</a:t>
            </a:r>
            <a:endParaRPr b="0" lang="en-US" sz="1100" spc="-1" strike="noStrike">
              <a:latin typeface="Arial"/>
            </a:endParaRPr>
          </a:p>
        </p:txBody>
      </p:sp>
      <p:sp>
        <p:nvSpPr>
          <p:cNvPr id="415" name="CustomShape 3"/>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DCB25D20-0526-4F43-9977-7CB6D7B34292}" type="slidenum">
              <a:rPr b="1" lang="en-US" sz="800" spc="-1" strike="noStrike">
                <a:solidFill>
                  <a:srgbClr val="fefefe"/>
                </a:solidFill>
                <a:latin typeface="Calibri Light"/>
                <a:ea typeface="DejaVu Sans"/>
              </a:rPr>
              <a:t>&lt;number&gt;</a:t>
            </a:fld>
            <a:endParaRPr b="0" lang="en-US" sz="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Task analysis</a:t>
            </a:r>
            <a:endParaRPr b="0" lang="en-US" sz="2000" spc="-1" strike="noStrike">
              <a:latin typeface="Arial"/>
            </a:endParaRPr>
          </a:p>
        </p:txBody>
      </p:sp>
      <p:sp>
        <p:nvSpPr>
          <p:cNvPr id="417" name="CustomShape 2"/>
          <p:cNvSpPr/>
          <p:nvPr/>
        </p:nvSpPr>
        <p:spPr>
          <a:xfrm>
            <a:off x="357120" y="1422360"/>
            <a:ext cx="6505200" cy="1348560"/>
          </a:xfrm>
          <a:prstGeom prst="rect">
            <a:avLst/>
          </a:prstGeom>
          <a:noFill/>
          <a:ln>
            <a:noFill/>
          </a:ln>
        </p:spPr>
        <p:style>
          <a:lnRef idx="0"/>
          <a:fillRef idx="0"/>
          <a:effectRef idx="0"/>
          <a:fontRef idx="minor"/>
        </p:style>
      </p:sp>
      <p:sp>
        <p:nvSpPr>
          <p:cNvPr id="418" name="CustomShape 3"/>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3B9586A7-5A1C-4517-B4DA-ED32FB5E99C0}" type="slidenum">
              <a:rPr b="1" lang="en-US" sz="800" spc="-1" strike="noStrike">
                <a:solidFill>
                  <a:srgbClr val="fefefe"/>
                </a:solidFill>
                <a:latin typeface="Calibri Light"/>
                <a:ea typeface="DejaVu Sans"/>
              </a:rPr>
              <a:t>&lt;number&gt;</a:t>
            </a:fld>
            <a:endParaRPr b="0" lang="en-US" sz="800" spc="-1" strike="noStrike">
              <a:latin typeface="Arial"/>
            </a:endParaRPr>
          </a:p>
        </p:txBody>
      </p:sp>
      <p:pic>
        <p:nvPicPr>
          <p:cNvPr id="419" name="" descr=""/>
          <p:cNvPicPr/>
          <p:nvPr/>
        </p:nvPicPr>
        <p:blipFill>
          <a:blip r:embed="rId1"/>
          <a:stretch/>
        </p:blipFill>
        <p:spPr>
          <a:xfrm>
            <a:off x="3383280" y="1005840"/>
            <a:ext cx="2468520" cy="770400"/>
          </a:xfrm>
          <a:prstGeom prst="rect">
            <a:avLst/>
          </a:prstGeom>
          <a:ln>
            <a:noFill/>
          </a:ln>
        </p:spPr>
      </p:pic>
      <p:pic>
        <p:nvPicPr>
          <p:cNvPr id="420" name="" descr=""/>
          <p:cNvPicPr/>
          <p:nvPr/>
        </p:nvPicPr>
        <p:blipFill>
          <a:blip r:embed="rId2"/>
          <a:stretch/>
        </p:blipFill>
        <p:spPr>
          <a:xfrm>
            <a:off x="1572480" y="2286000"/>
            <a:ext cx="6291000" cy="2099520"/>
          </a:xfrm>
          <a:prstGeom prst="rect">
            <a:avLst/>
          </a:prstGeom>
          <a:ln>
            <a:noFill/>
          </a:ln>
        </p:spPr>
      </p:pic>
      <p:sp>
        <p:nvSpPr>
          <p:cNvPr id="421" name="CustomShape 4"/>
          <p:cNvSpPr/>
          <p:nvPr/>
        </p:nvSpPr>
        <p:spPr>
          <a:xfrm>
            <a:off x="3749040" y="715680"/>
            <a:ext cx="2193480" cy="2898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latin typeface="Arial"/>
              </a:rPr>
              <a:t>Changeable entities</a:t>
            </a:r>
            <a:endParaRPr b="0" lang="en-US" sz="1400" spc="-1" strike="noStrike">
              <a:latin typeface="Arial"/>
            </a:endParaRPr>
          </a:p>
        </p:txBody>
      </p:sp>
      <p:sp>
        <p:nvSpPr>
          <p:cNvPr id="422" name="CustomShape 5"/>
          <p:cNvSpPr/>
          <p:nvPr/>
        </p:nvSpPr>
        <p:spPr>
          <a:xfrm>
            <a:off x="3018240" y="1920240"/>
            <a:ext cx="3199320" cy="489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latin typeface="Arial"/>
              </a:rPr>
              <a:t>Implementation of specific variations</a:t>
            </a:r>
            <a:endParaRPr b="0" lang="en-US" sz="14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Roots</a:t>
            </a:r>
            <a:endParaRPr b="0" lang="en-US" sz="2000" spc="-1" strike="noStrike">
              <a:latin typeface="Arial"/>
            </a:endParaRPr>
          </a:p>
        </p:txBody>
      </p:sp>
      <p:sp>
        <p:nvSpPr>
          <p:cNvPr id="307" name="CustomShape 2"/>
          <p:cNvSpPr/>
          <p:nvPr/>
        </p:nvSpPr>
        <p:spPr>
          <a:xfrm>
            <a:off x="357120" y="1079640"/>
            <a:ext cx="8428320" cy="339588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r>
              <a:rPr b="0" lang="en-US" sz="1800" spc="-1" strike="noStrike">
                <a:solidFill>
                  <a:srgbClr val="222222"/>
                </a:solidFill>
                <a:latin typeface="Calibri Light"/>
                <a:ea typeface="DejaVu Sans"/>
              </a:rPr>
              <a:t>The idea was introduced by the architect </a:t>
            </a:r>
            <a:r>
              <a:rPr b="0" lang="en-US" sz="1800" spc="-1" strike="noStrike">
                <a:solidFill>
                  <a:srgbClr val="00679b"/>
                </a:solidFill>
                <a:latin typeface="Calibri Light"/>
                <a:ea typeface="DejaVu Sans"/>
              </a:rPr>
              <a:t>Christopher Alexander </a:t>
            </a:r>
            <a:r>
              <a:rPr b="0" lang="en-US" sz="1800" spc="-1" strike="noStrike">
                <a:solidFill>
                  <a:srgbClr val="222222"/>
                </a:solidFill>
                <a:latin typeface="Calibri Light"/>
                <a:ea typeface="DejaVu Sans"/>
              </a:rPr>
              <a:t>and has been adapted for </a:t>
            </a:r>
            <a:endParaRPr b="0" lang="en-US" sz="1800" spc="-1" strike="noStrike">
              <a:latin typeface="Arial"/>
            </a:endParaRPr>
          </a:p>
          <a:p>
            <a:pPr>
              <a:lnSpc>
                <a:spcPts val="1599"/>
              </a:lnSpc>
              <a:spcBef>
                <a:spcPts val="264"/>
              </a:spcBef>
              <a:spcAft>
                <a:spcPts val="300"/>
              </a:spcAft>
            </a:pPr>
            <a:r>
              <a:rPr b="0" lang="en-US" sz="1800" spc="-1" strike="noStrike">
                <a:solidFill>
                  <a:srgbClr val="222222"/>
                </a:solidFill>
                <a:latin typeface="Calibri Light"/>
                <a:ea typeface="DejaVu Sans"/>
              </a:rPr>
              <a:t>various other disciplines, most notably computer science.</a:t>
            </a:r>
            <a:endParaRPr b="0" lang="en-US" sz="1800" spc="-1" strike="noStrike">
              <a:latin typeface="Arial"/>
            </a:endParaRPr>
          </a:p>
        </p:txBody>
      </p:sp>
      <p:sp>
        <p:nvSpPr>
          <p:cNvPr id="308" name="CustomShape 3"/>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Classes linkage</a:t>
            </a:r>
            <a:endParaRPr b="0" lang="en-US" sz="2000" spc="-1" strike="noStrike">
              <a:latin typeface="Arial"/>
            </a:endParaRPr>
          </a:p>
        </p:txBody>
      </p:sp>
      <p:sp>
        <p:nvSpPr>
          <p:cNvPr id="424" name="CustomShape 2"/>
          <p:cNvSpPr/>
          <p:nvPr/>
        </p:nvSpPr>
        <p:spPr>
          <a:xfrm>
            <a:off x="357120" y="1422360"/>
            <a:ext cx="6505200" cy="1348560"/>
          </a:xfrm>
          <a:prstGeom prst="rect">
            <a:avLst/>
          </a:prstGeom>
          <a:noFill/>
          <a:ln>
            <a:noFill/>
          </a:ln>
        </p:spPr>
        <p:style>
          <a:lnRef idx="0"/>
          <a:fillRef idx="0"/>
          <a:effectRef idx="0"/>
          <a:fontRef idx="minor"/>
        </p:style>
      </p:sp>
      <p:sp>
        <p:nvSpPr>
          <p:cNvPr id="425" name="CustomShape 3"/>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5AE3E1BD-5C03-4FFA-A204-53AFC6B99EA4}" type="slidenum">
              <a:rPr b="1" lang="en-US" sz="800" spc="-1" strike="noStrike">
                <a:solidFill>
                  <a:srgbClr val="fefefe"/>
                </a:solidFill>
                <a:latin typeface="Calibri Light"/>
                <a:ea typeface="DejaVu Sans"/>
              </a:rPr>
              <a:t>&lt;number&gt;</a:t>
            </a:fld>
            <a:endParaRPr b="0" lang="en-US" sz="800" spc="-1" strike="noStrike">
              <a:latin typeface="Arial"/>
            </a:endParaRPr>
          </a:p>
        </p:txBody>
      </p:sp>
      <p:pic>
        <p:nvPicPr>
          <p:cNvPr id="426" name="" descr=""/>
          <p:cNvPicPr/>
          <p:nvPr/>
        </p:nvPicPr>
        <p:blipFill>
          <a:blip r:embed="rId1"/>
          <a:stretch/>
        </p:blipFill>
        <p:spPr>
          <a:xfrm>
            <a:off x="1073160" y="1227240"/>
            <a:ext cx="7000200" cy="2685240"/>
          </a:xfrm>
          <a:prstGeom prst="rect">
            <a:avLst/>
          </a:prstGeom>
          <a:ln>
            <a:noFill/>
          </a:ln>
        </p:spPr>
      </p:pic>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Applicability</a:t>
            </a:r>
            <a:endParaRPr b="0" lang="en-US" sz="2000" spc="-1" strike="noStrike">
              <a:latin typeface="Arial"/>
            </a:endParaRPr>
          </a:p>
        </p:txBody>
      </p:sp>
      <p:sp>
        <p:nvSpPr>
          <p:cNvPr id="428" name="CustomShape 2"/>
          <p:cNvSpPr/>
          <p:nvPr/>
        </p:nvSpPr>
        <p:spPr>
          <a:xfrm>
            <a:off x="357120" y="1422360"/>
            <a:ext cx="6505200" cy="1348560"/>
          </a:xfrm>
          <a:prstGeom prst="rect">
            <a:avLst/>
          </a:prstGeom>
          <a:noFill/>
          <a:ln>
            <a:noFill/>
          </a:ln>
        </p:spPr>
        <p:style>
          <a:lnRef idx="0"/>
          <a:fillRef idx="0"/>
          <a:effectRef idx="0"/>
          <a:fontRef idx="minor"/>
        </p:style>
        <p:txBody>
          <a:bodyPr lIns="0" rIns="0" tIns="0" bIns="0"/>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you want to avoid a permanent binding between an abstraction and its implementation. For example, when the implementation must be selected at run-time;</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both the abstractions and their should be extensible by subclassing;</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changes in the implementation of an abstraction should have no impact on clients;</a:t>
            </a:r>
            <a:endParaRPr b="0" lang="en-US" sz="1100" spc="-1" strike="noStrike">
              <a:latin typeface="Arial"/>
            </a:endParaRPr>
          </a:p>
        </p:txBody>
      </p:sp>
      <p:sp>
        <p:nvSpPr>
          <p:cNvPr id="429" name="CustomShape 3"/>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197DB772-9818-403B-BE87-A7F2B1CB3F70}" type="slidenum">
              <a:rPr b="1" lang="en-US" sz="800" spc="-1" strike="noStrike">
                <a:solidFill>
                  <a:srgbClr val="fefefe"/>
                </a:solidFill>
                <a:latin typeface="Calibri Light"/>
                <a:ea typeface="DejaVu Sans"/>
              </a:rPr>
              <a:t>&lt;number&gt;</a:t>
            </a:fld>
            <a:endParaRPr b="0" lang="en-US" sz="8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531360" y="1412280"/>
            <a:ext cx="4314600" cy="1420560"/>
          </a:xfrm>
          <a:prstGeom prst="rect">
            <a:avLst/>
          </a:prstGeom>
          <a:noFill/>
          <a:ln>
            <a:noFill/>
          </a:ln>
        </p:spPr>
        <p:style>
          <a:lnRef idx="0"/>
          <a:fillRef idx="0"/>
          <a:effectRef idx="0"/>
          <a:fontRef idx="minor"/>
        </p:style>
        <p:txBody>
          <a:bodyPr lIns="0" rIns="0" tIns="0" bIns="0"/>
          <a:p>
            <a:pPr>
              <a:lnSpc>
                <a:spcPct val="90000"/>
              </a:lnSpc>
            </a:pPr>
            <a:r>
              <a:rPr b="0" lang="en-US" sz="4800" spc="-1" strike="noStrike">
                <a:solidFill>
                  <a:srgbClr val="ffffff"/>
                </a:solidFill>
                <a:latin typeface="Calibri Light"/>
                <a:ea typeface="DejaVu Sans"/>
              </a:rPr>
              <a:t>Design</a:t>
            </a:r>
            <a:br/>
            <a:r>
              <a:rPr b="0" lang="en-US" sz="4800" spc="-1" strike="noStrike">
                <a:solidFill>
                  <a:srgbClr val="ffffff"/>
                </a:solidFill>
                <a:latin typeface="Calibri Light"/>
                <a:ea typeface="DejaVu Sans"/>
              </a:rPr>
              <a:t>Patterns</a:t>
            </a:r>
            <a:endParaRPr b="0" lang="en-US" sz="4800" spc="-1" strike="noStrike">
              <a:latin typeface="Arial"/>
            </a:endParaRPr>
          </a:p>
        </p:txBody>
      </p:sp>
      <p:sp>
        <p:nvSpPr>
          <p:cNvPr id="431" name="CustomShape 2"/>
          <p:cNvSpPr/>
          <p:nvPr/>
        </p:nvSpPr>
        <p:spPr>
          <a:xfrm>
            <a:off x="5313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
        <p:nvSpPr>
          <p:cNvPr id="432" name="CustomShape 3"/>
          <p:cNvSpPr/>
          <p:nvPr/>
        </p:nvSpPr>
        <p:spPr>
          <a:xfrm>
            <a:off x="531360" y="3049920"/>
            <a:ext cx="4314600" cy="31248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1600" spc="-1" strike="noStrike">
                <a:solidFill>
                  <a:srgbClr val="ffffff"/>
                </a:solidFill>
                <a:latin typeface="Calibri"/>
                <a:ea typeface="DejaVu Sans"/>
              </a:rPr>
              <a:t>Decorator</a:t>
            </a:r>
            <a:endParaRPr b="0" lang="en-US" sz="16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Intent</a:t>
            </a:r>
            <a:endParaRPr b="0" lang="en-US" sz="2000" spc="-1" strike="noStrike">
              <a:latin typeface="Arial"/>
            </a:endParaRPr>
          </a:p>
        </p:txBody>
      </p:sp>
      <p:sp>
        <p:nvSpPr>
          <p:cNvPr id="434" name="CustomShape 2"/>
          <p:cNvSpPr/>
          <p:nvPr/>
        </p:nvSpPr>
        <p:spPr>
          <a:xfrm>
            <a:off x="357120" y="1079640"/>
            <a:ext cx="8428320" cy="167400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r>
              <a:rPr b="0" lang="en-US" sz="1800" spc="-1" strike="noStrike">
                <a:solidFill>
                  <a:srgbClr val="222222"/>
                </a:solidFill>
                <a:latin typeface="Calibri Light"/>
                <a:ea typeface="DejaVu Sans"/>
              </a:rPr>
              <a:t>Attach additional responsibilities to an object dynamically. Decorators provide a flexible </a:t>
            </a:r>
            <a:endParaRPr b="0" lang="en-US" sz="1800" spc="-1" strike="noStrike">
              <a:latin typeface="Arial"/>
            </a:endParaRPr>
          </a:p>
          <a:p>
            <a:pPr>
              <a:lnSpc>
                <a:spcPts val="1599"/>
              </a:lnSpc>
              <a:spcBef>
                <a:spcPts val="264"/>
              </a:spcBef>
              <a:spcAft>
                <a:spcPts val="300"/>
              </a:spcAft>
            </a:pPr>
            <a:r>
              <a:rPr b="0" lang="en-US" sz="1800" spc="-1" strike="noStrike">
                <a:solidFill>
                  <a:srgbClr val="222222"/>
                </a:solidFill>
                <a:latin typeface="Calibri Light"/>
                <a:ea typeface="DejaVu Sans"/>
              </a:rPr>
              <a:t>alternative to subclassing for extending functionality.</a:t>
            </a:r>
            <a:r>
              <a:rPr b="0" lang="en-US" sz="1800" spc="-1" strike="noStrike">
                <a:solidFill>
                  <a:srgbClr val="222222"/>
                </a:solidFill>
                <a:latin typeface="Calibri Light"/>
                <a:ea typeface="DejaVu Sans"/>
              </a:rPr>
              <a:t>	</a:t>
            </a:r>
            <a:endParaRPr b="0" lang="en-US" sz="1800" spc="-1" strike="noStrike">
              <a:latin typeface="Arial"/>
            </a:endParaRPr>
          </a:p>
        </p:txBody>
      </p:sp>
      <p:sp>
        <p:nvSpPr>
          <p:cNvPr id="435" name="CustomShape 3"/>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Motivation</a:t>
            </a:r>
            <a:endParaRPr b="0" lang="en-US" sz="2000" spc="-1" strike="noStrike">
              <a:latin typeface="Arial"/>
            </a:endParaRPr>
          </a:p>
        </p:txBody>
      </p:sp>
      <p:sp>
        <p:nvSpPr>
          <p:cNvPr id="437" name="CustomShape 2"/>
          <p:cNvSpPr/>
          <p:nvPr/>
        </p:nvSpPr>
        <p:spPr>
          <a:xfrm>
            <a:off x="357120" y="1079640"/>
            <a:ext cx="8428320" cy="167400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r>
              <a:rPr b="0" lang="en-US" sz="1600" spc="-1" strike="noStrike">
                <a:solidFill>
                  <a:srgbClr val="222222"/>
                </a:solidFill>
                <a:latin typeface="Calibri Light"/>
                <a:ea typeface="DejaVu Sans"/>
              </a:rPr>
              <a:t>Sometimes we want to add responsibilities to individual object, not an entire class</a:t>
            </a:r>
            <a:endParaRPr b="0" lang="en-US" sz="1600" spc="-1" strike="noStrike">
              <a:latin typeface="Arial"/>
            </a:endParaRPr>
          </a:p>
        </p:txBody>
      </p:sp>
      <p:sp>
        <p:nvSpPr>
          <p:cNvPr id="438" name="CustomShape 3"/>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Decorator scheme</a:t>
            </a:r>
            <a:endParaRPr b="0" lang="en-US" sz="2000" spc="-1" strike="noStrike">
              <a:latin typeface="Arial"/>
            </a:endParaRPr>
          </a:p>
        </p:txBody>
      </p:sp>
      <p:sp>
        <p:nvSpPr>
          <p:cNvPr id="440"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82CF7239-4200-463E-8F11-8C6FC74BA738}" type="slidenum">
              <a:rPr b="1" lang="en-US" sz="800" spc="-1" strike="noStrike">
                <a:solidFill>
                  <a:srgbClr val="fefefe"/>
                </a:solidFill>
                <a:latin typeface="Calibri Light"/>
                <a:ea typeface="DejaVu Sans"/>
              </a:rPr>
              <a:t>&lt;number&gt;</a:t>
            </a:fld>
            <a:endParaRPr b="0" lang="en-US" sz="800" spc="-1" strike="noStrike">
              <a:latin typeface="Arial"/>
            </a:endParaRPr>
          </a:p>
        </p:txBody>
      </p:sp>
      <p:pic>
        <p:nvPicPr>
          <p:cNvPr id="441" name="Picture 2" descr=""/>
          <p:cNvPicPr/>
          <p:nvPr/>
        </p:nvPicPr>
        <p:blipFill>
          <a:blip r:embed="rId1"/>
          <a:stretch/>
        </p:blipFill>
        <p:spPr>
          <a:xfrm>
            <a:off x="1006560" y="1111680"/>
            <a:ext cx="6035760" cy="3373200"/>
          </a:xfrm>
          <a:prstGeom prst="rect">
            <a:avLst/>
          </a:prstGeom>
          <a:ln>
            <a:noFill/>
          </a:ln>
        </p:spPr>
      </p:pic>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Example</a:t>
            </a:r>
            <a:endParaRPr b="0" lang="en-US" sz="2000" spc="-1" strike="noStrike">
              <a:latin typeface="Arial"/>
            </a:endParaRPr>
          </a:p>
        </p:txBody>
      </p:sp>
      <p:sp>
        <p:nvSpPr>
          <p:cNvPr id="443"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7520A142-6F18-4031-8FEE-94A446422293}" type="slidenum">
              <a:rPr b="1" lang="en-US" sz="800" spc="-1" strike="noStrike">
                <a:solidFill>
                  <a:srgbClr val="fefefe"/>
                </a:solidFill>
                <a:latin typeface="Calibri Light"/>
                <a:ea typeface="DejaVu Sans"/>
              </a:rPr>
              <a:t>&lt;number&gt;</a:t>
            </a:fld>
            <a:endParaRPr b="0" lang="en-US" sz="800" spc="-1" strike="noStrike">
              <a:latin typeface="Arial"/>
            </a:endParaRPr>
          </a:p>
        </p:txBody>
      </p:sp>
      <p:pic>
        <p:nvPicPr>
          <p:cNvPr id="444" name="Picture 2" descr=""/>
          <p:cNvPicPr/>
          <p:nvPr/>
        </p:nvPicPr>
        <p:blipFill>
          <a:blip r:embed="rId1"/>
          <a:stretch/>
        </p:blipFill>
        <p:spPr>
          <a:xfrm>
            <a:off x="1029240" y="984240"/>
            <a:ext cx="5797440" cy="2908440"/>
          </a:xfrm>
          <a:prstGeom prst="rect">
            <a:avLst/>
          </a:prstGeom>
          <a:ln>
            <a:noFill/>
          </a:ln>
        </p:spPr>
      </p:pic>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Applicability</a:t>
            </a:r>
            <a:endParaRPr b="0" lang="en-US" sz="2000" spc="-1" strike="noStrike">
              <a:latin typeface="Arial"/>
            </a:endParaRPr>
          </a:p>
        </p:txBody>
      </p:sp>
      <p:sp>
        <p:nvSpPr>
          <p:cNvPr id="446" name="CustomShape 2"/>
          <p:cNvSpPr/>
          <p:nvPr/>
        </p:nvSpPr>
        <p:spPr>
          <a:xfrm>
            <a:off x="357120" y="1422360"/>
            <a:ext cx="6505200" cy="1348560"/>
          </a:xfrm>
          <a:prstGeom prst="rect">
            <a:avLst/>
          </a:prstGeom>
          <a:noFill/>
          <a:ln>
            <a:noFill/>
          </a:ln>
        </p:spPr>
        <p:style>
          <a:lnRef idx="0"/>
          <a:fillRef idx="0"/>
          <a:effectRef idx="0"/>
          <a:fontRef idx="minor"/>
        </p:style>
        <p:txBody>
          <a:bodyPr lIns="0" rIns="0" tIns="0" bIns="0"/>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to add responsibilities to individual objects dynamically and transparently, that is, without affecting other objects;</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for responcibilities that can be withdrawn;</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When extension with is impractical.</a:t>
            </a:r>
            <a:endParaRPr b="0" lang="en-US" sz="1100" spc="-1" strike="noStrike">
              <a:latin typeface="Arial"/>
            </a:endParaRPr>
          </a:p>
        </p:txBody>
      </p:sp>
      <p:sp>
        <p:nvSpPr>
          <p:cNvPr id="447" name="CustomShape 3"/>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14FEBCD7-A6D6-4740-A2EA-93FD60FF646B}" type="slidenum">
              <a:rPr b="1" lang="en-US" sz="800" spc="-1" strike="noStrike">
                <a:solidFill>
                  <a:srgbClr val="fefefe"/>
                </a:solidFill>
                <a:latin typeface="Calibri Light"/>
                <a:ea typeface="DejaVu Sans"/>
              </a:rPr>
              <a:t>&lt;number&gt;</a:t>
            </a:fld>
            <a:endParaRPr b="0" lang="en-US" sz="8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531360" y="1412280"/>
            <a:ext cx="4314600" cy="1420560"/>
          </a:xfrm>
          <a:prstGeom prst="rect">
            <a:avLst/>
          </a:prstGeom>
          <a:noFill/>
          <a:ln>
            <a:noFill/>
          </a:ln>
        </p:spPr>
        <p:style>
          <a:lnRef idx="0"/>
          <a:fillRef idx="0"/>
          <a:effectRef idx="0"/>
          <a:fontRef idx="minor"/>
        </p:style>
        <p:txBody>
          <a:bodyPr lIns="0" rIns="0" tIns="0" bIns="0"/>
          <a:p>
            <a:pPr>
              <a:lnSpc>
                <a:spcPct val="90000"/>
              </a:lnSpc>
            </a:pPr>
            <a:r>
              <a:rPr b="0" lang="en-US" sz="4800" spc="-1" strike="noStrike">
                <a:solidFill>
                  <a:srgbClr val="ffffff"/>
                </a:solidFill>
                <a:latin typeface="Calibri Light"/>
                <a:ea typeface="DejaVu Sans"/>
              </a:rPr>
              <a:t>Design</a:t>
            </a:r>
            <a:br/>
            <a:r>
              <a:rPr b="0" lang="en-US" sz="4800" spc="-1" strike="noStrike">
                <a:solidFill>
                  <a:srgbClr val="ffffff"/>
                </a:solidFill>
                <a:latin typeface="Calibri Light"/>
                <a:ea typeface="DejaVu Sans"/>
              </a:rPr>
              <a:t>Patterns</a:t>
            </a:r>
            <a:endParaRPr b="0" lang="en-US" sz="4800" spc="-1" strike="noStrike">
              <a:latin typeface="Arial"/>
            </a:endParaRPr>
          </a:p>
        </p:txBody>
      </p:sp>
      <p:sp>
        <p:nvSpPr>
          <p:cNvPr id="449" name="CustomShape 2"/>
          <p:cNvSpPr/>
          <p:nvPr/>
        </p:nvSpPr>
        <p:spPr>
          <a:xfrm>
            <a:off x="5313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
        <p:nvSpPr>
          <p:cNvPr id="450" name="CustomShape 3"/>
          <p:cNvSpPr/>
          <p:nvPr/>
        </p:nvSpPr>
        <p:spPr>
          <a:xfrm>
            <a:off x="531360" y="3049920"/>
            <a:ext cx="4314600" cy="31248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1600" spc="-1" strike="noStrike">
                <a:solidFill>
                  <a:srgbClr val="ffffff"/>
                </a:solidFill>
                <a:latin typeface="Calibri"/>
                <a:ea typeface="DejaVu Sans"/>
              </a:rPr>
              <a:t>Proxy</a:t>
            </a:r>
            <a:endParaRPr b="0" lang="en-US" sz="16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Intent</a:t>
            </a:r>
            <a:endParaRPr b="0" lang="en-US" sz="2000" spc="-1" strike="noStrike">
              <a:latin typeface="Arial"/>
            </a:endParaRPr>
          </a:p>
        </p:txBody>
      </p:sp>
      <p:sp>
        <p:nvSpPr>
          <p:cNvPr id="452" name="CustomShape 2"/>
          <p:cNvSpPr/>
          <p:nvPr/>
        </p:nvSpPr>
        <p:spPr>
          <a:xfrm>
            <a:off x="357120" y="1079640"/>
            <a:ext cx="8428320" cy="167400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endParaRPr b="0" lang="en-US" sz="1800" spc="-1" strike="noStrike">
              <a:latin typeface="Arial"/>
            </a:endParaRPr>
          </a:p>
          <a:p>
            <a:pPr>
              <a:lnSpc>
                <a:spcPts val="1599"/>
              </a:lnSpc>
              <a:spcBef>
                <a:spcPts val="264"/>
              </a:spcBef>
              <a:spcAft>
                <a:spcPts val="300"/>
              </a:spcAft>
            </a:pPr>
            <a:r>
              <a:rPr b="0" lang="en-US" sz="1800" spc="-1" strike="noStrike">
                <a:solidFill>
                  <a:srgbClr val="222222"/>
                </a:solidFill>
                <a:latin typeface="Calibri Light"/>
                <a:ea typeface="DejaVu Sans"/>
              </a:rPr>
              <a:t>Provide a surrogate or placeholder for another object to</a:t>
            </a:r>
            <a:endParaRPr b="0" lang="en-US" sz="1800" spc="-1" strike="noStrike">
              <a:latin typeface="Arial"/>
            </a:endParaRPr>
          </a:p>
          <a:p>
            <a:pPr>
              <a:lnSpc>
                <a:spcPts val="1599"/>
              </a:lnSpc>
              <a:spcBef>
                <a:spcPts val="264"/>
              </a:spcBef>
              <a:spcAft>
                <a:spcPts val="300"/>
              </a:spcAft>
            </a:pPr>
            <a:r>
              <a:rPr b="0" lang="en-US" sz="1800" spc="-1" strike="noStrike">
                <a:solidFill>
                  <a:srgbClr val="222222"/>
                </a:solidFill>
                <a:latin typeface="Calibri Light"/>
                <a:ea typeface="DejaVu Sans"/>
              </a:rPr>
              <a:t>control access to it.</a:t>
            </a:r>
            <a:endParaRPr b="0" lang="en-US" sz="1800" spc="-1" strike="noStrike">
              <a:latin typeface="Arial"/>
            </a:endParaRPr>
          </a:p>
        </p:txBody>
      </p:sp>
      <p:sp>
        <p:nvSpPr>
          <p:cNvPr id="453" name="CustomShape 3"/>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1780920" y="2098440"/>
            <a:ext cx="5580720" cy="586080"/>
          </a:xfrm>
          <a:prstGeom prst="rect">
            <a:avLst/>
          </a:prstGeom>
          <a:noFill/>
          <a:ln>
            <a:noFill/>
          </a:ln>
        </p:spPr>
        <p:style>
          <a:lnRef idx="0"/>
          <a:fillRef idx="0"/>
          <a:effectRef idx="0"/>
          <a:fontRef idx="minor"/>
        </p:style>
        <p:txBody>
          <a:bodyPr lIns="0" rIns="0" tIns="0" bIns="0" anchor="ctr"/>
          <a:p>
            <a:pPr algn="ctr">
              <a:lnSpc>
                <a:spcPts val="1599"/>
              </a:lnSpc>
              <a:spcBef>
                <a:spcPts val="264"/>
              </a:spcBef>
              <a:spcAft>
                <a:spcPts val="300"/>
              </a:spcAft>
            </a:pPr>
            <a:r>
              <a:rPr b="0" lang="en-US" sz="1600" spc="-1" strike="noStrike">
                <a:solidFill>
                  <a:srgbClr val="ffffff"/>
                </a:solidFill>
                <a:latin typeface="Calibri Light"/>
                <a:ea typeface="DejaVu Sans"/>
              </a:rPr>
              <a:t>The elements of this (architechture) language are entities called patterns. Each pattern describes a problem that occurs over and over again in our environment, and then describes the core of the solution to that problem, in such a way that you can use this solution a million times over, without ever doing it the same way twice. — Christopher Alexander</a:t>
            </a:r>
            <a:endParaRPr b="0" lang="en-US" sz="1600" spc="-1" strike="noStrike">
              <a:latin typeface="Arial"/>
            </a:endParaRPr>
          </a:p>
        </p:txBody>
      </p:sp>
      <p:sp>
        <p:nvSpPr>
          <p:cNvPr id="310"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5315DA99-C964-44FB-BA06-7ABE218C3A03}" type="slidenum">
              <a:rPr b="1" lang="en-US" sz="800" spc="-1" strike="noStrike">
                <a:solidFill>
                  <a:srgbClr val="fefefe"/>
                </a:solidFill>
                <a:latin typeface="Calibri Light"/>
                <a:ea typeface="DejaVu Sans"/>
              </a:rPr>
              <a:t>&lt;number&gt;</a:t>
            </a:fld>
            <a:endParaRPr b="0" lang="en-US" sz="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Motivation</a:t>
            </a:r>
            <a:endParaRPr b="0" lang="en-US" sz="2000" spc="-1" strike="noStrike">
              <a:latin typeface="Arial"/>
            </a:endParaRPr>
          </a:p>
        </p:txBody>
      </p:sp>
      <p:sp>
        <p:nvSpPr>
          <p:cNvPr id="455" name="CustomShape 2"/>
          <p:cNvSpPr/>
          <p:nvPr/>
        </p:nvSpPr>
        <p:spPr>
          <a:xfrm>
            <a:off x="357120" y="1079640"/>
            <a:ext cx="8428320" cy="167400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r>
              <a:rPr b="0" lang="en-US" sz="1600" spc="-1" strike="noStrike">
                <a:solidFill>
                  <a:srgbClr val="222222"/>
                </a:solidFill>
                <a:latin typeface="Calibri Light"/>
                <a:ea typeface="DejaVu Sans"/>
              </a:rPr>
              <a:t>One reason for controlling access to an object is to defer the full cost of its</a:t>
            </a:r>
            <a:endParaRPr b="0" lang="en-US" sz="1600" spc="-1" strike="noStrike">
              <a:latin typeface="Arial"/>
            </a:endParaRPr>
          </a:p>
          <a:p>
            <a:pPr>
              <a:lnSpc>
                <a:spcPts val="1599"/>
              </a:lnSpc>
              <a:spcBef>
                <a:spcPts val="264"/>
              </a:spcBef>
              <a:spcAft>
                <a:spcPts val="300"/>
              </a:spcAft>
            </a:pPr>
            <a:r>
              <a:rPr b="0" lang="en-US" sz="1600" spc="-1" strike="noStrike">
                <a:solidFill>
                  <a:srgbClr val="222222"/>
                </a:solidFill>
                <a:latin typeface="Calibri Light"/>
                <a:ea typeface="DejaVu Sans"/>
              </a:rPr>
              <a:t>creation and initialization until we actually need to use it.</a:t>
            </a:r>
            <a:endParaRPr b="0" lang="en-US" sz="1600" spc="-1" strike="noStrike">
              <a:latin typeface="Arial"/>
            </a:endParaRPr>
          </a:p>
          <a:p>
            <a:pPr>
              <a:lnSpc>
                <a:spcPts val="1599"/>
              </a:lnSpc>
              <a:spcBef>
                <a:spcPts val="264"/>
              </a:spcBef>
              <a:spcAft>
                <a:spcPts val="300"/>
              </a:spcAft>
            </a:pPr>
            <a:endParaRPr b="0" lang="en-US" sz="1600" spc="-1" strike="noStrike">
              <a:latin typeface="Arial"/>
            </a:endParaRPr>
          </a:p>
          <a:p>
            <a:pPr>
              <a:lnSpc>
                <a:spcPts val="1599"/>
              </a:lnSpc>
              <a:spcBef>
                <a:spcPts val="264"/>
              </a:spcBef>
              <a:spcAft>
                <a:spcPts val="300"/>
              </a:spcAft>
            </a:pPr>
            <a:r>
              <a:rPr b="0" lang="en-US" sz="1600" spc="-1" strike="noStrike">
                <a:solidFill>
                  <a:srgbClr val="222222"/>
                </a:solidFill>
                <a:latin typeface="Calibri Light"/>
                <a:ea typeface="DejaVu Sans"/>
              </a:rPr>
              <a:t>There are situations in which a client does not or can not reference an Object</a:t>
            </a:r>
            <a:endParaRPr b="0" lang="en-US" sz="1600" spc="-1" strike="noStrike">
              <a:latin typeface="Arial"/>
            </a:endParaRPr>
          </a:p>
          <a:p>
            <a:pPr>
              <a:lnSpc>
                <a:spcPts val="1599"/>
              </a:lnSpc>
              <a:spcBef>
                <a:spcPts val="264"/>
              </a:spcBef>
              <a:spcAft>
                <a:spcPts val="300"/>
              </a:spcAft>
            </a:pPr>
            <a:r>
              <a:rPr b="0" lang="en-US" sz="1600" spc="-1" strike="noStrike">
                <a:solidFill>
                  <a:srgbClr val="222222"/>
                </a:solidFill>
                <a:latin typeface="Calibri Light"/>
                <a:ea typeface="DejaVu Sans"/>
              </a:rPr>
              <a:t>directly, but wants to still interact with the object.</a:t>
            </a:r>
            <a:endParaRPr b="0" lang="en-US" sz="1600" spc="-1" strike="noStrike">
              <a:latin typeface="Arial"/>
            </a:endParaRPr>
          </a:p>
        </p:txBody>
      </p:sp>
      <p:sp>
        <p:nvSpPr>
          <p:cNvPr id="456" name="CustomShape 3"/>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Example</a:t>
            </a:r>
            <a:endParaRPr b="0" lang="en-US" sz="2000" spc="-1" strike="noStrike">
              <a:latin typeface="Arial"/>
            </a:endParaRPr>
          </a:p>
        </p:txBody>
      </p:sp>
      <p:sp>
        <p:nvSpPr>
          <p:cNvPr id="458" name="CustomShape 2"/>
          <p:cNvSpPr/>
          <p:nvPr/>
        </p:nvSpPr>
        <p:spPr>
          <a:xfrm>
            <a:off x="357120" y="1079640"/>
            <a:ext cx="8428320" cy="1674000"/>
          </a:xfrm>
          <a:prstGeom prst="rect">
            <a:avLst/>
          </a:prstGeom>
          <a:noFill/>
          <a:ln>
            <a:noFill/>
          </a:ln>
        </p:spPr>
        <p:style>
          <a:lnRef idx="0"/>
          <a:fillRef idx="0"/>
          <a:effectRef idx="0"/>
          <a:fontRef idx="minor"/>
        </p:style>
        <p:txBody>
          <a:bodyPr lIns="0" rIns="0" tIns="0" bIns="0"/>
          <a:p>
            <a:pPr>
              <a:lnSpc>
                <a:spcPts val="1599"/>
              </a:lnSpc>
              <a:spcBef>
                <a:spcPts val="264"/>
              </a:spcBef>
              <a:spcAft>
                <a:spcPts val="300"/>
              </a:spcAft>
            </a:pPr>
            <a:r>
              <a:rPr b="0" lang="en-US" sz="1600" spc="-1" strike="noStrike">
                <a:solidFill>
                  <a:srgbClr val="222222"/>
                </a:solidFill>
                <a:latin typeface="Calibri Light"/>
                <a:ea typeface="DejaVu Sans"/>
              </a:rPr>
              <a:t>Consider a document editor that can embed graphical objects in a document. </a:t>
            </a:r>
            <a:endParaRPr b="0" lang="en-US" sz="1600" spc="-1" strike="noStrike">
              <a:latin typeface="Arial"/>
            </a:endParaRPr>
          </a:p>
          <a:p>
            <a:pPr>
              <a:lnSpc>
                <a:spcPts val="1599"/>
              </a:lnSpc>
              <a:spcBef>
                <a:spcPts val="264"/>
              </a:spcBef>
              <a:spcAft>
                <a:spcPts val="300"/>
              </a:spcAft>
            </a:pPr>
            <a:r>
              <a:rPr b="0" lang="en-US" sz="1600" spc="-1" strike="noStrike">
                <a:solidFill>
                  <a:srgbClr val="222222"/>
                </a:solidFill>
                <a:latin typeface="Calibri Light"/>
                <a:ea typeface="DejaVu Sans"/>
              </a:rPr>
              <a:t>Some graphical objects, like large raster images, can be expensive to create. But </a:t>
            </a:r>
            <a:endParaRPr b="0" lang="en-US" sz="1600" spc="-1" strike="noStrike">
              <a:latin typeface="Arial"/>
            </a:endParaRPr>
          </a:p>
          <a:p>
            <a:pPr>
              <a:lnSpc>
                <a:spcPts val="1599"/>
              </a:lnSpc>
              <a:spcBef>
                <a:spcPts val="264"/>
              </a:spcBef>
              <a:spcAft>
                <a:spcPts val="300"/>
              </a:spcAft>
            </a:pPr>
            <a:r>
              <a:rPr b="0" lang="en-US" sz="1600" spc="-1" strike="noStrike">
                <a:solidFill>
                  <a:srgbClr val="222222"/>
                </a:solidFill>
                <a:latin typeface="Calibri Light"/>
                <a:ea typeface="DejaVu Sans"/>
              </a:rPr>
              <a:t>opening a document should be fast, so we should avoid creating all the expensive </a:t>
            </a:r>
            <a:endParaRPr b="0" lang="en-US" sz="1600" spc="-1" strike="noStrike">
              <a:latin typeface="Arial"/>
            </a:endParaRPr>
          </a:p>
          <a:p>
            <a:pPr>
              <a:lnSpc>
                <a:spcPts val="1599"/>
              </a:lnSpc>
              <a:spcBef>
                <a:spcPts val="264"/>
              </a:spcBef>
              <a:spcAft>
                <a:spcPts val="300"/>
              </a:spcAft>
            </a:pPr>
            <a:r>
              <a:rPr b="0" lang="en-US" sz="1600" spc="-1" strike="noStrike">
                <a:solidFill>
                  <a:srgbClr val="222222"/>
                </a:solidFill>
                <a:latin typeface="Calibri Light"/>
                <a:ea typeface="DejaVu Sans"/>
              </a:rPr>
              <a:t>objects at once when the document is opened. This isn't necessary anyway, </a:t>
            </a:r>
            <a:endParaRPr b="0" lang="en-US" sz="1600" spc="-1" strike="noStrike">
              <a:latin typeface="Arial"/>
            </a:endParaRPr>
          </a:p>
          <a:p>
            <a:pPr>
              <a:lnSpc>
                <a:spcPts val="1599"/>
              </a:lnSpc>
              <a:spcBef>
                <a:spcPts val="264"/>
              </a:spcBef>
              <a:spcAft>
                <a:spcPts val="300"/>
              </a:spcAft>
            </a:pPr>
            <a:r>
              <a:rPr b="0" lang="en-US" sz="1600" spc="-1" strike="noStrike">
                <a:solidFill>
                  <a:srgbClr val="222222"/>
                </a:solidFill>
                <a:latin typeface="Calibri Light"/>
                <a:ea typeface="DejaVu Sans"/>
              </a:rPr>
              <a:t>because not all of these objects will be visible in the document at the same time.</a:t>
            </a:r>
            <a:endParaRPr b="0" lang="en-US" sz="1600" spc="-1" strike="noStrike">
              <a:latin typeface="Arial"/>
            </a:endParaRPr>
          </a:p>
        </p:txBody>
      </p:sp>
      <p:sp>
        <p:nvSpPr>
          <p:cNvPr id="459" name="CustomShape 3"/>
          <p:cNvSpPr/>
          <p:nvPr/>
        </p:nvSpPr>
        <p:spPr>
          <a:xfrm>
            <a:off x="9435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Decorator scheme</a:t>
            </a:r>
            <a:endParaRPr b="0" lang="en-US" sz="2000" spc="-1" strike="noStrike">
              <a:latin typeface="Arial"/>
            </a:endParaRPr>
          </a:p>
        </p:txBody>
      </p:sp>
      <p:sp>
        <p:nvSpPr>
          <p:cNvPr id="461"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624CE58F-93F5-4B2E-A4BD-13BFBD517D67}" type="slidenum">
              <a:rPr b="1" lang="en-US" sz="800" spc="-1" strike="noStrike">
                <a:solidFill>
                  <a:srgbClr val="fefefe"/>
                </a:solidFill>
                <a:latin typeface="Calibri Light"/>
                <a:ea typeface="DejaVu Sans"/>
              </a:rPr>
              <a:t>&lt;number&gt;</a:t>
            </a:fld>
            <a:endParaRPr b="0" lang="en-US" sz="800" spc="-1" strike="noStrike">
              <a:latin typeface="Arial"/>
            </a:endParaRPr>
          </a:p>
        </p:txBody>
      </p:sp>
      <p:pic>
        <p:nvPicPr>
          <p:cNvPr id="462" name="Picture 2" descr=""/>
          <p:cNvPicPr/>
          <p:nvPr/>
        </p:nvPicPr>
        <p:blipFill>
          <a:blip r:embed="rId1"/>
          <a:stretch/>
        </p:blipFill>
        <p:spPr>
          <a:xfrm>
            <a:off x="1006560" y="1111680"/>
            <a:ext cx="6035760" cy="3373200"/>
          </a:xfrm>
          <a:prstGeom prst="rect">
            <a:avLst/>
          </a:prstGeom>
          <a:ln>
            <a:noFill/>
          </a:ln>
        </p:spPr>
      </p:pic>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Example</a:t>
            </a:r>
            <a:endParaRPr b="0" lang="en-US" sz="2000" spc="-1" strike="noStrike">
              <a:latin typeface="Arial"/>
            </a:endParaRPr>
          </a:p>
        </p:txBody>
      </p:sp>
      <p:sp>
        <p:nvSpPr>
          <p:cNvPr id="464"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F4171902-0614-4132-8F7B-0DC7661B6A2F}" type="slidenum">
              <a:rPr b="1" lang="en-US" sz="800" spc="-1" strike="noStrike">
                <a:solidFill>
                  <a:srgbClr val="fefefe"/>
                </a:solidFill>
                <a:latin typeface="Calibri Light"/>
                <a:ea typeface="DejaVu Sans"/>
              </a:rPr>
              <a:t>&lt;number&gt;</a:t>
            </a:fld>
            <a:endParaRPr b="0" lang="en-US" sz="800" spc="-1" strike="noStrike">
              <a:latin typeface="Arial"/>
            </a:endParaRPr>
          </a:p>
        </p:txBody>
      </p:sp>
      <p:pic>
        <p:nvPicPr>
          <p:cNvPr id="465" name="Picture 2" descr=""/>
          <p:cNvPicPr/>
          <p:nvPr/>
        </p:nvPicPr>
        <p:blipFill>
          <a:blip r:embed="rId1"/>
          <a:stretch/>
        </p:blipFill>
        <p:spPr>
          <a:xfrm>
            <a:off x="1029240" y="984240"/>
            <a:ext cx="5797440" cy="2908440"/>
          </a:xfrm>
          <a:prstGeom prst="rect">
            <a:avLst/>
          </a:prstGeom>
          <a:ln>
            <a:noFill/>
          </a:ln>
        </p:spPr>
      </p:pic>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Applicability</a:t>
            </a:r>
            <a:endParaRPr b="0" lang="en-US" sz="2000" spc="-1" strike="noStrike">
              <a:latin typeface="Arial"/>
            </a:endParaRPr>
          </a:p>
        </p:txBody>
      </p:sp>
      <p:sp>
        <p:nvSpPr>
          <p:cNvPr id="467" name="CustomShape 2"/>
          <p:cNvSpPr/>
          <p:nvPr/>
        </p:nvSpPr>
        <p:spPr>
          <a:xfrm>
            <a:off x="357120" y="1422360"/>
            <a:ext cx="6505200" cy="1348560"/>
          </a:xfrm>
          <a:prstGeom prst="rect">
            <a:avLst/>
          </a:prstGeom>
          <a:noFill/>
          <a:ln>
            <a:noFill/>
          </a:ln>
        </p:spPr>
        <p:style>
          <a:lnRef idx="0"/>
          <a:fillRef idx="0"/>
          <a:effectRef idx="0"/>
          <a:fontRef idx="minor"/>
        </p:style>
        <p:txBody>
          <a:bodyPr lIns="0" rIns="0" tIns="0" bIns="0"/>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to add responsibilities to individual objects dynamically and transparently, that is, without affecting other objects;</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for responcibilities that can be withdrawn;</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When extension with is impractical.</a:t>
            </a:r>
            <a:endParaRPr b="0" lang="en-US" sz="1100" spc="-1" strike="noStrike">
              <a:latin typeface="Arial"/>
            </a:endParaRPr>
          </a:p>
        </p:txBody>
      </p:sp>
      <p:sp>
        <p:nvSpPr>
          <p:cNvPr id="468" name="CustomShape 3"/>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64FF30A4-0F8D-47CE-A29E-7956F1D8F1C9}" type="slidenum">
              <a:rPr b="1" lang="en-US" sz="800" spc="-1" strike="noStrike">
                <a:solidFill>
                  <a:srgbClr val="fefefe"/>
                </a:solidFill>
                <a:latin typeface="Calibri Light"/>
                <a:ea typeface="DejaVu Sans"/>
              </a:rPr>
              <a:t>&lt;number&gt;</a:t>
            </a:fld>
            <a:endParaRPr b="0" lang="en-US" sz="8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1780920" y="2098440"/>
            <a:ext cx="5580720" cy="586080"/>
          </a:xfrm>
          <a:prstGeom prst="rect">
            <a:avLst/>
          </a:prstGeom>
          <a:noFill/>
          <a:ln>
            <a:noFill/>
          </a:ln>
        </p:spPr>
        <p:style>
          <a:lnRef idx="0"/>
          <a:fillRef idx="0"/>
          <a:effectRef idx="0"/>
          <a:fontRef idx="minor"/>
        </p:style>
        <p:txBody>
          <a:bodyPr lIns="0" rIns="0" tIns="0" bIns="0" anchor="ctr"/>
          <a:p>
            <a:pPr algn="ctr">
              <a:lnSpc>
                <a:spcPts val="1599"/>
              </a:lnSpc>
              <a:spcBef>
                <a:spcPts val="264"/>
              </a:spcBef>
              <a:spcAft>
                <a:spcPts val="300"/>
              </a:spcAft>
            </a:pPr>
            <a:r>
              <a:rPr b="0" lang="en-US" sz="1600" spc="-1" strike="noStrike">
                <a:solidFill>
                  <a:srgbClr val="ffffff"/>
                </a:solidFill>
                <a:latin typeface="Calibri Light"/>
                <a:ea typeface="DejaVu Sans"/>
              </a:rPr>
              <a:t>Christopher Alexander is the architect who ﬁrst studied patterns in buildings and communications and developed "pattern language" for generating them. His work has inspired us time and again. There are many ways in which our work is like Alexander’s. Both are based on observing existing systems and looking for patterns in them. Both have templates for describing patterns. Both rely on natural language and lots of examples to described patterns rather than formal languages, and both give rationales for each pattern. — Design Patterns.— GoF</a:t>
            </a:r>
            <a:endParaRPr b="0" lang="en-US" sz="1600" spc="-1" strike="noStrike">
              <a:latin typeface="Arial"/>
            </a:endParaRPr>
          </a:p>
        </p:txBody>
      </p:sp>
      <p:sp>
        <p:nvSpPr>
          <p:cNvPr id="312" name="CustomShape 2"/>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7A0E4B6E-EABF-4600-A91D-AE4A7E4F7DA1}" type="slidenum">
              <a:rPr b="1" lang="en-US" sz="800" spc="-1" strike="noStrike">
                <a:solidFill>
                  <a:srgbClr val="fefefe"/>
                </a:solidFill>
                <a:latin typeface="Calibri Light"/>
                <a:ea typeface="DejaVu Sans"/>
              </a:rPr>
              <a:t>&lt;number&gt;</a:t>
            </a:fld>
            <a:endParaRPr b="0" lang="en-US" sz="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Why do I need to study patterns</a:t>
            </a:r>
            <a:endParaRPr b="0" lang="en-US" sz="2000" spc="-1" strike="noStrike">
              <a:latin typeface="Arial"/>
            </a:endParaRPr>
          </a:p>
        </p:txBody>
      </p:sp>
      <p:sp>
        <p:nvSpPr>
          <p:cNvPr id="314" name="CustomShape 2"/>
          <p:cNvSpPr/>
          <p:nvPr/>
        </p:nvSpPr>
        <p:spPr>
          <a:xfrm>
            <a:off x="357120" y="1422360"/>
            <a:ext cx="8428320" cy="3052800"/>
          </a:xfrm>
          <a:prstGeom prst="rect">
            <a:avLst/>
          </a:prstGeom>
          <a:noFill/>
          <a:ln>
            <a:noFill/>
          </a:ln>
        </p:spPr>
        <p:style>
          <a:lnRef idx="0"/>
          <a:fillRef idx="0"/>
          <a:effectRef idx="0"/>
          <a:fontRef idx="minor"/>
        </p:style>
        <p:txBody>
          <a:bodyPr lIns="0" rIns="0" tIns="0" bIns="0"/>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Reusability; </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The use of common terminology; </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Design patterns provide us with an abstract, high-level view of both the problem and the whole process of object-oriented development;</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Design patterns allow a developer or a group of developers to ﬁnd design solutions for complex problems without creating a cumbersome class inheritance hierarchy.</a:t>
            </a:r>
            <a:endParaRPr b="0" lang="en-US" sz="1100" spc="-1" strike="noStrike">
              <a:latin typeface="Arial"/>
            </a:endParaRPr>
          </a:p>
        </p:txBody>
      </p:sp>
      <p:sp>
        <p:nvSpPr>
          <p:cNvPr id="315" name="CustomShape 3"/>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1EE64D0D-1982-4D34-87EE-D778A1859D3F}" type="slidenum">
              <a:rPr b="1" lang="en-US" sz="800" spc="-1" strike="noStrike">
                <a:solidFill>
                  <a:srgbClr val="fefefe"/>
                </a:solidFill>
                <a:latin typeface="Calibri Light"/>
                <a:ea typeface="DejaVu Sans"/>
              </a:rPr>
              <a:t>&lt;number&gt;</a:t>
            </a:fld>
            <a:endParaRPr b="0" lang="en-US" sz="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360360" y="228600"/>
            <a:ext cx="8425080" cy="300240"/>
          </a:xfrm>
          <a:prstGeom prst="rect">
            <a:avLst/>
          </a:prstGeom>
          <a:noFill/>
          <a:ln>
            <a:noFill/>
          </a:ln>
        </p:spPr>
        <p:style>
          <a:lnRef idx="0"/>
          <a:fillRef idx="0"/>
          <a:effectRef idx="0"/>
          <a:fontRef idx="minor"/>
        </p:style>
        <p:txBody>
          <a:bodyPr lIns="0" rIns="0" tIns="45000" bIns="45000" anchor="ctr"/>
          <a:p>
            <a:pPr>
              <a:lnSpc>
                <a:spcPct val="100000"/>
              </a:lnSpc>
            </a:pPr>
            <a:r>
              <a:rPr b="0" lang="en-US" sz="2000" spc="89" strike="noStrike">
                <a:solidFill>
                  <a:srgbClr val="222222"/>
                </a:solidFill>
                <a:latin typeface="Calibri Light"/>
                <a:ea typeface="DejaVu Sans"/>
              </a:rPr>
              <a:t>Other advantages</a:t>
            </a:r>
            <a:endParaRPr b="0" lang="en-US" sz="2000" spc="-1" strike="noStrike">
              <a:latin typeface="Arial"/>
            </a:endParaRPr>
          </a:p>
        </p:txBody>
      </p:sp>
      <p:sp>
        <p:nvSpPr>
          <p:cNvPr id="317" name="CustomShape 2"/>
          <p:cNvSpPr/>
          <p:nvPr/>
        </p:nvSpPr>
        <p:spPr>
          <a:xfrm>
            <a:off x="357120" y="1422360"/>
            <a:ext cx="8428320" cy="3052800"/>
          </a:xfrm>
          <a:prstGeom prst="rect">
            <a:avLst/>
          </a:prstGeom>
          <a:noFill/>
          <a:ln>
            <a:noFill/>
          </a:ln>
        </p:spPr>
        <p:style>
          <a:lnRef idx="0"/>
          <a:fillRef idx="0"/>
          <a:effectRef idx="0"/>
          <a:fontRef idx="minor"/>
        </p:style>
        <p:txBody>
          <a:bodyPr lIns="0" rIns="0" tIns="0" bIns="0"/>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Eﬃciency improvement of single developers and whole group of developers;</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The use of many design patterns also allows you to create more modiﬁable and ﬂexible software;</a:t>
            </a:r>
            <a:endParaRPr b="0" lang="en-US" sz="1100" spc="-1" strike="noStrike">
              <a:latin typeface="Arial"/>
            </a:endParaRPr>
          </a:p>
          <a:p>
            <a:pPr marL="171360" indent="-169920">
              <a:lnSpc>
                <a:spcPts val="1599"/>
              </a:lnSpc>
              <a:spcBef>
                <a:spcPts val="264"/>
              </a:spcBef>
              <a:spcAft>
                <a:spcPts val="300"/>
              </a:spcAft>
              <a:buClr>
                <a:srgbClr val="222222"/>
              </a:buClr>
              <a:buFont typeface="Arial"/>
              <a:buChar char="•"/>
            </a:pPr>
            <a:r>
              <a:rPr b="0" lang="en-US" sz="1100" spc="-1" strike="noStrike">
                <a:solidFill>
                  <a:srgbClr val="222222"/>
                </a:solidFill>
                <a:latin typeface="Calibri Light"/>
                <a:ea typeface="DejaVu Sans"/>
              </a:rPr>
              <a:t>Properly studied design patterns greatly assist in a common understanding of the basic principles of object-oriented design.</a:t>
            </a:r>
            <a:endParaRPr b="0" lang="en-US" sz="1100" spc="-1" strike="noStrike">
              <a:latin typeface="Arial"/>
            </a:endParaRPr>
          </a:p>
        </p:txBody>
      </p:sp>
      <p:sp>
        <p:nvSpPr>
          <p:cNvPr id="318" name="CustomShape 3"/>
          <p:cNvSpPr/>
          <p:nvPr/>
        </p:nvSpPr>
        <p:spPr>
          <a:xfrm>
            <a:off x="7413480" y="4826520"/>
            <a:ext cx="1371960" cy="315360"/>
          </a:xfrm>
          <a:prstGeom prst="rect">
            <a:avLst/>
          </a:prstGeom>
          <a:noFill/>
          <a:ln>
            <a:noFill/>
          </a:ln>
        </p:spPr>
        <p:style>
          <a:lnRef idx="0"/>
          <a:fillRef idx="0"/>
          <a:effectRef idx="0"/>
          <a:fontRef idx="minor"/>
        </p:style>
        <p:txBody>
          <a:bodyPr lIns="90000" rIns="0" tIns="45000" bIns="82440" anchor="ctr"/>
          <a:p>
            <a:pPr algn="r">
              <a:lnSpc>
                <a:spcPct val="100000"/>
              </a:lnSpc>
            </a:pPr>
            <a:fld id="{54C85F18-AA9D-4E42-B14B-412DFFC6E1EA}" type="slidenum">
              <a:rPr b="1" lang="en-US" sz="800" spc="-1" strike="noStrike">
                <a:solidFill>
                  <a:srgbClr val="fefefe"/>
                </a:solidFill>
                <a:latin typeface="Calibri Light"/>
                <a:ea typeface="DejaVu Sans"/>
              </a:rPr>
              <a:t>&lt;number&gt;</a:t>
            </a:fld>
            <a:endParaRPr b="0" lang="en-US" sz="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531360" y="1412280"/>
            <a:ext cx="4314600" cy="1420560"/>
          </a:xfrm>
          <a:prstGeom prst="rect">
            <a:avLst/>
          </a:prstGeom>
          <a:noFill/>
          <a:ln>
            <a:noFill/>
          </a:ln>
        </p:spPr>
        <p:style>
          <a:lnRef idx="0"/>
          <a:fillRef idx="0"/>
          <a:effectRef idx="0"/>
          <a:fontRef idx="minor"/>
        </p:style>
        <p:txBody>
          <a:bodyPr lIns="0" rIns="0" tIns="0" bIns="0"/>
          <a:p>
            <a:pPr>
              <a:lnSpc>
                <a:spcPct val="90000"/>
              </a:lnSpc>
            </a:pPr>
            <a:r>
              <a:rPr b="0" lang="en-US" sz="4800" spc="-1" strike="noStrike">
                <a:solidFill>
                  <a:srgbClr val="ffffff"/>
                </a:solidFill>
                <a:latin typeface="Calibri Light"/>
                <a:ea typeface="DejaVu Sans"/>
              </a:rPr>
              <a:t>Design</a:t>
            </a:r>
            <a:br/>
            <a:r>
              <a:rPr b="0" lang="en-US" sz="4800" spc="-1" strike="noStrike">
                <a:solidFill>
                  <a:srgbClr val="ffffff"/>
                </a:solidFill>
                <a:latin typeface="Calibri Light"/>
                <a:ea typeface="DejaVu Sans"/>
              </a:rPr>
              <a:t>Patterns</a:t>
            </a:r>
            <a:endParaRPr b="0" lang="en-US" sz="4800" spc="-1" strike="noStrike">
              <a:latin typeface="Arial"/>
            </a:endParaRPr>
          </a:p>
        </p:txBody>
      </p:sp>
      <p:sp>
        <p:nvSpPr>
          <p:cNvPr id="320" name="CustomShape 2"/>
          <p:cNvSpPr/>
          <p:nvPr/>
        </p:nvSpPr>
        <p:spPr>
          <a:xfrm>
            <a:off x="531360" y="4877280"/>
            <a:ext cx="242064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ffff"/>
                </a:solidFill>
                <a:latin typeface="Calibri Light"/>
                <a:ea typeface="DejaVu Sans"/>
              </a:rPr>
              <a:t>CONFIDENTIAL  |  © 2019 EPAM Systems, Inc.</a:t>
            </a:r>
            <a:endParaRPr b="0" lang="en-US" sz="700" spc="-1" strike="noStrike">
              <a:latin typeface="Arial"/>
            </a:endParaRPr>
          </a:p>
        </p:txBody>
      </p:sp>
      <p:sp>
        <p:nvSpPr>
          <p:cNvPr id="321" name="CustomShape 3"/>
          <p:cNvSpPr/>
          <p:nvPr/>
        </p:nvSpPr>
        <p:spPr>
          <a:xfrm>
            <a:off x="531360" y="3049920"/>
            <a:ext cx="4314600" cy="31248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0" lang="en-US" sz="1600" spc="-1" strike="noStrike">
                <a:solidFill>
                  <a:srgbClr val="ffffff"/>
                </a:solidFill>
                <a:latin typeface="Calibri"/>
                <a:ea typeface="DejaVu Sans"/>
              </a:rPr>
              <a:t>UML reminder</a:t>
            </a:r>
            <a:r>
              <a:rPr b="1" lang="en-US" sz="1600" spc="-1" strike="noStrike">
                <a:solidFill>
                  <a:srgbClr val="ffffff"/>
                </a:solidFill>
                <a:latin typeface="Calibri"/>
                <a:ea typeface="DejaVu Sans"/>
              </a:rPr>
              <a:t> </a:t>
            </a:r>
            <a:endParaRPr b="0" lang="en-US" sz="1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Covers</Template>
  <TotalTime>5903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2018-01-26T19:23:30Z</dcterms:created>
  <dc:creator>Jennifer Markowitz</dc:creator>
  <dc:description/>
  <dc:language>en-US</dc:language>
  <cp:lastModifiedBy/>
  <dcterms:modified xsi:type="dcterms:W3CDTF">2019-05-16T18:50:39Z</dcterms:modified>
  <cp:revision>52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39</vt:i4>
  </property>
</Properties>
</file>