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43"/>
  </p:notesMasterIdLst>
  <p:handoutMasterIdLst>
    <p:handoutMasterId r:id="rId44"/>
  </p:handoutMasterIdLst>
  <p:sldIdLst>
    <p:sldId id="256" r:id="rId4"/>
    <p:sldId id="281" r:id="rId5"/>
    <p:sldId id="257" r:id="rId6"/>
    <p:sldId id="280" r:id="rId7"/>
    <p:sldId id="279" r:id="rId8"/>
    <p:sldId id="282" r:id="rId9"/>
    <p:sldId id="283" r:id="rId10"/>
    <p:sldId id="284" r:id="rId11"/>
    <p:sldId id="289" r:id="rId12"/>
    <p:sldId id="290" r:id="rId13"/>
    <p:sldId id="291" r:id="rId14"/>
    <p:sldId id="292" r:id="rId15"/>
    <p:sldId id="293" r:id="rId16"/>
    <p:sldId id="285" r:id="rId17"/>
    <p:sldId id="286" r:id="rId18"/>
    <p:sldId id="297" r:id="rId19"/>
    <p:sldId id="287" r:id="rId20"/>
    <p:sldId id="288" r:id="rId21"/>
    <p:sldId id="295"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1" r:id="rId36"/>
    <p:sldId id="312" r:id="rId37"/>
    <p:sldId id="313" r:id="rId38"/>
    <p:sldId id="314" r:id="rId39"/>
    <p:sldId id="318" r:id="rId40"/>
    <p:sldId id="315" r:id="rId41"/>
    <p:sldId id="317"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6" d="100"/>
          <a:sy n="116" d="100"/>
        </p:scale>
        <p:origin x="518" y="7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1277815"/>
          </a:xfrm>
        </p:spPr>
        <p:txBody>
          <a:bodyPr/>
          <a:lstStyle/>
          <a:p>
            <a:r>
              <a:rPr lang="en-US" dirty="0"/>
              <a:t>If two classes in a model need to communicate with each other, there must be link between them, and that can be represented by an association (connector). We can define a one-to-one, one-to-many, many-to-one and many-to-many relationship among objects.</a:t>
            </a:r>
          </a:p>
        </p:txBody>
      </p:sp>
      <p:pic>
        <p:nvPicPr>
          <p:cNvPr id="19" name="Picture 18">
            <a:extLst>
              <a:ext uri="{FF2B5EF4-FFF2-40B4-BE49-F238E27FC236}">
                <a16:creationId xmlns:a16="http://schemas.microsoft.com/office/drawing/2014/main" id="{086B67AB-D6D1-464F-A317-58EC4A900729}"/>
              </a:ext>
            </a:extLst>
          </p:cNvPr>
          <p:cNvPicPr>
            <a:picLocks noChangeAspect="1"/>
          </p:cNvPicPr>
          <p:nvPr/>
        </p:nvPicPr>
        <p:blipFill>
          <a:blip r:embed="rId2"/>
          <a:stretch>
            <a:fillRect/>
          </a:stretch>
        </p:blipFill>
        <p:spPr>
          <a:xfrm>
            <a:off x="877032" y="1066089"/>
            <a:ext cx="4292845" cy="809603"/>
          </a:xfrm>
          <a:prstGeom prst="rect">
            <a:avLst/>
          </a:prstGeom>
        </p:spPr>
      </p:pic>
      <p:sp>
        <p:nvSpPr>
          <p:cNvPr id="20" name="Rectangle 19">
            <a:extLst>
              <a:ext uri="{FF2B5EF4-FFF2-40B4-BE49-F238E27FC236}">
                <a16:creationId xmlns:a16="http://schemas.microsoft.com/office/drawing/2014/main" id="{8746D0B8-50CE-40AC-B2D5-690EAC342E20}"/>
              </a:ext>
            </a:extLst>
          </p:cNvPr>
          <p:cNvSpPr/>
          <p:nvPr/>
        </p:nvSpPr>
        <p:spPr>
          <a:xfrm>
            <a:off x="1627505" y="758312"/>
            <a:ext cx="2731453" cy="307777"/>
          </a:xfrm>
          <a:prstGeom prst="rect">
            <a:avLst/>
          </a:prstGeom>
        </p:spPr>
        <p:txBody>
          <a:bodyPr wrap="none">
            <a:spAutoFit/>
          </a:bodyPr>
          <a:lstStyle/>
          <a:p>
            <a:r>
              <a:rPr lang="en-US" sz="1400" dirty="0">
                <a:latin typeface="SFRM0900"/>
              </a:rPr>
              <a:t>Unidirectional association example</a:t>
            </a:r>
            <a:endParaRPr lang="en-US" dirty="0"/>
          </a:p>
        </p:txBody>
      </p:sp>
      <p:pic>
        <p:nvPicPr>
          <p:cNvPr id="21" name="Picture 20">
            <a:extLst>
              <a:ext uri="{FF2B5EF4-FFF2-40B4-BE49-F238E27FC236}">
                <a16:creationId xmlns:a16="http://schemas.microsoft.com/office/drawing/2014/main" id="{E9C40D69-6AA1-43D6-906F-7D9DC69A4522}"/>
              </a:ext>
            </a:extLst>
          </p:cNvPr>
          <p:cNvPicPr>
            <a:picLocks noChangeAspect="1"/>
          </p:cNvPicPr>
          <p:nvPr/>
        </p:nvPicPr>
        <p:blipFill>
          <a:blip r:embed="rId3"/>
          <a:stretch>
            <a:fillRect/>
          </a:stretch>
        </p:blipFill>
        <p:spPr>
          <a:xfrm>
            <a:off x="638541" y="2933904"/>
            <a:ext cx="4959228" cy="809602"/>
          </a:xfrm>
          <a:prstGeom prst="rect">
            <a:avLst/>
          </a:prstGeom>
        </p:spPr>
      </p:pic>
      <p:sp>
        <p:nvSpPr>
          <p:cNvPr id="22" name="Rectangle 21">
            <a:extLst>
              <a:ext uri="{FF2B5EF4-FFF2-40B4-BE49-F238E27FC236}">
                <a16:creationId xmlns:a16="http://schemas.microsoft.com/office/drawing/2014/main" id="{BFDFA5CC-F347-41B9-9F3E-7DB4D3B0D68A}"/>
              </a:ext>
            </a:extLst>
          </p:cNvPr>
          <p:cNvSpPr/>
          <p:nvPr/>
        </p:nvSpPr>
        <p:spPr>
          <a:xfrm>
            <a:off x="1782868" y="2544441"/>
            <a:ext cx="2619243" cy="307777"/>
          </a:xfrm>
          <a:prstGeom prst="rect">
            <a:avLst/>
          </a:prstGeom>
        </p:spPr>
        <p:txBody>
          <a:bodyPr wrap="none">
            <a:spAutoFit/>
          </a:bodyPr>
          <a:lstStyle/>
          <a:p>
            <a:r>
              <a:rPr lang="en-US" sz="1400" dirty="0">
                <a:latin typeface="SFRM0900"/>
              </a:rPr>
              <a:t>Bidirectional association example</a:t>
            </a:r>
            <a:endParaRPr lang="en-US" dirty="0"/>
          </a:p>
        </p:txBody>
      </p:sp>
      <p:sp>
        <p:nvSpPr>
          <p:cNvPr id="9" name="TextBox 8">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UML reminder</a:t>
            </a:r>
            <a:endParaRPr lang="en-US" sz="700" dirty="0">
              <a:latin typeface="+mj-lt"/>
            </a:endParaRPr>
          </a:p>
        </p:txBody>
      </p:sp>
    </p:spTree>
    <p:extLst>
      <p:ext uri="{BB962C8B-B14F-4D97-AF65-F5344CB8AC3E}">
        <p14:creationId xmlns:p14="http://schemas.microsoft.com/office/powerpoint/2010/main" val="15994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Aggregation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Aggregation</a:t>
            </a:r>
            <a:r>
              <a:rPr lang="en-US" dirty="0"/>
              <a:t> implies a relationship where the child can exist independently of the parent.</a:t>
            </a:r>
          </a:p>
        </p:txBody>
      </p:sp>
      <p:pic>
        <p:nvPicPr>
          <p:cNvPr id="6" name="Picture 5">
            <a:extLst>
              <a:ext uri="{FF2B5EF4-FFF2-40B4-BE49-F238E27FC236}">
                <a16:creationId xmlns:a16="http://schemas.microsoft.com/office/drawing/2014/main" id="{8E27673B-AABB-4E8C-A824-59DC6D8AD44E}"/>
              </a:ext>
            </a:extLst>
          </p:cNvPr>
          <p:cNvPicPr>
            <a:picLocks noChangeAspect="1"/>
          </p:cNvPicPr>
          <p:nvPr/>
        </p:nvPicPr>
        <p:blipFill>
          <a:blip r:embed="rId2"/>
          <a:stretch>
            <a:fillRect/>
          </a:stretch>
        </p:blipFill>
        <p:spPr>
          <a:xfrm>
            <a:off x="1201615" y="1217484"/>
            <a:ext cx="2766647" cy="1540370"/>
          </a:xfrm>
          <a:prstGeom prst="rect">
            <a:avLst/>
          </a:prstGeom>
        </p:spPr>
      </p:pic>
      <p:sp>
        <p:nvSpPr>
          <p:cNvPr id="7" name="TextBox 6">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UML reminder</a:t>
            </a:r>
            <a:endParaRPr lang="en-US" sz="700" dirty="0">
              <a:latin typeface="+mj-lt"/>
            </a:endParaRPr>
          </a:p>
        </p:txBody>
      </p:sp>
    </p:spTree>
    <p:extLst>
      <p:ext uri="{BB962C8B-B14F-4D97-AF65-F5344CB8AC3E}">
        <p14:creationId xmlns:p14="http://schemas.microsoft.com/office/powerpoint/2010/main" val="41239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Composition</a:t>
            </a:r>
            <a:r>
              <a:rPr lang="en-US" dirty="0"/>
              <a:t> implies a relationship where the child cannot exist independent of the parent. Example: House (parent) and Room (child). Rooms don't exist separate to a House.</a:t>
            </a:r>
          </a:p>
        </p:txBody>
      </p:sp>
      <p:pic>
        <p:nvPicPr>
          <p:cNvPr id="5" name="Picture 4">
            <a:extLst>
              <a:ext uri="{FF2B5EF4-FFF2-40B4-BE49-F238E27FC236}">
                <a16:creationId xmlns:a16="http://schemas.microsoft.com/office/drawing/2014/main" id="{AC56862A-9E8F-48C1-9D8E-A9D56FE82C40}"/>
              </a:ext>
            </a:extLst>
          </p:cNvPr>
          <p:cNvPicPr>
            <a:picLocks noChangeAspect="1"/>
          </p:cNvPicPr>
          <p:nvPr/>
        </p:nvPicPr>
        <p:blipFill>
          <a:blip r:embed="rId2"/>
          <a:stretch>
            <a:fillRect/>
          </a:stretch>
        </p:blipFill>
        <p:spPr>
          <a:xfrm>
            <a:off x="606669" y="2149837"/>
            <a:ext cx="4305300" cy="1028700"/>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UML reminder</a:t>
            </a:r>
            <a:endParaRPr lang="en-US" sz="700" dirty="0">
              <a:latin typeface="+mj-lt"/>
            </a:endParaRPr>
          </a:p>
        </p:txBody>
      </p:sp>
    </p:spTree>
    <p:extLst>
      <p:ext uri="{BB962C8B-B14F-4D97-AF65-F5344CB8AC3E}">
        <p14:creationId xmlns:p14="http://schemas.microsoft.com/office/powerpoint/2010/main" val="49684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 aggregation, 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dirty="0"/>
              <a:t>Actually, </a:t>
            </a:r>
            <a:r>
              <a:rPr lang="en-US" b="1" dirty="0"/>
              <a:t>Aggregation</a:t>
            </a:r>
            <a:r>
              <a:rPr lang="en-US" dirty="0"/>
              <a:t> and </a:t>
            </a:r>
            <a:r>
              <a:rPr lang="en-US" b="1" dirty="0"/>
              <a:t>Composition</a:t>
            </a:r>
            <a:r>
              <a:rPr lang="en-US" dirty="0"/>
              <a:t> are subsets of association meaning they are </a:t>
            </a:r>
            <a:r>
              <a:rPr lang="en-US" b="1" dirty="0"/>
              <a:t>specific cases of association</a:t>
            </a:r>
            <a:endParaRPr lang="en-US" dirty="0"/>
          </a:p>
        </p:txBody>
      </p:sp>
      <p:pic>
        <p:nvPicPr>
          <p:cNvPr id="6" name="Picture 5">
            <a:extLst>
              <a:ext uri="{FF2B5EF4-FFF2-40B4-BE49-F238E27FC236}">
                <a16:creationId xmlns:a16="http://schemas.microsoft.com/office/drawing/2014/main" id="{5AA3436B-F317-46CB-A2D4-0EAFEFB5354E}"/>
              </a:ext>
            </a:extLst>
          </p:cNvPr>
          <p:cNvPicPr>
            <a:picLocks noChangeAspect="1"/>
          </p:cNvPicPr>
          <p:nvPr/>
        </p:nvPicPr>
        <p:blipFill>
          <a:blip r:embed="rId2"/>
          <a:stretch>
            <a:fillRect/>
          </a:stretch>
        </p:blipFill>
        <p:spPr>
          <a:xfrm>
            <a:off x="1418492" y="1474578"/>
            <a:ext cx="2379284" cy="1992521"/>
          </a:xfrm>
          <a:prstGeom prst="rect">
            <a:avLst/>
          </a:prstGeom>
        </p:spPr>
      </p:pic>
      <p:sp>
        <p:nvSpPr>
          <p:cNvPr id="7" name="TextBox 6">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UML reminder</a:t>
            </a:r>
            <a:endParaRPr lang="en-US" sz="700" dirty="0">
              <a:latin typeface="+mj-lt"/>
            </a:endParaRPr>
          </a:p>
        </p:txBody>
      </p:sp>
    </p:spTree>
    <p:extLst>
      <p:ext uri="{BB962C8B-B14F-4D97-AF65-F5344CB8AC3E}">
        <p14:creationId xmlns:p14="http://schemas.microsoft.com/office/powerpoint/2010/main" val="111985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Structural Patterns</a:t>
            </a:r>
          </a:p>
        </p:txBody>
      </p:sp>
    </p:spTree>
    <p:extLst>
      <p:ext uri="{BB962C8B-B14F-4D97-AF65-F5344CB8AC3E}">
        <p14:creationId xmlns:p14="http://schemas.microsoft.com/office/powerpoint/2010/main" val="265507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2000" dirty="0"/>
              <a:t>Structural patterns are concerned with how classes and objects are composed to</a:t>
            </a:r>
          </a:p>
          <a:p>
            <a:pPr marL="0" indent="0">
              <a:buNone/>
            </a:pPr>
            <a:r>
              <a:rPr lang="en-US" sz="2000" dirty="0"/>
              <a:t>form larger structures. Structural class patterns use inheritance to compose</a:t>
            </a:r>
          </a:p>
          <a:p>
            <a:pPr marL="0" indent="0">
              <a:buNone/>
            </a:pPr>
            <a:r>
              <a:rPr lang="en-US" sz="2000" dirty="0"/>
              <a:t>interfaces or implementations. Structural object patterns describe ways to</a:t>
            </a:r>
          </a:p>
          <a:p>
            <a:pPr marL="0" indent="0">
              <a:buNone/>
            </a:pPr>
            <a:r>
              <a:rPr lang="en-US" sz="2000" dirty="0"/>
              <a:t>compose objects to realize new functionality.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a:t>
            </a:r>
            <a:endParaRPr lang="en-US" sz="700" dirty="0">
              <a:latin typeface="+mj-lt"/>
            </a:endParaRPr>
          </a:p>
        </p:txBody>
      </p:sp>
    </p:spTree>
    <p:extLst>
      <p:ext uri="{BB962C8B-B14F-4D97-AF65-F5344CB8AC3E}">
        <p14:creationId xmlns:p14="http://schemas.microsoft.com/office/powerpoint/2010/main" val="31660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Facade</a:t>
            </a:r>
          </a:p>
        </p:txBody>
      </p:sp>
    </p:spTree>
    <p:extLst>
      <p:ext uri="{BB962C8B-B14F-4D97-AF65-F5344CB8AC3E}">
        <p14:creationId xmlns:p14="http://schemas.microsoft.com/office/powerpoint/2010/main" val="136283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Provide a uniﬁed interface to a set of interfaces in a subsystem. </a:t>
            </a:r>
          </a:p>
          <a:p>
            <a:pPr marL="0" indent="0">
              <a:buNone/>
            </a:pPr>
            <a:r>
              <a:rPr lang="en-US" sz="2000" dirty="0"/>
              <a:t>Facade deﬁnes a higher-level interface that makes the subsystem </a:t>
            </a:r>
          </a:p>
          <a:p>
            <a:pPr marL="0" indent="0">
              <a:buNone/>
            </a:pPr>
            <a:r>
              <a:rPr lang="en-US" sz="2000" dirty="0"/>
              <a:t>easier to use.</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Facade</a:t>
            </a:r>
            <a:endParaRPr lang="en-US" sz="700" dirty="0">
              <a:latin typeface="+mj-lt"/>
            </a:endParaRPr>
          </a:p>
        </p:txBody>
      </p:sp>
    </p:spTree>
    <p:extLst>
      <p:ext uri="{BB962C8B-B14F-4D97-AF65-F5344CB8AC3E}">
        <p14:creationId xmlns:p14="http://schemas.microsoft.com/office/powerpoint/2010/main" val="65918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Structuring a system into subsystems helps reduce complexity. A </a:t>
            </a:r>
          </a:p>
          <a:p>
            <a:pPr marL="0" indent="0">
              <a:buNone/>
            </a:pPr>
            <a:r>
              <a:rPr lang="en-US" sz="2000" dirty="0"/>
              <a:t>common design goal is to minimize the communication and </a:t>
            </a:r>
          </a:p>
          <a:p>
            <a:pPr marL="0" indent="0">
              <a:buNone/>
            </a:pPr>
            <a:r>
              <a:rPr lang="en-US" sz="2000" dirty="0"/>
              <a:t>dependencies between subsystems. One way to achieve this goal is </a:t>
            </a:r>
          </a:p>
          <a:p>
            <a:pPr marL="0" indent="0">
              <a:buNone/>
            </a:pPr>
            <a:r>
              <a:rPr lang="en-US" sz="2000" dirty="0"/>
              <a:t>to introduce a facade object that provides a single, simpliﬁed </a:t>
            </a:r>
          </a:p>
          <a:p>
            <a:pPr marL="0" indent="0">
              <a:buNone/>
            </a:pPr>
            <a:r>
              <a:rPr lang="en-US" sz="2000" dirty="0"/>
              <a:t>interface to the more general facilities of a subsystem.</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Facade</a:t>
            </a:r>
            <a:endParaRPr lang="en-US" sz="700" dirty="0">
              <a:latin typeface="+mj-lt"/>
            </a:endParaRPr>
          </a:p>
        </p:txBody>
      </p:sp>
    </p:spTree>
    <p:extLst>
      <p:ext uri="{BB962C8B-B14F-4D97-AF65-F5344CB8AC3E}">
        <p14:creationId xmlns:p14="http://schemas.microsoft.com/office/powerpoint/2010/main" val="24887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Facade for starting a car system</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EA6D20E1-04C7-4715-A59C-768D6BD675A7}"/>
              </a:ext>
            </a:extLst>
          </p:cNvPr>
          <p:cNvPicPr>
            <a:picLocks noChangeAspect="1"/>
          </p:cNvPicPr>
          <p:nvPr/>
        </p:nvPicPr>
        <p:blipFill>
          <a:blip r:embed="rId2"/>
          <a:stretch>
            <a:fillRect/>
          </a:stretch>
        </p:blipFill>
        <p:spPr>
          <a:xfrm>
            <a:off x="1670538" y="1292354"/>
            <a:ext cx="4668715" cy="3256202"/>
          </a:xfrm>
          <a:prstGeom prst="rect">
            <a:avLst/>
          </a:prstGeom>
        </p:spPr>
      </p:pic>
      <p:sp>
        <p:nvSpPr>
          <p:cNvPr id="8" name="TextBox 7">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Facade</a:t>
            </a:r>
            <a:endParaRPr lang="en-US" sz="700" dirty="0">
              <a:latin typeface="+mj-lt"/>
            </a:endParaRPr>
          </a:p>
        </p:txBody>
      </p:sp>
    </p:spTree>
    <p:extLst>
      <p:ext uri="{BB962C8B-B14F-4D97-AF65-F5344CB8AC3E}">
        <p14:creationId xmlns:p14="http://schemas.microsoft.com/office/powerpoint/2010/main" val="31647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r>
              <a:rPr lang="en-US" dirty="0"/>
              <a:t>Introduction</a:t>
            </a:r>
          </a:p>
        </p:txBody>
      </p:sp>
    </p:spTree>
    <p:extLst>
      <p:ext uri="{BB962C8B-B14F-4D97-AF65-F5344CB8AC3E}">
        <p14:creationId xmlns:p14="http://schemas.microsoft.com/office/powerpoint/2010/main" val="429424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provide a simple interface to a complex subsystem;</a:t>
            </a:r>
          </a:p>
          <a:p>
            <a:r>
              <a:rPr lang="en-US" dirty="0"/>
              <a:t>there are many dependencies between clients and the implementation classes of an abstraction;</a:t>
            </a:r>
          </a:p>
          <a:p>
            <a:r>
              <a:rPr lang="en-US" dirty="0"/>
              <a:t>you want to layer your subsystems.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Facade</a:t>
            </a:r>
            <a:endParaRPr lang="en-US" sz="700" dirty="0">
              <a:latin typeface="+mj-lt"/>
            </a:endParaRPr>
          </a:p>
        </p:txBody>
      </p:sp>
    </p:spTree>
    <p:extLst>
      <p:ext uri="{BB962C8B-B14F-4D97-AF65-F5344CB8AC3E}">
        <p14:creationId xmlns:p14="http://schemas.microsoft.com/office/powerpoint/2010/main" val="146859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smtClean="0"/>
              <a:t>Adapter</a:t>
            </a:r>
            <a:endParaRPr lang="en-US" dirty="0"/>
          </a:p>
        </p:txBody>
      </p:sp>
    </p:spTree>
    <p:extLst>
      <p:ext uri="{BB962C8B-B14F-4D97-AF65-F5344CB8AC3E}">
        <p14:creationId xmlns:p14="http://schemas.microsoft.com/office/powerpoint/2010/main" val="23666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Convert the interface of a class into another interface clients expect. Adapter lets classes</a:t>
            </a:r>
          </a:p>
          <a:p>
            <a:pPr marL="0" indent="0">
              <a:buNone/>
            </a:pPr>
            <a:r>
              <a:rPr lang="en-US" sz="1800" dirty="0"/>
              <a:t>work together that couldn’t otherwise because of incompatible interfaces.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225430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Sometimes a toolkit class that’s designed for reuse isn’t reusable only because its interface doesn’t</a:t>
            </a:r>
          </a:p>
          <a:p>
            <a:pPr marL="0" indent="0">
              <a:buNone/>
            </a:pPr>
            <a:r>
              <a:rPr lang="en-US" sz="1600" dirty="0"/>
              <a:t>match the domain-specific interface an application requires.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404536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a:extLst>
              <a:ext uri="{FF2B5EF4-FFF2-40B4-BE49-F238E27FC236}">
                <a16:creationId xmlns:a16="http://schemas.microsoft.com/office/drawing/2014/main" id="{66973362-DE71-4A92-876D-75BB3F069115}"/>
              </a:ext>
            </a:extLst>
          </p:cNvPr>
          <p:cNvPicPr>
            <a:picLocks noChangeAspect="1"/>
          </p:cNvPicPr>
          <p:nvPr/>
        </p:nvPicPr>
        <p:blipFill>
          <a:blip r:embed="rId2"/>
          <a:stretch>
            <a:fillRect/>
          </a:stretch>
        </p:blipFill>
        <p:spPr>
          <a:xfrm>
            <a:off x="1295400" y="1138043"/>
            <a:ext cx="5823804" cy="2981885"/>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17487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220615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34048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Adapter</a:t>
            </a:r>
            <a:endParaRPr lang="en-US" sz="700" dirty="0">
              <a:latin typeface="+mj-lt"/>
            </a:endParaRPr>
          </a:p>
        </p:txBody>
      </p:sp>
    </p:spTree>
    <p:extLst>
      <p:ext uri="{BB962C8B-B14F-4D97-AF65-F5344CB8AC3E}">
        <p14:creationId xmlns:p14="http://schemas.microsoft.com/office/powerpoint/2010/main" val="314133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Bridge</a:t>
            </a:r>
          </a:p>
        </p:txBody>
      </p:sp>
    </p:spTree>
    <p:extLst>
      <p:ext uri="{BB962C8B-B14F-4D97-AF65-F5344CB8AC3E}">
        <p14:creationId xmlns:p14="http://schemas.microsoft.com/office/powerpoint/2010/main" val="67659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Decouple an abstraction from its implementation so that the two can vary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Bridge</a:t>
            </a:r>
            <a:endParaRPr lang="en-US" sz="700" dirty="0">
              <a:latin typeface="+mj-lt"/>
            </a:endParaRPr>
          </a:p>
        </p:txBody>
      </p:sp>
    </p:spTree>
    <p:extLst>
      <p:ext uri="{BB962C8B-B14F-4D97-AF65-F5344CB8AC3E}">
        <p14:creationId xmlns:p14="http://schemas.microsoft.com/office/powerpoint/2010/main" val="26467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2000" dirty="0"/>
          </a:p>
          <a:p>
            <a:pPr marL="0" indent="0">
              <a:buNone/>
            </a:pPr>
            <a:r>
              <a:rPr lang="en-US" sz="2000" dirty="0"/>
              <a:t>In software engineering, a software design pattern is a general, reusable solution</a:t>
            </a:r>
          </a:p>
          <a:p>
            <a:pPr marL="0" indent="0">
              <a:buNone/>
            </a:pPr>
            <a:r>
              <a:rPr lang="en-US" sz="2000" dirty="0"/>
              <a:t>to a commonly occurring problem within a given context in software design.</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Introduction</a:t>
            </a:r>
            <a:endParaRPr lang="en-US" sz="700" dirty="0">
              <a:latin typeface="+mj-lt"/>
            </a:endParaRPr>
          </a:p>
        </p:txBody>
      </p:sp>
    </p:spTree>
    <p:extLst>
      <p:ext uri="{BB962C8B-B14F-4D97-AF65-F5344CB8AC3E}">
        <p14:creationId xmlns:p14="http://schemas.microsoft.com/office/powerpoint/2010/main" val="371149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When an abstraction can have one of several possible implementations, the usual</a:t>
            </a:r>
          </a:p>
          <a:p>
            <a:pPr marL="0" indent="0">
              <a:buNone/>
            </a:pPr>
            <a:r>
              <a:rPr lang="en-US" sz="1600" dirty="0"/>
              <a:t>way to accommodate them is to use inheritance. But this approach isn't always flexible enough. </a:t>
            </a:r>
          </a:p>
          <a:p>
            <a:pPr marL="0" indent="0">
              <a:buNone/>
            </a:pPr>
            <a:r>
              <a:rPr lang="en-US" sz="1600" dirty="0"/>
              <a:t>Inheritance binds an implementation to the abstraction permanently, which makes it difficult to modify, </a:t>
            </a:r>
          </a:p>
          <a:p>
            <a:pPr marL="0" indent="0">
              <a:buNone/>
            </a:pPr>
            <a:r>
              <a:rPr lang="en-US" sz="1600" dirty="0"/>
              <a:t>extend, and reuse abstractions and implementations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Bridge</a:t>
            </a:r>
            <a:endParaRPr lang="en-US" sz="700" dirty="0">
              <a:latin typeface="+mj-lt"/>
            </a:endParaRPr>
          </a:p>
        </p:txBody>
      </p:sp>
    </p:spTree>
    <p:extLst>
      <p:ext uri="{BB962C8B-B14F-4D97-AF65-F5344CB8AC3E}">
        <p14:creationId xmlns:p14="http://schemas.microsoft.com/office/powerpoint/2010/main" val="1873509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p:cNvPicPr>
            <a:picLocks noChangeAspect="1"/>
          </p:cNvPicPr>
          <p:nvPr/>
        </p:nvPicPr>
        <p:blipFill>
          <a:blip r:embed="rId2"/>
          <a:stretch>
            <a:fillRect/>
          </a:stretch>
        </p:blipFill>
        <p:spPr>
          <a:xfrm>
            <a:off x="1603696" y="694433"/>
            <a:ext cx="5277327" cy="3561123"/>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Bridge</a:t>
            </a:r>
            <a:endParaRPr lang="en-US" sz="700" dirty="0">
              <a:latin typeface="+mj-lt"/>
            </a:endParaRPr>
          </a:p>
        </p:txBody>
      </p:sp>
    </p:spTree>
    <p:extLst>
      <p:ext uri="{BB962C8B-B14F-4D97-AF65-F5344CB8AC3E}">
        <p14:creationId xmlns:p14="http://schemas.microsoft.com/office/powerpoint/2010/main" val="350487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8" name="Picture 7"/>
          <p:cNvPicPr>
            <a:picLocks noChangeAspect="1"/>
          </p:cNvPicPr>
          <p:nvPr/>
        </p:nvPicPr>
        <p:blipFill>
          <a:blip r:embed="rId2"/>
          <a:stretch>
            <a:fillRect/>
          </a:stretch>
        </p:blipFill>
        <p:spPr>
          <a:xfrm>
            <a:off x="519695" y="1102888"/>
            <a:ext cx="8163816" cy="3061250"/>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Bridge</a:t>
            </a:r>
            <a:endParaRPr lang="en-US" sz="700" dirty="0">
              <a:latin typeface="+mj-lt"/>
            </a:endParaRPr>
          </a:p>
        </p:txBody>
      </p:sp>
    </p:spTree>
    <p:extLst>
      <p:ext uri="{BB962C8B-B14F-4D97-AF65-F5344CB8AC3E}">
        <p14:creationId xmlns:p14="http://schemas.microsoft.com/office/powerpoint/2010/main" val="4161658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smtClean="0"/>
              <a:t>you </a:t>
            </a:r>
            <a:r>
              <a:rPr lang="en-US" dirty="0"/>
              <a:t>want to </a:t>
            </a:r>
            <a:r>
              <a:rPr lang="en-US" dirty="0" smtClean="0"/>
              <a:t>avoid </a:t>
            </a:r>
            <a:r>
              <a:rPr lang="en-US" dirty="0"/>
              <a:t>a permanent </a:t>
            </a:r>
            <a:r>
              <a:rPr lang="en-US" dirty="0" smtClean="0"/>
              <a:t>binding between </a:t>
            </a:r>
            <a:r>
              <a:rPr lang="en-US" dirty="0"/>
              <a:t>an abstraction </a:t>
            </a:r>
            <a:r>
              <a:rPr lang="en-US" dirty="0" smtClean="0"/>
              <a:t>and its implementation. For example, when the implementation must be selected at run-time;</a:t>
            </a:r>
            <a:endParaRPr lang="en-US" dirty="0"/>
          </a:p>
          <a:p>
            <a:r>
              <a:rPr lang="pt-BR" dirty="0"/>
              <a:t>both </a:t>
            </a:r>
            <a:r>
              <a:rPr lang="pt-BR" dirty="0" smtClean="0"/>
              <a:t>the abstractions and their should be extensible by subclassing;</a:t>
            </a:r>
          </a:p>
          <a:p>
            <a:r>
              <a:rPr lang="pt-BR" dirty="0"/>
              <a:t>c</a:t>
            </a:r>
            <a:r>
              <a:rPr lang="pt-BR" dirty="0" smtClean="0"/>
              <a:t>hanges in the implementation of an abstraction should have no impact on clients;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Bridge</a:t>
            </a:r>
            <a:endParaRPr lang="en-US" sz="700" dirty="0">
              <a:latin typeface="+mj-lt"/>
            </a:endParaRPr>
          </a:p>
        </p:txBody>
      </p:sp>
    </p:spTree>
    <p:extLst>
      <p:ext uri="{BB962C8B-B14F-4D97-AF65-F5344CB8AC3E}">
        <p14:creationId xmlns:p14="http://schemas.microsoft.com/office/powerpoint/2010/main" val="119989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smtClean="0"/>
              <a:t>Decorator (wrapper)</a:t>
            </a:r>
            <a:endParaRPr lang="en-US" dirty="0"/>
          </a:p>
        </p:txBody>
      </p:sp>
    </p:spTree>
    <p:extLst>
      <p:ext uri="{BB962C8B-B14F-4D97-AF65-F5344CB8AC3E}">
        <p14:creationId xmlns:p14="http://schemas.microsoft.com/office/powerpoint/2010/main" val="343306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smtClean="0"/>
          </a:p>
          <a:p>
            <a:pPr marL="0" indent="0">
              <a:buNone/>
            </a:pPr>
            <a:endParaRPr lang="en-US" sz="1800" dirty="0" smtClean="0"/>
          </a:p>
          <a:p>
            <a:pPr marL="0" indent="0">
              <a:buNone/>
            </a:pPr>
            <a:r>
              <a:rPr lang="en-US" sz="1800" dirty="0" smtClean="0"/>
              <a:t>Attach additional responsibilities to an object dynamically. Decorators provide a flexible </a:t>
            </a:r>
          </a:p>
          <a:p>
            <a:pPr marL="0" indent="0">
              <a:buNone/>
            </a:pPr>
            <a:r>
              <a:rPr lang="en-US" sz="1800" dirty="0" smtClean="0"/>
              <a:t>alternative to </a:t>
            </a:r>
            <a:r>
              <a:rPr lang="en-US" sz="1800" dirty="0" err="1" smtClean="0"/>
              <a:t>subclassing</a:t>
            </a:r>
            <a:r>
              <a:rPr lang="en-US" sz="1800" dirty="0" smtClean="0"/>
              <a:t> for extending functionality.	</a:t>
            </a:r>
            <a:endParaRPr lang="en-US" sz="18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Decorator (wrapper)</a:t>
            </a:r>
            <a:endParaRPr lang="en-US" sz="700" dirty="0">
              <a:latin typeface="+mj-lt"/>
            </a:endParaRPr>
          </a:p>
        </p:txBody>
      </p:sp>
    </p:spTree>
    <p:extLst>
      <p:ext uri="{BB962C8B-B14F-4D97-AF65-F5344CB8AC3E}">
        <p14:creationId xmlns:p14="http://schemas.microsoft.com/office/powerpoint/2010/main" val="106812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smtClean="0"/>
              <a:t>Sometimes we want to add responsibilities to individual object, not an entire class</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Decorator (wrapper)</a:t>
            </a:r>
            <a:endParaRPr lang="en-US" sz="700" dirty="0">
              <a:latin typeface="+mj-lt"/>
            </a:endParaRPr>
          </a:p>
        </p:txBody>
      </p:sp>
    </p:spTree>
    <p:extLst>
      <p:ext uri="{BB962C8B-B14F-4D97-AF65-F5344CB8AC3E}">
        <p14:creationId xmlns:p14="http://schemas.microsoft.com/office/powerpoint/2010/main" val="564523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Decorator scheme</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p:cNvPicPr>
            <a:picLocks noChangeAspect="1"/>
          </p:cNvPicPr>
          <p:nvPr/>
        </p:nvPicPr>
        <p:blipFill>
          <a:blip r:embed="rId2"/>
          <a:stretch>
            <a:fillRect/>
          </a:stretch>
        </p:blipFill>
        <p:spPr>
          <a:xfrm>
            <a:off x="1006498" y="1111753"/>
            <a:ext cx="6037239" cy="3374522"/>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Decorator (wrapper)</a:t>
            </a:r>
            <a:endParaRPr lang="en-US" sz="700" dirty="0">
              <a:latin typeface="+mj-lt"/>
            </a:endParaRPr>
          </a:p>
        </p:txBody>
      </p:sp>
    </p:spTree>
    <p:extLst>
      <p:ext uri="{BB962C8B-B14F-4D97-AF65-F5344CB8AC3E}">
        <p14:creationId xmlns:p14="http://schemas.microsoft.com/office/powerpoint/2010/main" val="3354713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a:t>
            </a:r>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976312"/>
            <a:ext cx="6134100" cy="3190875"/>
          </a:xfrm>
          <a:prstGeom prst="rect">
            <a:avLst/>
          </a:prstGeom>
        </p:spPr>
      </p:pic>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Decorator (wrapper)</a:t>
            </a:r>
            <a:endParaRPr lang="en-US" sz="700" dirty="0">
              <a:latin typeface="+mj-lt"/>
            </a:endParaRPr>
          </a:p>
        </p:txBody>
      </p:sp>
    </p:spTree>
    <p:extLst>
      <p:ext uri="{BB962C8B-B14F-4D97-AF65-F5344CB8AC3E}">
        <p14:creationId xmlns:p14="http://schemas.microsoft.com/office/powerpoint/2010/main" val="3116793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t</a:t>
            </a:r>
            <a:r>
              <a:rPr lang="en-US" dirty="0" smtClean="0"/>
              <a:t>o add responsibilities to individual objects dynamically and transparently, that is, without affecting other objects;</a:t>
            </a:r>
            <a:endParaRPr lang="en-US" dirty="0"/>
          </a:p>
          <a:p>
            <a:r>
              <a:rPr lang="pt-BR" dirty="0"/>
              <a:t>f</a:t>
            </a:r>
            <a:r>
              <a:rPr lang="pt-BR" dirty="0" smtClean="0"/>
              <a:t>or responcibilities that can be </a:t>
            </a:r>
            <a:r>
              <a:rPr lang="en-US" dirty="0" smtClean="0"/>
              <a:t>withdrawn</a:t>
            </a:r>
            <a:r>
              <a:rPr lang="pt-BR" dirty="0" smtClean="0"/>
              <a:t>;</a:t>
            </a:r>
          </a:p>
          <a:p>
            <a:r>
              <a:rPr lang="pt-BR" dirty="0" smtClean="0"/>
              <a:t>When extension with is impractical.</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Structural patterns. Decorator (wrapper)</a:t>
            </a:r>
            <a:endParaRPr lang="en-US" sz="700" dirty="0">
              <a:latin typeface="+mj-lt"/>
            </a:endParaRPr>
          </a:p>
        </p:txBody>
      </p:sp>
    </p:spTree>
    <p:extLst>
      <p:ext uri="{BB962C8B-B14F-4D97-AF65-F5344CB8AC3E}">
        <p14:creationId xmlns:p14="http://schemas.microsoft.com/office/powerpoint/2010/main" val="25689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idea was introduced by the architect </a:t>
            </a:r>
            <a:r>
              <a:rPr lang="en-US" sz="1800" dirty="0">
                <a:solidFill>
                  <a:schemeClr val="accent3">
                    <a:lumMod val="75000"/>
                  </a:schemeClr>
                </a:solidFill>
              </a:rPr>
              <a:t>Christopher Alexander </a:t>
            </a:r>
            <a:r>
              <a:rPr lang="en-US" sz="1800" dirty="0"/>
              <a:t>and has been adapted for </a:t>
            </a:r>
          </a:p>
          <a:p>
            <a:pPr marL="0" indent="0">
              <a:buNone/>
            </a:pPr>
            <a:r>
              <a:rPr lang="en-US" sz="1800" dirty="0"/>
              <a:t>various other disciplines, most notably computer science.</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5" name="TextBox 4">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Introduction</a:t>
            </a:r>
            <a:endParaRPr lang="en-US" sz="700" dirty="0">
              <a:latin typeface="+mj-lt"/>
            </a:endParaRPr>
          </a:p>
        </p:txBody>
      </p:sp>
    </p:spTree>
    <p:extLst>
      <p:ext uri="{BB962C8B-B14F-4D97-AF65-F5344CB8AC3E}">
        <p14:creationId xmlns:p14="http://schemas.microsoft.com/office/powerpoint/2010/main" val="268525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The elements of this (</a:t>
            </a:r>
            <a:r>
              <a:rPr lang="en-US" dirty="0" err="1"/>
              <a:t>architechture</a:t>
            </a:r>
            <a:r>
              <a:rPr lang="en-US" dirty="0"/>
              <a:t>) 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4" name="TextBox 3">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Introduction</a:t>
            </a:r>
            <a:endParaRPr lang="en-US" sz="700" dirty="0">
              <a:latin typeface="+mj-lt"/>
            </a:endParaRPr>
          </a:p>
        </p:txBody>
      </p:sp>
    </p:spTree>
    <p:extLst>
      <p:ext uri="{BB962C8B-B14F-4D97-AF65-F5344CB8AC3E}">
        <p14:creationId xmlns:p14="http://schemas.microsoft.com/office/powerpoint/2010/main" val="28893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a:t>
            </a:r>
            <a:r>
              <a:rPr lang="en-US" dirty="0" err="1"/>
              <a:t>GoF</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4" name="TextBox 3">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Introduction</a:t>
            </a:r>
            <a:endParaRPr lang="en-US" sz="700" dirty="0">
              <a:latin typeface="+mj-lt"/>
            </a:endParaRPr>
          </a:p>
        </p:txBody>
      </p:sp>
    </p:spTree>
    <p:extLst>
      <p:ext uri="{BB962C8B-B14F-4D97-AF65-F5344CB8AC3E}">
        <p14:creationId xmlns:p14="http://schemas.microsoft.com/office/powerpoint/2010/main" val="17872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 I need to study patterns</a:t>
            </a:r>
          </a:p>
        </p:txBody>
      </p:sp>
      <p:sp>
        <p:nvSpPr>
          <p:cNvPr id="4" name="Content Placeholder 3"/>
          <p:cNvSpPr>
            <a:spLocks noGrp="1"/>
          </p:cNvSpPr>
          <p:nvPr>
            <p:ph sz="quarter" idx="10"/>
          </p:nvPr>
        </p:nvSpPr>
        <p:spPr/>
        <p:txBody>
          <a:bodyPr/>
          <a:lstStyle/>
          <a:p>
            <a:r>
              <a:rPr lang="en-US" dirty="0"/>
              <a:t>Reusability; </a:t>
            </a:r>
          </a:p>
          <a:p>
            <a:r>
              <a:rPr lang="en-US" dirty="0"/>
              <a:t>The use of common terminology; </a:t>
            </a:r>
          </a:p>
          <a:p>
            <a:r>
              <a:rPr lang="en-US" dirty="0"/>
              <a:t>Design patterns provide us with an abstract, high-level view of both the problem and the whole process of object-oriented development;</a:t>
            </a:r>
          </a:p>
          <a:p>
            <a:r>
              <a:rPr lang="en-US" dirty="0"/>
              <a:t>Design patterns allow a developer or a group of developers to ﬁnd design solutions for complex problems without creating a cumbersome class inheritance hierarchy.</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6" name="TextBox 5">
            <a:extLst>
              <a:ext uri="{FF2B5EF4-FFF2-40B4-BE49-F238E27FC236}">
                <a16:creationId xmlns:a16="http://schemas.microsoft.com/office/drawing/2014/main" id="{A5550BAA-4A93-7C4F-9F93-F6DAD9B885B8}"/>
              </a:ext>
            </a:extLst>
          </p:cNvPr>
          <p:cNvSpPr txBox="1"/>
          <p:nvPr/>
        </p:nvSpPr>
        <p:spPr>
          <a:xfrm>
            <a:off x="697051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mj-lt"/>
              </a:rPr>
              <a:t>Introduction</a:t>
            </a:r>
            <a:endParaRPr lang="en-US" sz="700" dirty="0">
              <a:latin typeface="+mj-lt"/>
            </a:endParaRPr>
          </a:p>
        </p:txBody>
      </p:sp>
    </p:spTree>
    <p:extLst>
      <p:ext uri="{BB962C8B-B14F-4D97-AF65-F5344CB8AC3E}">
        <p14:creationId xmlns:p14="http://schemas.microsoft.com/office/powerpoint/2010/main" val="24610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advantages</a:t>
            </a:r>
          </a:p>
        </p:txBody>
      </p:sp>
      <p:sp>
        <p:nvSpPr>
          <p:cNvPr id="4" name="Content Placeholder 3"/>
          <p:cNvSpPr>
            <a:spLocks noGrp="1"/>
          </p:cNvSpPr>
          <p:nvPr>
            <p:ph sz="quarter" idx="10"/>
          </p:nvPr>
        </p:nvSpPr>
        <p:spPr/>
        <p:txBody>
          <a:bodyPr/>
          <a:lstStyle/>
          <a:p>
            <a:r>
              <a:rPr lang="en-US" dirty="0"/>
              <a:t>Eﬃciency improvement of single developers and whole group of developers;</a:t>
            </a:r>
          </a:p>
          <a:p>
            <a:r>
              <a:rPr lang="en-US" dirty="0"/>
              <a:t>The use of many design patterns also allows you to create more modiﬁable and ﬂexible software;</a:t>
            </a:r>
          </a:p>
          <a:p>
            <a:r>
              <a:rPr lang="en-US" dirty="0"/>
              <a:t>Properly studied design patterns greatly assist in a common understanding of the basic principles of object-oriented design.</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7462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b="0" dirty="0"/>
              <a:t>UML reminder</a:t>
            </a:r>
            <a:r>
              <a:rPr lang="en-US" dirty="0"/>
              <a:t> </a:t>
            </a:r>
          </a:p>
        </p:txBody>
      </p:sp>
    </p:spTree>
    <p:extLst>
      <p:ext uri="{BB962C8B-B14F-4D97-AF65-F5344CB8AC3E}">
        <p14:creationId xmlns:p14="http://schemas.microsoft.com/office/powerpoint/2010/main" val="1613587329"/>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1545</TotalTime>
  <Words>1296</Words>
  <Application>Microsoft Office PowerPoint</Application>
  <PresentationFormat>On-screen Show (16:9)</PresentationFormat>
  <Paragraphs>191</Paragraphs>
  <Slides>39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Oswald DemiBold</vt:lpstr>
      <vt:lpstr>SFRM0900</vt:lpstr>
      <vt:lpstr>Covers</vt:lpstr>
      <vt:lpstr>General</vt:lpstr>
      <vt:lpstr>Breakers</vt:lpstr>
      <vt:lpstr>Design Patterns</vt:lpstr>
      <vt:lpstr>Design Patterns</vt:lpstr>
      <vt:lpstr>Definition</vt:lpstr>
      <vt:lpstr>Roots</vt:lpstr>
      <vt:lpstr>PowerPoint Presentation</vt:lpstr>
      <vt:lpstr>PowerPoint Presentation</vt:lpstr>
      <vt:lpstr>Why do I need to study patterns</vt:lpstr>
      <vt:lpstr>Other advantages</vt:lpstr>
      <vt:lpstr>Design Patterns</vt:lpstr>
      <vt:lpstr>Association</vt:lpstr>
      <vt:lpstr>Aggregation</vt:lpstr>
      <vt:lpstr>Composition</vt:lpstr>
      <vt:lpstr>Association, aggregation, composition</vt:lpstr>
      <vt:lpstr>Design Patterns</vt:lpstr>
      <vt:lpstr>Definition</vt:lpstr>
      <vt:lpstr>Design Patterns</vt:lpstr>
      <vt:lpstr>Intent</vt:lpstr>
      <vt:lpstr>Motivation</vt:lpstr>
      <vt:lpstr>Example. Facade for starting a car system</vt:lpstr>
      <vt:lpstr>Applicability</vt:lpstr>
      <vt:lpstr>Design Patterns</vt:lpstr>
      <vt:lpstr>Intent</vt:lpstr>
      <vt:lpstr>Motivation</vt:lpstr>
      <vt:lpstr>Example. The task</vt:lpstr>
      <vt:lpstr>Example. The task resolution</vt:lpstr>
      <vt:lpstr>Two types of adapter realization</vt:lpstr>
      <vt:lpstr>Applicability</vt:lpstr>
      <vt:lpstr>Design Patterns</vt:lpstr>
      <vt:lpstr>Intent</vt:lpstr>
      <vt:lpstr>Motivation</vt:lpstr>
      <vt:lpstr>Example. The task</vt:lpstr>
      <vt:lpstr>Example. The task resolution</vt:lpstr>
      <vt:lpstr>Applicability</vt:lpstr>
      <vt:lpstr>Design Patterns</vt:lpstr>
      <vt:lpstr>Intent</vt:lpstr>
      <vt:lpstr>Motivation</vt:lpstr>
      <vt:lpstr>Decorator scheme</vt:lpstr>
      <vt:lpstr>Example</vt:lpstr>
      <vt:lpstr>Applicability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Denis Ponizovkin</cp:lastModifiedBy>
  <cp:revision>35</cp:revision>
  <dcterms:created xsi:type="dcterms:W3CDTF">2018-01-26T19:23:30Z</dcterms:created>
  <dcterms:modified xsi:type="dcterms:W3CDTF">2019-05-07T04:51:25Z</dcterms:modified>
</cp:coreProperties>
</file>