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71" r:id="rId3"/>
    <p:sldId id="269" r:id="rId4"/>
    <p:sldId id="273" r:id="rId5"/>
    <p:sldId id="257" r:id="rId6"/>
    <p:sldId id="259" r:id="rId7"/>
    <p:sldId id="260" r:id="rId8"/>
    <p:sldId id="262" r:id="rId9"/>
    <p:sldId id="263" r:id="rId10"/>
    <p:sldId id="266" r:id="rId11"/>
    <p:sldId id="261" r:id="rId12"/>
    <p:sldId id="264" r:id="rId13"/>
    <p:sldId id="265" r:id="rId14"/>
    <p:sldId id="277" r:id="rId15"/>
    <p:sldId id="276"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947" autoAdjust="0"/>
    <p:restoredTop sz="84673" autoAdjust="0"/>
  </p:normalViewPr>
  <p:slideViewPr>
    <p:cSldViewPr snapToGrid="0" snapToObjects="1">
      <p:cViewPr varScale="1">
        <p:scale>
          <a:sx n="72" d="100"/>
          <a:sy n="72" d="100"/>
        </p:scale>
        <p:origin x="134" y="72"/>
      </p:cViewPr>
      <p:guideLst/>
    </p:cSldViewPr>
  </p:slideViewPr>
  <p:outlineViewPr>
    <p:cViewPr>
      <p:scale>
        <a:sx n="33" d="100"/>
        <a:sy n="33" d="100"/>
      </p:scale>
      <p:origin x="0" y="0"/>
    </p:cViewPr>
  </p:outlineViewPr>
  <p:notesTextViewPr>
    <p:cViewPr>
      <p:scale>
        <a:sx n="1" d="1"/>
        <a:sy n="1" d="1"/>
      </p:scale>
      <p:origin x="0" y="-10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CA7-9CF2-4787-ADC1-77B25DA3A79D}"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581A4-9087-458B-BD92-9E2E06E2BD0B}" type="slidenum">
              <a:rPr lang="en-US" smtClean="0"/>
              <a:t>‹#›</a:t>
            </a:fld>
            <a:endParaRPr lang="en-US"/>
          </a:p>
        </p:txBody>
      </p:sp>
    </p:spTree>
    <p:extLst>
      <p:ext uri="{BB962C8B-B14F-4D97-AF65-F5344CB8AC3E}">
        <p14:creationId xmlns:p14="http://schemas.microsoft.com/office/powerpoint/2010/main" val="361382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581A4-9087-458B-BD92-9E2E06E2BD0B}" type="slidenum">
              <a:rPr lang="en-US" smtClean="0"/>
              <a:t>1</a:t>
            </a:fld>
            <a:endParaRPr lang="en-US" dirty="0"/>
          </a:p>
        </p:txBody>
      </p:sp>
    </p:spTree>
    <p:extLst>
      <p:ext uri="{BB962C8B-B14F-4D97-AF65-F5344CB8AC3E}">
        <p14:creationId xmlns:p14="http://schemas.microsoft.com/office/powerpoint/2010/main" val="118154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CPI (Corruption Perception Index)  among countries with decreasing suicide rate</a:t>
            </a:r>
            <a:endParaRPr dirty="0"/>
          </a:p>
          <a:p>
            <a:r>
              <a:rPr lang="en-US" b="0" dirty="0"/>
              <a:t>On this slide we see CPI among countries with decreasing suicide rate. Red line shows the change of CPI in 2010, blue line – in 2018. If the blue line is above the red line, it represents the positive trend.</a:t>
            </a:r>
          </a:p>
          <a:p>
            <a:r>
              <a:rPr lang="en-US" b="0" dirty="0"/>
              <a:t>Again, for better understanding on the right-hand side we see the table that shows the difference in those two years. All positive numbers in difference and percentage columns show improvement of CPI. Six countries out of ten have positive trend, and Russia stayed the same. </a:t>
            </a:r>
            <a:endParaRPr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Suicide increase by country</a:t>
            </a:r>
            <a:endParaRPr dirty="0"/>
          </a:p>
          <a:p>
            <a:r>
              <a:rPr b="0" dirty="0"/>
              <a:t>No alt text provided.</a:t>
            </a:r>
            <a:endParaRPr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Alcohol consumption amoung countries with increasing suicide rate</a:t>
            </a:r>
            <a:endParaRPr dirty="0"/>
          </a:p>
          <a:p>
            <a:r>
              <a:rPr b="0" dirty="0"/>
              <a:t>No alt text provided.</a:t>
            </a:r>
            <a:endParaRPr dirty="0"/>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CPI (Corruption Perception Index)  among countries with increasing suicide rate</a:t>
            </a:r>
            <a:endParaRPr dirty="0"/>
          </a:p>
          <a:p>
            <a:r>
              <a:rPr b="0" dirty="0"/>
              <a:t>No alt text provided.</a:t>
            </a:r>
            <a:endParaRPr dirty="0"/>
          </a:p>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581A4-9087-458B-BD92-9E2E06E2BD0B}" type="slidenum">
              <a:rPr lang="en-US" smtClean="0"/>
              <a:t>14</a:t>
            </a:fld>
            <a:endParaRPr lang="en-US"/>
          </a:p>
        </p:txBody>
      </p:sp>
    </p:spTree>
    <p:extLst>
      <p:ext uri="{BB962C8B-B14F-4D97-AF65-F5344CB8AC3E}">
        <p14:creationId xmlns:p14="http://schemas.microsoft.com/office/powerpoint/2010/main" val="3854772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581A4-9087-458B-BD92-9E2E06E2BD0B}" type="slidenum">
              <a:rPr lang="en-US" smtClean="0"/>
              <a:t>15</a:t>
            </a:fld>
            <a:endParaRPr lang="en-US"/>
          </a:p>
        </p:txBody>
      </p:sp>
    </p:spTree>
    <p:extLst>
      <p:ext uri="{BB962C8B-B14F-4D97-AF65-F5344CB8AC3E}">
        <p14:creationId xmlns:p14="http://schemas.microsoft.com/office/powerpoint/2010/main" val="51292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581A4-9087-458B-BD92-9E2E06E2BD0B}" type="slidenum">
              <a:rPr lang="en-US" smtClean="0"/>
              <a:t>16</a:t>
            </a:fld>
            <a:endParaRPr lang="en-US" dirty="0"/>
          </a:p>
        </p:txBody>
      </p:sp>
    </p:spTree>
    <p:extLst>
      <p:ext uri="{BB962C8B-B14F-4D97-AF65-F5344CB8AC3E}">
        <p14:creationId xmlns:p14="http://schemas.microsoft.com/office/powerpoint/2010/main" val="213733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581A4-9087-458B-BD92-9E2E06E2BD0B}" type="slidenum">
              <a:rPr lang="en-US" smtClean="0"/>
              <a:t>2</a:t>
            </a:fld>
            <a:endParaRPr lang="en-US" dirty="0"/>
          </a:p>
        </p:txBody>
      </p:sp>
    </p:spTree>
    <p:extLst>
      <p:ext uri="{BB962C8B-B14F-4D97-AF65-F5344CB8AC3E}">
        <p14:creationId xmlns:p14="http://schemas.microsoft.com/office/powerpoint/2010/main" val="122537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581A4-9087-458B-BD92-9E2E06E2BD0B}" type="slidenum">
              <a:rPr lang="en-US" smtClean="0"/>
              <a:t>3</a:t>
            </a:fld>
            <a:endParaRPr lang="en-US" dirty="0"/>
          </a:p>
        </p:txBody>
      </p:sp>
    </p:spTree>
    <p:extLst>
      <p:ext uri="{BB962C8B-B14F-4D97-AF65-F5344CB8AC3E}">
        <p14:creationId xmlns:p14="http://schemas.microsoft.com/office/powerpoint/2010/main" val="297753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581A4-9087-458B-BD92-9E2E06E2BD0B}" type="slidenum">
              <a:rPr lang="en-US" smtClean="0"/>
              <a:t>4</a:t>
            </a:fld>
            <a:endParaRPr lang="en-US"/>
          </a:p>
        </p:txBody>
      </p:sp>
    </p:spTree>
    <p:extLst>
      <p:ext uri="{BB962C8B-B14F-4D97-AF65-F5344CB8AC3E}">
        <p14:creationId xmlns:p14="http://schemas.microsoft.com/office/powerpoint/2010/main" val="4238410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10 countries with the highest suicide rate</a:t>
            </a:r>
            <a:endParaRPr dirty="0"/>
          </a:p>
          <a:p>
            <a:endParaRPr lang="en-US" b="0" dirty="0"/>
          </a:p>
          <a:p>
            <a:r>
              <a:rPr lang="en-US" sz="1800" dirty="0">
                <a:effectLst/>
                <a:latin typeface="Calibri" panose="020F0502020204030204" pitchFamily="34" charset="0"/>
                <a:ea typeface="Calibri" panose="020F0502020204030204" pitchFamily="34" charset="0"/>
                <a:cs typeface="Arial" panose="020B0604020202020204" pitchFamily="34" charset="0"/>
              </a:rPr>
              <a:t>I want to begin this presentation with showing the map of ten countries with the highest suicide rate. As you can see, Lesotho heads the list with the largest number of suicides – 93 people out of 100,000 end their lives every year. Other two leaders are Guyana with almost 40 people out of 100,000 and Eswatini – also 40 people out of 100,000 each year. This numbers are terrifying, aren’t they? Now let's go ahead and see their alcohol consumption.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dotted line shows the average of alcohol consumption in liters of pure alcohol per capita among the all presented countries in the dataset.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As we can see, Russian Federation has the number of 11.2 liters of pure alcohol which is almost twice the average. Eswatini, South Africa and Guyana also show numbers above average.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As you remember, Eswatini and Guyana are among the first three countries with the highest suicide rate. Alcohol consumption is these two countries, as you can see, is also quite high. This gives us a first connection between suicide rate and alcohol abuse in the country.</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But let's move on and see if we can find the same trend with corruption.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CPI stands for corruption Perceptional Index, where 100 is very clean and 0 is highly corrupt.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Dotted line shows the average number of corruption among all countries presented in the dataset. Unfortunately, we do not have any data for Kiribati and Micronesia. However, all eight presented countries, that have high suicide rate, show very bad trend – according to the shown numbers we can say that corruption is common in these countries, because their CPIs are quite low – 43 and below -  according to the scale.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To get the better understanding on how corruption and alcohol abuse are connected to the suicide rate let’s move on to the 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Suicide decreases by country.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Here we will look at another top 10 countries that shows positive trend in suicide rate – from years 2010 to 2018 their suicide rate dramatically decreased.</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blue bar shows the number of suicides per 100.000 people in 2010, the purple bar shows the number of suicides per 100.000 people in 2018 and the orange line shows us the percentage of suicide decrease among these countries between 2010 and 2018.</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Eswatini shows the best result – 43% of decrease. Where Republic of Korea shows only 24% of decrease.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Now we will analyze if decrease of suicides has any connection with alcohol consumption in those ten countries.  </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Alcohol consumption among countries with decreasing suicide rate</a:t>
            </a:r>
            <a:endParaRPr dirty="0"/>
          </a:p>
          <a:p>
            <a:r>
              <a:rPr lang="en-US" b="0" dirty="0"/>
              <a:t>On this slide we see a chart where blue line represents alcohol consumption in 2010 and purple line – in 2018. If purple line is below the blue one – alcohol consumption decreased. </a:t>
            </a:r>
          </a:p>
          <a:p>
            <a:r>
              <a:rPr lang="en-US" b="0" dirty="0"/>
              <a:t>To better understand this chart let’s look on the right side of the slide where we can see the table shows comparison numbers. If consumption of alcohol decreased in 2018, we will see the positive numbers in difference and percentage columns. Seven countries out of ten showed decrease in alcohol consumption.</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a69a7362-bf79-4d60-8475-f9dbb7ff6bfe/ReportSectione097b153c53c0c439bde?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hyperlink" Target="https://app.powerbi.com/groups/me/reports/19db7cef-af02-4cab-a774-5b0c5833bd4d/ReportSection70b14b2c161a6ec0f06a?pbi_source=PowerPoint" TargetMode="Externa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a69a7362-bf79-4d60-8475-f9dbb7ff6bfe/ReportSection6c380d583dd156010c60?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hyperlink" Target="https://app.powerbi.com/groups/me/reports/a69a7362-bf79-4d60-8475-f9dbb7ff6bfe/ReportSection66eee4a9310ec964440c?pbi_source=PowerPoin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hyperlink" Target="https://app.powerbi.com/groups/me/reports/a69a7362-bf79-4d60-8475-f9dbb7ff6bfe/ReportSection9fde709dd0dbdb711655?pbi_source=PowerPoin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3%89douard_Manet" TargetMode="External"/><Relationship Id="rId3" Type="http://schemas.openxmlformats.org/officeDocument/2006/relationships/image" Target="../media/image2.png"/><Relationship Id="rId7" Type="http://schemas.openxmlformats.org/officeDocument/2006/relationships/hyperlink" Target="https://en.wikipedia.org/wiki/Le_Suicid%C3%A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a69a7362-bf79-4d60-8475-f9dbb7ff6bfe/ReportSection2a06507b08b8db8baa70?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hyperlink" Target="https://app.powerbi.com/groups/me/reports/a69a7362-bf79-4d60-8475-f9dbb7ff6bfe/ReportSection736270011b5ea1f0d294?pbi_source=PowerPoint"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a69a7362-bf79-4d60-8475-f9dbb7ff6bfe/ReportSection2cd42317de5028d39fa7?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a69a7362-bf79-4d60-8475-f9dbb7ff6bfe/ReportSection26c6a3e3e5555d18abcb?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a69a7362-bf79-4d60-8475-f9dbb7ff6bfe/ReportSection7b7e8996ea50f20f0f95?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hyperlink" Target="https://app.powerbi.com/groups/me/reports/a69a7362-bf79-4d60-8475-f9dbb7ff6bfe/ReportSectiona7189b227a3b84290092?pbi_sourc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000423-A471-434B-A505-F95E507D3302}"/>
              </a:ext>
            </a:extLst>
          </p:cNvPr>
          <p:cNvSpPr>
            <a:spLocks noGrp="1"/>
          </p:cNvSpPr>
          <p:nvPr>
            <p:ph type="ctrTitle"/>
          </p:nvPr>
        </p:nvSpPr>
        <p:spPr>
          <a:xfrm>
            <a:off x="3045368" y="2043663"/>
            <a:ext cx="6105194" cy="2031055"/>
          </a:xfrm>
        </p:spPr>
        <p:txBody>
          <a:bodyPr>
            <a:normAutofit/>
          </a:bodyPr>
          <a:lstStyle/>
          <a:p>
            <a:r>
              <a:rPr lang="en-US" sz="4700" b="1" dirty="0">
                <a:solidFill>
                  <a:srgbClr val="FFFFFF"/>
                </a:solidFill>
                <a:effectLst>
                  <a:outerShdw blurRad="38100" dist="38100" dir="2700000" algn="tl">
                    <a:srgbClr val="000000">
                      <a:alpha val="43137"/>
                    </a:srgbClr>
                  </a:outerShdw>
                </a:effectLst>
              </a:rPr>
              <a:t>How can corruption and alcohol abuse affect suicides worldwide?</a:t>
            </a:r>
          </a:p>
        </p:txBody>
      </p:sp>
      <p:sp>
        <p:nvSpPr>
          <p:cNvPr id="3" name="Subtitle 2">
            <a:extLst>
              <a:ext uri="{FF2B5EF4-FFF2-40B4-BE49-F238E27FC236}">
                <a16:creationId xmlns:a16="http://schemas.microsoft.com/office/drawing/2014/main" id="{40F54AC0-9F33-490E-8295-8C73F11A10E0}"/>
              </a:ext>
            </a:extLst>
          </p:cNvPr>
          <p:cNvSpPr>
            <a:spLocks noGrp="1"/>
          </p:cNvSpPr>
          <p:nvPr>
            <p:ph type="subTitle" idx="1"/>
          </p:nvPr>
        </p:nvSpPr>
        <p:spPr>
          <a:xfrm>
            <a:off x="2878037" y="5302627"/>
            <a:ext cx="6105194" cy="682079"/>
          </a:xfrm>
        </p:spPr>
        <p:txBody>
          <a:bodyPr>
            <a:normAutofit/>
          </a:bodyPr>
          <a:lstStyle/>
          <a:p>
            <a:r>
              <a:rPr lang="en-US" i="1" dirty="0">
                <a:solidFill>
                  <a:srgbClr val="FFFFFF"/>
                </a:solidFill>
                <a:effectLst>
                  <a:outerShdw blurRad="38100" dist="38100" dir="2700000" algn="tl">
                    <a:srgbClr val="000000">
                      <a:alpha val="43137"/>
                    </a:srgbClr>
                  </a:outerShdw>
                </a:effectLst>
              </a:rPr>
              <a:t>By Denis Prokhoda</a:t>
            </a:r>
          </a:p>
        </p:txBody>
      </p:sp>
    </p:spTree>
    <p:extLst>
      <p:ext uri="{BB962C8B-B14F-4D97-AF65-F5344CB8AC3E}">
        <p14:creationId xmlns:p14="http://schemas.microsoft.com/office/powerpoint/2010/main" val="3281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rPr dirty="0"/>
              <a:t>suicide decrease corruption</a:t>
            </a:r>
          </a:p>
        </p:txBody>
      </p:sp>
      <p:sp>
        <p:nvSpPr>
          <p:cNvPr id="6" name="TextBox 5">
            <a:extLst>
              <a:ext uri="{FF2B5EF4-FFF2-40B4-BE49-F238E27FC236}">
                <a16:creationId xmlns:a16="http://schemas.microsoft.com/office/drawing/2014/main" id="{911D517E-D9DF-40C7-B3ED-98BD7396C3ED}"/>
              </a:ext>
            </a:extLst>
          </p:cNvPr>
          <p:cNvSpPr txBox="1"/>
          <p:nvPr/>
        </p:nvSpPr>
        <p:spPr>
          <a:xfrm>
            <a:off x="2931968" y="-4465"/>
            <a:ext cx="6328064" cy="461665"/>
          </a:xfrm>
          <a:prstGeom prst="rect">
            <a:avLst/>
          </a:prstGeom>
          <a:noFill/>
        </p:spPr>
        <p:txBody>
          <a:bodyPr wrap="square" rtlCol="0">
            <a:spAutoFit/>
          </a:bodyPr>
          <a:lstStyle/>
          <a:p>
            <a:r>
              <a:rPr lang="en-US" sz="2400" dirty="0"/>
              <a:t>CPI among countries with decreasing suicide rate </a:t>
            </a:r>
          </a:p>
        </p:txBody>
      </p:sp>
      <p:pic>
        <p:nvPicPr>
          <p:cNvPr id="9" name="Picture" title="This slide contains the following visuals: CPI (Corruption Perception Index)  among countries with decreasing suicide rate. Please refer to the notes on this slide for details.">
            <a:hlinkClick r:id="rId3"/>
            <a:extLst>
              <a:ext uri="{FF2B5EF4-FFF2-40B4-BE49-F238E27FC236}">
                <a16:creationId xmlns:a16="http://schemas.microsoft.com/office/drawing/2014/main" id="{9EB9C196-338A-47AD-B7E0-5D4B4A410AD9}"/>
              </a:ext>
            </a:extLst>
          </p:cNvPr>
          <p:cNvPicPr>
            <a:picLocks noChangeAspect="1"/>
          </p:cNvPicPr>
          <p:nvPr/>
        </p:nvPicPr>
        <p:blipFill rotWithShape="1">
          <a:blip r:embed="rId4"/>
          <a:srcRect t="4742"/>
          <a:stretch/>
        </p:blipFill>
        <p:spPr>
          <a:xfrm>
            <a:off x="1" y="1318437"/>
            <a:ext cx="7697972" cy="5345410"/>
          </a:xfrm>
          <a:prstGeom prst="rect">
            <a:avLst/>
          </a:prstGeom>
          <a:noFill/>
        </p:spPr>
      </p:pic>
      <p:pic>
        <p:nvPicPr>
          <p:cNvPr id="10" name="Picture" title="This slide contains the following visuals: tableEx. Please refer to the notes on this slide for details.">
            <a:hlinkClick r:id="rId5"/>
            <a:extLst>
              <a:ext uri="{FF2B5EF4-FFF2-40B4-BE49-F238E27FC236}">
                <a16:creationId xmlns:a16="http://schemas.microsoft.com/office/drawing/2014/main" id="{21DC6AF2-EC48-4025-BAB3-4DC061A658BE}"/>
              </a:ext>
            </a:extLst>
          </p:cNvPr>
          <p:cNvPicPr>
            <a:picLocks noChangeAspect="1"/>
          </p:cNvPicPr>
          <p:nvPr/>
        </p:nvPicPr>
        <p:blipFill rotWithShape="1">
          <a:blip r:embed="rId6"/>
          <a:srcRect r="74973" b="65271"/>
          <a:stretch/>
        </p:blipFill>
        <p:spPr>
          <a:xfrm>
            <a:off x="7697973" y="2246826"/>
            <a:ext cx="4494027" cy="348863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rPr dirty="0"/>
              <a:t>SUICIDE INCREASE BY COUNTRY</a:t>
            </a:r>
          </a:p>
        </p:txBody>
      </p:sp>
      <p:pic>
        <p:nvPicPr>
          <p:cNvPr id="5" name="Picture" title="This slide contains the following visuals: Suicide increase by country. Please refer to the notes on this slide for details.">
            <a:hlinkClick r:id="rId3"/>
            <a:extLst>
              <a:ext uri="{FF2B5EF4-FFF2-40B4-BE49-F238E27FC236}">
                <a16:creationId xmlns:a16="http://schemas.microsoft.com/office/drawing/2014/main" id="{836BB6FC-3AF0-4F32-AB55-6DA919692CEC}"/>
              </a:ext>
            </a:extLst>
          </p:cNvPr>
          <p:cNvPicPr>
            <a:picLocks noChangeAspect="1"/>
          </p:cNvPicPr>
          <p:nvPr/>
        </p:nvPicPr>
        <p:blipFill>
          <a:blip r:embed="rId4"/>
          <a:stretch>
            <a:fillRect/>
          </a:stretch>
        </p:blipFill>
        <p:spPr>
          <a:xfrm>
            <a:off x="85725" y="0"/>
            <a:ext cx="12020550"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rPr dirty="0"/>
              <a:t>Increase of suicide alcohol</a:t>
            </a:r>
          </a:p>
        </p:txBody>
      </p:sp>
      <p:sp>
        <p:nvSpPr>
          <p:cNvPr id="6" name="TextBox 5">
            <a:extLst>
              <a:ext uri="{FF2B5EF4-FFF2-40B4-BE49-F238E27FC236}">
                <a16:creationId xmlns:a16="http://schemas.microsoft.com/office/drawing/2014/main" id="{07CFF2BA-8FA4-4C3B-A367-23D8CC628566}"/>
              </a:ext>
            </a:extLst>
          </p:cNvPr>
          <p:cNvSpPr txBox="1"/>
          <p:nvPr/>
        </p:nvSpPr>
        <p:spPr>
          <a:xfrm>
            <a:off x="1711037" y="87868"/>
            <a:ext cx="8769926" cy="738664"/>
          </a:xfrm>
          <a:prstGeom prst="rect">
            <a:avLst/>
          </a:prstGeom>
          <a:noFill/>
        </p:spPr>
        <p:txBody>
          <a:bodyPr wrap="square" rtlCol="0">
            <a:spAutoFit/>
          </a:bodyPr>
          <a:lstStyle/>
          <a:p>
            <a:r>
              <a:rPr lang="en-US" sz="2400" dirty="0"/>
              <a:t>Alcohol Consumption among countries with increasing suicide rate </a:t>
            </a:r>
          </a:p>
          <a:p>
            <a:endParaRPr lang="en-US" dirty="0"/>
          </a:p>
        </p:txBody>
      </p:sp>
      <p:pic>
        <p:nvPicPr>
          <p:cNvPr id="10" name="Picture 9" descr="Table&#10;&#10;Description automatically generated">
            <a:extLst>
              <a:ext uri="{FF2B5EF4-FFF2-40B4-BE49-F238E27FC236}">
                <a16:creationId xmlns:a16="http://schemas.microsoft.com/office/drawing/2014/main" id="{F4DDC308-01DB-421E-82DF-705E767FFA78}"/>
              </a:ext>
            </a:extLst>
          </p:cNvPr>
          <p:cNvPicPr>
            <a:picLocks noChangeAspect="1"/>
          </p:cNvPicPr>
          <p:nvPr/>
        </p:nvPicPr>
        <p:blipFill>
          <a:blip r:embed="rId3"/>
          <a:stretch>
            <a:fillRect/>
          </a:stretch>
        </p:blipFill>
        <p:spPr>
          <a:xfrm>
            <a:off x="7936812" y="2538827"/>
            <a:ext cx="4255188" cy="2801679"/>
          </a:xfrm>
          <a:prstGeom prst="rect">
            <a:avLst/>
          </a:prstGeom>
        </p:spPr>
      </p:pic>
      <p:pic>
        <p:nvPicPr>
          <p:cNvPr id="11" name="Picture" title="This slide contains the following visuals: Alcohol consumption amoung countries with increasing suicide rate. Please refer to the notes on this slide for details.">
            <a:hlinkClick r:id="rId4"/>
            <a:extLst>
              <a:ext uri="{FF2B5EF4-FFF2-40B4-BE49-F238E27FC236}">
                <a16:creationId xmlns:a16="http://schemas.microsoft.com/office/drawing/2014/main" id="{93DD55A4-78DA-4DD5-A924-538297D994BE}"/>
              </a:ext>
            </a:extLst>
          </p:cNvPr>
          <p:cNvPicPr>
            <a:picLocks noChangeAspect="1"/>
          </p:cNvPicPr>
          <p:nvPr/>
        </p:nvPicPr>
        <p:blipFill rotWithShape="1">
          <a:blip r:embed="rId5"/>
          <a:srcRect t="6261" b="-1"/>
          <a:stretch/>
        </p:blipFill>
        <p:spPr>
          <a:xfrm>
            <a:off x="37729" y="1360968"/>
            <a:ext cx="7899083" cy="515739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rPr dirty="0"/>
              <a:t>suicide growth </a:t>
            </a:r>
            <a:r>
              <a:rPr dirty="0" err="1"/>
              <a:t>coruption</a:t>
            </a:r>
            <a:endParaRPr dirty="0"/>
          </a:p>
        </p:txBody>
      </p:sp>
      <p:sp>
        <p:nvSpPr>
          <p:cNvPr id="6" name="TextBox 5">
            <a:extLst>
              <a:ext uri="{FF2B5EF4-FFF2-40B4-BE49-F238E27FC236}">
                <a16:creationId xmlns:a16="http://schemas.microsoft.com/office/drawing/2014/main" id="{B4F9317A-278C-46DC-ADFB-0E948150F708}"/>
              </a:ext>
            </a:extLst>
          </p:cNvPr>
          <p:cNvSpPr txBox="1"/>
          <p:nvPr/>
        </p:nvSpPr>
        <p:spPr>
          <a:xfrm>
            <a:off x="2786495" y="0"/>
            <a:ext cx="6619009" cy="738664"/>
          </a:xfrm>
          <a:prstGeom prst="rect">
            <a:avLst/>
          </a:prstGeom>
          <a:noFill/>
        </p:spPr>
        <p:txBody>
          <a:bodyPr wrap="square" rtlCol="0">
            <a:spAutoFit/>
          </a:bodyPr>
          <a:lstStyle/>
          <a:p>
            <a:r>
              <a:rPr lang="en-US" sz="2400" dirty="0"/>
              <a:t>CPI among countries with increasing suicide rate </a:t>
            </a:r>
          </a:p>
          <a:p>
            <a:endParaRPr lang="en-US" dirty="0"/>
          </a:p>
        </p:txBody>
      </p:sp>
      <p:pic>
        <p:nvPicPr>
          <p:cNvPr id="10" name="Picture 9" descr="Table&#10;&#10;Description automatically generated">
            <a:extLst>
              <a:ext uri="{FF2B5EF4-FFF2-40B4-BE49-F238E27FC236}">
                <a16:creationId xmlns:a16="http://schemas.microsoft.com/office/drawing/2014/main" id="{71C67FA6-C13F-4FA7-BFB8-EC956E5AED8D}"/>
              </a:ext>
            </a:extLst>
          </p:cNvPr>
          <p:cNvPicPr>
            <a:picLocks noChangeAspect="1"/>
          </p:cNvPicPr>
          <p:nvPr/>
        </p:nvPicPr>
        <p:blipFill>
          <a:blip r:embed="rId3"/>
          <a:stretch>
            <a:fillRect/>
          </a:stretch>
        </p:blipFill>
        <p:spPr>
          <a:xfrm>
            <a:off x="7826116" y="2434730"/>
            <a:ext cx="4365884" cy="2854439"/>
          </a:xfrm>
          <a:prstGeom prst="rect">
            <a:avLst/>
          </a:prstGeom>
        </p:spPr>
      </p:pic>
      <p:pic>
        <p:nvPicPr>
          <p:cNvPr id="11" name="Picture" title="This slide contains the following visuals: CPI (Corruption Perception Index)  among countries with increasing suicide rate. Please refer to the notes on this slide for details.">
            <a:hlinkClick r:id="rId4"/>
            <a:extLst>
              <a:ext uri="{FF2B5EF4-FFF2-40B4-BE49-F238E27FC236}">
                <a16:creationId xmlns:a16="http://schemas.microsoft.com/office/drawing/2014/main" id="{8B6D1E64-9FA2-4FA1-9A20-CB606EF189DA}"/>
              </a:ext>
            </a:extLst>
          </p:cNvPr>
          <p:cNvPicPr>
            <a:picLocks noChangeAspect="1"/>
          </p:cNvPicPr>
          <p:nvPr/>
        </p:nvPicPr>
        <p:blipFill rotWithShape="1">
          <a:blip r:embed="rId5"/>
          <a:srcRect t="4871"/>
          <a:stretch/>
        </p:blipFill>
        <p:spPr>
          <a:xfrm>
            <a:off x="0" y="1116420"/>
            <a:ext cx="7826116" cy="549106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D507328-150C-4D22-818B-AD1EA3E59838}"/>
              </a:ext>
            </a:extLst>
          </p:cNvPr>
          <p:cNvSpPr>
            <a:spLocks noGrp="1"/>
          </p:cNvSpPr>
          <p:nvPr>
            <p:ph type="title"/>
          </p:nvPr>
        </p:nvSpPr>
        <p:spPr>
          <a:xfrm>
            <a:off x="1179226" y="826680"/>
            <a:ext cx="9833548" cy="1325563"/>
          </a:xfrm>
        </p:spPr>
        <p:txBody>
          <a:bodyPr>
            <a:normAutofit/>
          </a:bodyPr>
          <a:lstStyle/>
          <a:p>
            <a:pPr algn="ctr"/>
            <a:r>
              <a:rPr lang="en-US" sz="5400" b="1" dirty="0">
                <a:solidFill>
                  <a:srgbClr val="FFFFFF"/>
                </a:solidFill>
              </a:rPr>
              <a:t>Conclusion: Alcohol consumption</a:t>
            </a:r>
          </a:p>
        </p:txBody>
      </p:sp>
      <p:sp>
        <p:nvSpPr>
          <p:cNvPr id="3" name="Content Placeholder 2">
            <a:extLst>
              <a:ext uri="{FF2B5EF4-FFF2-40B4-BE49-F238E27FC236}">
                <a16:creationId xmlns:a16="http://schemas.microsoft.com/office/drawing/2014/main" id="{494B5471-CB29-4DC3-81E7-A714258E45C5}"/>
              </a:ext>
            </a:extLst>
          </p:cNvPr>
          <p:cNvSpPr>
            <a:spLocks noGrp="1"/>
          </p:cNvSpPr>
          <p:nvPr>
            <p:ph idx="1"/>
          </p:nvPr>
        </p:nvSpPr>
        <p:spPr>
          <a:xfrm>
            <a:off x="705742" y="2584601"/>
            <a:ext cx="10780211" cy="4012391"/>
          </a:xfrm>
        </p:spPr>
        <p:txBody>
          <a:bodyPr>
            <a:noAutofit/>
          </a:bodyPr>
          <a:lstStyle/>
          <a:p>
            <a:pPr marL="0" indent="0">
              <a:buNone/>
            </a:pPr>
            <a:r>
              <a:rPr lang="en-US" sz="2200" b="1" dirty="0">
                <a:solidFill>
                  <a:srgbClr val="000000"/>
                </a:solidFill>
                <a:latin typeface="Calibri" panose="020F0502020204030204" pitchFamily="34" charset="0"/>
                <a:ea typeface="Calibri" panose="020F0502020204030204" pitchFamily="34" charset="0"/>
              </a:rPr>
              <a:t>Is there a</a:t>
            </a:r>
            <a:r>
              <a:rPr lang="en-US" sz="2200" b="1" dirty="0">
                <a:solidFill>
                  <a:srgbClr val="000000"/>
                </a:solidFill>
                <a:effectLst/>
                <a:latin typeface="Calibri" panose="020F0502020204030204" pitchFamily="34" charset="0"/>
                <a:ea typeface="Calibri" panose="020F0502020204030204" pitchFamily="34" charset="0"/>
              </a:rPr>
              <a:t> connection between suicide rate and alcohol abuse in different countries?</a:t>
            </a:r>
          </a:p>
          <a:p>
            <a:pPr marL="0" indent="0">
              <a:buNone/>
            </a:pPr>
            <a:endParaRPr lang="en-US" sz="2200" b="1" dirty="0">
              <a:solidFill>
                <a:srgbClr val="000000"/>
              </a:solidFill>
              <a:effectLst/>
              <a:latin typeface="Calibri" panose="020F0502020204030204" pitchFamily="34" charset="0"/>
              <a:ea typeface="Calibri" panose="020F0502020204030204" pitchFamily="34" charset="0"/>
            </a:endParaRPr>
          </a:p>
          <a:p>
            <a:pPr marL="0" indent="0">
              <a:buNone/>
            </a:pPr>
            <a:r>
              <a:rPr lang="en-US" sz="2200" dirty="0">
                <a:solidFill>
                  <a:srgbClr val="000000"/>
                </a:solidFill>
                <a:latin typeface="Calibri" panose="020F0502020204030204" pitchFamily="34" charset="0"/>
                <a:ea typeface="Calibri" panose="020F0502020204030204" pitchFamily="34" charset="0"/>
                <a:cs typeface="Arial" panose="020B0604020202020204" pitchFamily="34" charset="0"/>
              </a:rPr>
              <a:t>Our research showed that 2 out of </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3 countries with the </a:t>
            </a:r>
            <a:r>
              <a:rPr lang="en-US" sz="22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highest suicide rate </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had </a:t>
            </a:r>
            <a:r>
              <a:rPr lang="en-US" sz="22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high level of </a:t>
            </a:r>
            <a:r>
              <a:rPr lang="en-US" sz="2200" dirty="0">
                <a:solidFill>
                  <a:srgbClr val="C00000"/>
                </a:solidFill>
                <a:latin typeface="Calibri" panose="020F0502020204030204" pitchFamily="34" charset="0"/>
                <a:ea typeface="Calibri" panose="020F0502020204030204" pitchFamily="34" charset="0"/>
                <a:cs typeface="Arial" panose="020B0604020202020204" pitchFamily="34" charset="0"/>
              </a:rPr>
              <a:t>a</a:t>
            </a:r>
            <a:r>
              <a:rPr lang="en-US" sz="22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lcohol consumption </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as well. </a:t>
            </a:r>
          </a:p>
          <a:p>
            <a:pPr marL="0" indent="0">
              <a:buNone/>
            </a:pPr>
            <a:r>
              <a:rPr lang="en-US" sz="2200" dirty="0">
                <a:solidFill>
                  <a:srgbClr val="000000"/>
                </a:solidFill>
                <a:effectLst/>
                <a:latin typeface="Calibri" panose="020F0502020204030204" pitchFamily="34" charset="0"/>
                <a:ea typeface="Calibri" panose="020F0502020204030204" pitchFamily="34" charset="0"/>
              </a:rPr>
              <a:t>Among countries with </a:t>
            </a:r>
            <a:r>
              <a:rPr lang="en-US" sz="2200" dirty="0">
                <a:solidFill>
                  <a:srgbClr val="C00000"/>
                </a:solidFill>
                <a:effectLst/>
                <a:latin typeface="Calibri" panose="020F0502020204030204" pitchFamily="34" charset="0"/>
                <a:ea typeface="Calibri" panose="020F0502020204030204" pitchFamily="34" charset="0"/>
              </a:rPr>
              <a:t>decreasing suicide rate</a:t>
            </a:r>
            <a:r>
              <a:rPr lang="en-US" sz="2200" dirty="0">
                <a:solidFill>
                  <a:srgbClr val="000000"/>
                </a:solidFill>
                <a:effectLst/>
                <a:latin typeface="Calibri" panose="020F0502020204030204" pitchFamily="34" charset="0"/>
                <a:ea typeface="Calibri" panose="020F0502020204030204" pitchFamily="34" charset="0"/>
              </a:rPr>
              <a:t>, 7 out of 10 countries showed also </a:t>
            </a:r>
            <a:r>
              <a:rPr lang="en-US" sz="2200" dirty="0">
                <a:solidFill>
                  <a:srgbClr val="C00000"/>
                </a:solidFill>
                <a:effectLst/>
                <a:latin typeface="Calibri" panose="020F0502020204030204" pitchFamily="34" charset="0"/>
                <a:ea typeface="Calibri" panose="020F0502020204030204" pitchFamily="34" charset="0"/>
              </a:rPr>
              <a:t>decrease in alcohol consumption</a:t>
            </a:r>
            <a:r>
              <a:rPr lang="en-US" sz="2200" dirty="0">
                <a:solidFill>
                  <a:srgbClr val="000000"/>
                </a:solidFill>
                <a:effectLst/>
                <a:latin typeface="Calibri" panose="020F0502020204030204" pitchFamily="34" charset="0"/>
                <a:ea typeface="Calibri" panose="020F0502020204030204" pitchFamily="34" charset="0"/>
              </a:rPr>
              <a:t>. </a:t>
            </a:r>
          </a:p>
          <a:p>
            <a:pPr marL="0" indent="0">
              <a:buNone/>
            </a:pPr>
            <a:r>
              <a:rPr lang="en-US" sz="2200" dirty="0">
                <a:solidFill>
                  <a:srgbClr val="000000"/>
                </a:solidFill>
              </a:rPr>
              <a:t>Furthermore, among countries with </a:t>
            </a:r>
            <a:r>
              <a:rPr lang="en-US" sz="2200" dirty="0">
                <a:solidFill>
                  <a:srgbClr val="C00000"/>
                </a:solidFill>
              </a:rPr>
              <a:t>increasing suicide rate</a:t>
            </a:r>
            <a:r>
              <a:rPr lang="en-US" sz="2200" dirty="0">
                <a:solidFill>
                  <a:srgbClr val="000000"/>
                </a:solidFill>
              </a:rPr>
              <a:t>, 3 countries out of 10 showed </a:t>
            </a:r>
            <a:r>
              <a:rPr lang="en-US" sz="2200" dirty="0">
                <a:solidFill>
                  <a:srgbClr val="C00000"/>
                </a:solidFill>
              </a:rPr>
              <a:t>increase of alcohol consumption</a:t>
            </a:r>
            <a:r>
              <a:rPr lang="en-US" sz="2200" dirty="0">
                <a:solidFill>
                  <a:srgbClr val="000000"/>
                </a:solidFill>
              </a:rPr>
              <a:t> and for 2 countries there were </a:t>
            </a:r>
            <a:r>
              <a:rPr lang="en-US" sz="2200" dirty="0">
                <a:solidFill>
                  <a:srgbClr val="C00000"/>
                </a:solidFill>
              </a:rPr>
              <a:t>no improvement.</a:t>
            </a:r>
          </a:p>
          <a:p>
            <a:pPr marL="0" indent="0">
              <a:buNone/>
            </a:pPr>
            <a:endParaRPr lang="en-US" sz="2200" dirty="0">
              <a:solidFill>
                <a:srgbClr val="C00000"/>
              </a:solidFill>
            </a:endParaRPr>
          </a:p>
          <a:p>
            <a:pPr marL="0" indent="0">
              <a:buNone/>
            </a:pPr>
            <a:r>
              <a:rPr lang="en-US" sz="2200" b="1" dirty="0">
                <a:solidFill>
                  <a:srgbClr val="000000"/>
                </a:solidFill>
              </a:rPr>
              <a:t>All this facts imply that there is a connection between suicide rate and alcohol abuse.</a:t>
            </a:r>
          </a:p>
        </p:txBody>
      </p:sp>
    </p:spTree>
    <p:extLst>
      <p:ext uri="{BB962C8B-B14F-4D97-AF65-F5344CB8AC3E}">
        <p14:creationId xmlns:p14="http://schemas.microsoft.com/office/powerpoint/2010/main" val="260917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D507328-150C-4D22-818B-AD1EA3E59838}"/>
              </a:ext>
            </a:extLst>
          </p:cNvPr>
          <p:cNvSpPr>
            <a:spLocks noGrp="1"/>
          </p:cNvSpPr>
          <p:nvPr>
            <p:ph type="title"/>
          </p:nvPr>
        </p:nvSpPr>
        <p:spPr>
          <a:xfrm>
            <a:off x="1179226" y="826680"/>
            <a:ext cx="9833548" cy="1325563"/>
          </a:xfrm>
        </p:spPr>
        <p:txBody>
          <a:bodyPr>
            <a:normAutofit/>
          </a:bodyPr>
          <a:lstStyle/>
          <a:p>
            <a:pPr algn="ctr"/>
            <a:r>
              <a:rPr lang="en-US" sz="5400" b="1" dirty="0">
                <a:solidFill>
                  <a:srgbClr val="FFFFFF"/>
                </a:solidFill>
              </a:rPr>
              <a:t>Conclusion: CPI</a:t>
            </a:r>
          </a:p>
        </p:txBody>
      </p:sp>
      <p:sp>
        <p:nvSpPr>
          <p:cNvPr id="3" name="Content Placeholder 2">
            <a:extLst>
              <a:ext uri="{FF2B5EF4-FFF2-40B4-BE49-F238E27FC236}">
                <a16:creationId xmlns:a16="http://schemas.microsoft.com/office/drawing/2014/main" id="{494B5471-CB29-4DC3-81E7-A714258E45C5}"/>
              </a:ext>
            </a:extLst>
          </p:cNvPr>
          <p:cNvSpPr>
            <a:spLocks noGrp="1"/>
          </p:cNvSpPr>
          <p:nvPr>
            <p:ph idx="1"/>
          </p:nvPr>
        </p:nvSpPr>
        <p:spPr>
          <a:xfrm>
            <a:off x="726406" y="2753937"/>
            <a:ext cx="10738884" cy="3972540"/>
          </a:xfrm>
        </p:spPr>
        <p:txBody>
          <a:bodyPr>
            <a:normAutofit fontScale="92500" lnSpcReduction="10000"/>
          </a:bodyPr>
          <a:lstStyle/>
          <a:p>
            <a:pPr marL="0" indent="0">
              <a:buNone/>
            </a:pPr>
            <a:r>
              <a:rPr lang="en-US" sz="2400" b="1" dirty="0">
                <a:solidFill>
                  <a:srgbClr val="000000"/>
                </a:solidFill>
                <a:effectLst/>
                <a:latin typeface="Calibri" panose="020F0502020204030204" pitchFamily="34" charset="0"/>
                <a:ea typeface="Calibri" panose="020F0502020204030204" pitchFamily="34" charset="0"/>
              </a:rPr>
              <a:t>Would we see the correlation between suicide rate and </a:t>
            </a:r>
            <a:r>
              <a:rPr lang="en-US" sz="2400" b="1" dirty="0">
                <a:effectLst/>
                <a:latin typeface="Calibri" panose="020F0502020204030204" pitchFamily="34" charset="0"/>
                <a:ea typeface="Calibri" panose="020F0502020204030204" pitchFamily="34" charset="0"/>
                <a:cs typeface="Arial" panose="020B0604020202020204" pitchFamily="34" charset="0"/>
              </a:rPr>
              <a:t>corruption perceptional </a:t>
            </a:r>
            <a:r>
              <a:rPr lang="en-US" sz="2400" b="1" dirty="0">
                <a:latin typeface="Calibri" panose="020F0502020204030204" pitchFamily="34" charset="0"/>
                <a:ea typeface="Calibri" panose="020F0502020204030204" pitchFamily="34" charset="0"/>
                <a:cs typeface="Arial" panose="020B0604020202020204" pitchFamily="34" charset="0"/>
              </a:rPr>
              <a:t>i</a:t>
            </a:r>
            <a:r>
              <a:rPr lang="en-US" sz="2400" b="1" dirty="0">
                <a:effectLst/>
                <a:latin typeface="Calibri" panose="020F0502020204030204" pitchFamily="34" charset="0"/>
                <a:ea typeface="Calibri" panose="020F0502020204030204" pitchFamily="34" charset="0"/>
                <a:cs typeface="Arial" panose="020B0604020202020204" pitchFamily="34" charset="0"/>
              </a:rPr>
              <a:t>ndex (CPI)</a:t>
            </a:r>
            <a:r>
              <a:rPr lang="en-US" sz="2400" b="1" dirty="0">
                <a:solidFill>
                  <a:srgbClr val="000000"/>
                </a:solidFill>
                <a:effectLst/>
                <a:latin typeface="Calibri" panose="020F0502020204030204" pitchFamily="34" charset="0"/>
                <a:ea typeface="Calibri" panose="020F0502020204030204" pitchFamily="34" charset="0"/>
              </a:rPr>
              <a:t>?</a:t>
            </a:r>
          </a:p>
          <a:p>
            <a:pPr marL="0" indent="0">
              <a:buNone/>
            </a:pPr>
            <a:endParaRPr lang="en-US" sz="2400" dirty="0">
              <a:solidFill>
                <a:srgbClr val="000000"/>
              </a:solidFill>
              <a:effectLst/>
              <a:latin typeface="Calibri" panose="020F0502020204030204" pitchFamily="34" charset="0"/>
              <a:ea typeface="Calibri" panose="020F0502020204030204" pitchFamily="34" charset="0"/>
            </a:endParaRPr>
          </a:p>
          <a:p>
            <a:pPr marL="0" indent="0">
              <a:buNone/>
            </a:pPr>
            <a:r>
              <a:rPr lang="en-US" sz="2400" dirty="0">
                <a:solidFill>
                  <a:srgbClr val="000000"/>
                </a:solidFill>
                <a:latin typeface="Calibri" panose="020F0502020204030204" pitchFamily="34" charset="0"/>
                <a:ea typeface="Calibri" panose="020F0502020204030204" pitchFamily="34" charset="0"/>
              </a:rPr>
              <a:t>All 10 countries with the </a:t>
            </a:r>
            <a:r>
              <a:rPr lang="en-US" sz="2400" dirty="0">
                <a:solidFill>
                  <a:srgbClr val="C00000"/>
                </a:solidFill>
                <a:latin typeface="Calibri" panose="020F0502020204030204" pitchFamily="34" charset="0"/>
                <a:ea typeface="Calibri" panose="020F0502020204030204" pitchFamily="34" charset="0"/>
              </a:rPr>
              <a:t>highest suicide rate </a:t>
            </a:r>
            <a:r>
              <a:rPr lang="en-US" sz="2400" dirty="0">
                <a:effectLst/>
                <a:latin typeface="Calibri" panose="020F0502020204030204" pitchFamily="34" charset="0"/>
                <a:ea typeface="Calibri" panose="020F0502020204030204" pitchFamily="34" charset="0"/>
                <a:cs typeface="Arial" panose="020B0604020202020204" pitchFamily="34" charset="0"/>
              </a:rPr>
              <a:t>had </a:t>
            </a:r>
            <a:r>
              <a:rPr lang="en-US" sz="2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CPI below average</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marL="0" indent="0">
              <a:buNone/>
            </a:pPr>
            <a:r>
              <a:rPr lang="en-US" sz="2400" dirty="0">
                <a:solidFill>
                  <a:srgbClr val="000000"/>
                </a:solidFill>
                <a:effectLst/>
                <a:latin typeface="Calibri" panose="020F0502020204030204" pitchFamily="34" charset="0"/>
                <a:ea typeface="Calibri" panose="020F0502020204030204" pitchFamily="34" charset="0"/>
              </a:rPr>
              <a:t>Among countries with </a:t>
            </a:r>
            <a:r>
              <a:rPr lang="en-US" sz="2400" dirty="0">
                <a:solidFill>
                  <a:srgbClr val="C00000"/>
                </a:solidFill>
                <a:effectLst/>
                <a:latin typeface="Calibri" panose="020F0502020204030204" pitchFamily="34" charset="0"/>
                <a:ea typeface="Calibri" panose="020F0502020204030204" pitchFamily="34" charset="0"/>
              </a:rPr>
              <a:t>decreasing suicide rate</a:t>
            </a:r>
            <a:r>
              <a:rPr lang="en-US" sz="2400" dirty="0">
                <a:solidFill>
                  <a:srgbClr val="000000"/>
                </a:solidFill>
                <a:effectLst/>
                <a:latin typeface="Calibri" panose="020F0502020204030204" pitchFamily="34" charset="0"/>
                <a:ea typeface="Calibri" panose="020F0502020204030204" pitchFamily="34" charset="0"/>
              </a:rPr>
              <a:t>, 6 out of 10 countries showed </a:t>
            </a:r>
            <a:r>
              <a:rPr lang="en-US" sz="2400" dirty="0">
                <a:solidFill>
                  <a:srgbClr val="C00000"/>
                </a:solidFill>
                <a:effectLst/>
                <a:latin typeface="Calibri" panose="020F0502020204030204" pitchFamily="34" charset="0"/>
                <a:ea typeface="Calibri" panose="020F0502020204030204" pitchFamily="34" charset="0"/>
              </a:rPr>
              <a:t>improvement in CPI</a:t>
            </a:r>
            <a:r>
              <a:rPr lang="en-US" sz="2400" dirty="0">
                <a:solidFill>
                  <a:srgbClr val="000000"/>
                </a:solidFill>
                <a:effectLst/>
                <a:latin typeface="Calibri" panose="020F0502020204030204" pitchFamily="34" charset="0"/>
                <a:ea typeface="Calibri" panose="020F0502020204030204" pitchFamily="34" charset="0"/>
              </a:rPr>
              <a:t>, 1 country’s CPI stayed the same. </a:t>
            </a:r>
          </a:p>
          <a:p>
            <a:pPr marL="0" indent="0">
              <a:buNone/>
            </a:pPr>
            <a:r>
              <a:rPr lang="en-US" sz="2400" dirty="0">
                <a:solidFill>
                  <a:srgbClr val="000000"/>
                </a:solidFill>
              </a:rPr>
              <a:t>Among countries with </a:t>
            </a:r>
            <a:r>
              <a:rPr lang="en-US" sz="2400" dirty="0">
                <a:solidFill>
                  <a:srgbClr val="C00000"/>
                </a:solidFill>
              </a:rPr>
              <a:t>increasing suicide rate</a:t>
            </a:r>
            <a:r>
              <a:rPr lang="en-US" sz="2400" dirty="0">
                <a:solidFill>
                  <a:srgbClr val="000000"/>
                </a:solidFill>
              </a:rPr>
              <a:t>, 6 out of 9 countries showed </a:t>
            </a:r>
            <a:r>
              <a:rPr lang="en-US" sz="2400" dirty="0">
                <a:solidFill>
                  <a:srgbClr val="C00000"/>
                </a:solidFill>
              </a:rPr>
              <a:t>negative trend in their CPIs.</a:t>
            </a:r>
            <a:endParaRPr lang="en-US" sz="2400" dirty="0">
              <a:solidFill>
                <a:srgbClr val="000000"/>
              </a:solidFill>
            </a:endParaRPr>
          </a:p>
          <a:p>
            <a:pPr marL="0" indent="0">
              <a:buNone/>
            </a:pPr>
            <a:endParaRPr lang="en-US" sz="2400" dirty="0">
              <a:solidFill>
                <a:srgbClr val="000000"/>
              </a:solidFill>
            </a:endParaRPr>
          </a:p>
          <a:p>
            <a:pPr marL="0" indent="0">
              <a:buNone/>
            </a:pPr>
            <a:r>
              <a:rPr lang="en-US" sz="2400" b="1" dirty="0">
                <a:solidFill>
                  <a:srgbClr val="000000"/>
                </a:solidFill>
              </a:rPr>
              <a:t>As we see, this facts show that there is a correlation between </a:t>
            </a:r>
            <a:r>
              <a:rPr lang="en-US" sz="2400" b="1" dirty="0">
                <a:solidFill>
                  <a:srgbClr val="000000"/>
                </a:solidFill>
                <a:effectLst/>
                <a:latin typeface="Calibri" panose="020F0502020204030204" pitchFamily="34" charset="0"/>
                <a:ea typeface="Calibri" panose="020F0502020204030204" pitchFamily="34" charset="0"/>
              </a:rPr>
              <a:t>suicide rate and </a:t>
            </a:r>
            <a:r>
              <a:rPr lang="en-US" sz="2400" b="1" dirty="0">
                <a:effectLst/>
                <a:latin typeface="Calibri" panose="020F0502020204030204" pitchFamily="34" charset="0"/>
                <a:ea typeface="Calibri" panose="020F0502020204030204" pitchFamily="34" charset="0"/>
                <a:cs typeface="Arial" panose="020B0604020202020204" pitchFamily="34" charset="0"/>
              </a:rPr>
              <a:t>corruption perceptional </a:t>
            </a:r>
            <a:r>
              <a:rPr lang="en-US" sz="2400" b="1" dirty="0">
                <a:latin typeface="Calibri" panose="020F0502020204030204" pitchFamily="34" charset="0"/>
                <a:ea typeface="Calibri" panose="020F0502020204030204" pitchFamily="34" charset="0"/>
                <a:cs typeface="Arial" panose="020B0604020202020204" pitchFamily="34" charset="0"/>
              </a:rPr>
              <a:t>i</a:t>
            </a:r>
            <a:r>
              <a:rPr lang="en-US" sz="2400" b="1" dirty="0">
                <a:effectLst/>
                <a:latin typeface="Calibri" panose="020F0502020204030204" pitchFamily="34" charset="0"/>
                <a:ea typeface="Calibri" panose="020F0502020204030204" pitchFamily="34" charset="0"/>
                <a:cs typeface="Arial" panose="020B0604020202020204" pitchFamily="34" charset="0"/>
              </a:rPr>
              <a:t>ndex (CPI)</a:t>
            </a:r>
            <a:r>
              <a:rPr lang="en-US" sz="2400" b="1"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2400" b="1" dirty="0">
              <a:solidFill>
                <a:srgbClr val="000000"/>
              </a:solidFill>
            </a:endParaRPr>
          </a:p>
        </p:txBody>
      </p:sp>
    </p:spTree>
    <p:extLst>
      <p:ext uri="{BB962C8B-B14F-4D97-AF65-F5344CB8AC3E}">
        <p14:creationId xmlns:p14="http://schemas.microsoft.com/office/powerpoint/2010/main" val="59370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0" name="Graphic 99" descr="Help">
            <a:extLst>
              <a:ext uri="{FF2B5EF4-FFF2-40B4-BE49-F238E27FC236}">
                <a16:creationId xmlns:a16="http://schemas.microsoft.com/office/drawing/2014/main" id="{A9AE0EA3-D62E-45E0-9C38-4367C48629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85" name="Content Placeholder 2">
            <a:extLst>
              <a:ext uri="{FF2B5EF4-FFF2-40B4-BE49-F238E27FC236}">
                <a16:creationId xmlns:a16="http://schemas.microsoft.com/office/drawing/2014/main" id="{F4A2B83D-D403-48A8-A2BA-0FDFD2C42A2D}"/>
              </a:ext>
            </a:extLst>
          </p:cNvPr>
          <p:cNvSpPr>
            <a:spLocks noGrp="1"/>
          </p:cNvSpPr>
          <p:nvPr>
            <p:ph idx="1"/>
          </p:nvPr>
        </p:nvSpPr>
        <p:spPr>
          <a:xfrm>
            <a:off x="5614876" y="2682087"/>
            <a:ext cx="6260183" cy="1514023"/>
          </a:xfrm>
        </p:spPr>
        <p:txBody>
          <a:bodyPr anchor="ctr">
            <a:normAutofit/>
          </a:bodyPr>
          <a:lstStyle/>
          <a:p>
            <a:pPr marL="0" indent="0">
              <a:buNone/>
            </a:pPr>
            <a:r>
              <a:rPr lang="en-US" sz="9600" b="1" dirty="0">
                <a:solidFill>
                  <a:srgbClr val="000000"/>
                </a:solidFill>
                <a:effectLst>
                  <a:outerShdw blurRad="38100" dist="38100" dir="2700000" algn="tl">
                    <a:srgbClr val="000000">
                      <a:alpha val="43137"/>
                    </a:srgbClr>
                  </a:outerShdw>
                </a:effectLst>
                <a:latin typeface="+mj-lt"/>
              </a:rPr>
              <a:t>QUESTIONS</a:t>
            </a:r>
          </a:p>
        </p:txBody>
      </p:sp>
    </p:spTree>
    <p:extLst>
      <p:ext uri="{BB962C8B-B14F-4D97-AF65-F5344CB8AC3E}">
        <p14:creationId xmlns:p14="http://schemas.microsoft.com/office/powerpoint/2010/main" val="235802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9AC9DA2-C02C-496A-B6D2-0F9488CA8C2D}"/>
              </a:ext>
            </a:extLst>
          </p:cNvPr>
          <p:cNvSpPr>
            <a:spLocks noGrp="1"/>
          </p:cNvSpPr>
          <p:nvPr>
            <p:ph type="title"/>
          </p:nvPr>
        </p:nvSpPr>
        <p:spPr>
          <a:xfrm>
            <a:off x="3404868" y="-13233"/>
            <a:ext cx="7910821" cy="1129178"/>
          </a:xfrm>
        </p:spPr>
        <p:txBody>
          <a:bodyPr vert="horz" lIns="91440" tIns="45720" rIns="91440" bIns="45720" rtlCol="0" anchor="t">
            <a:normAutofit/>
          </a:bodyPr>
          <a:lstStyle/>
          <a:p>
            <a:pPr algn="ctr"/>
            <a:r>
              <a:rPr lang="en-US" sz="4800" b="1" kern="1200" dirty="0">
                <a:solidFill>
                  <a:srgbClr val="000000"/>
                </a:solidFill>
                <a:latin typeface="+mj-lt"/>
                <a:ea typeface="+mj-ea"/>
                <a:cs typeface="+mj-cs"/>
              </a:rPr>
              <a:t>Why is it so important?</a:t>
            </a:r>
            <a:endParaRPr lang="en-US" sz="4800" kern="1200" dirty="0">
              <a:solidFill>
                <a:srgbClr val="000000"/>
              </a:solidFill>
              <a:latin typeface="+mj-lt"/>
              <a:ea typeface="+mj-ea"/>
              <a:cs typeface="+mj-cs"/>
            </a:endParaRPr>
          </a:p>
        </p:txBody>
      </p:sp>
      <p:sp>
        <p:nvSpPr>
          <p:cNvPr id="28"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descr="Question mark">
            <a:extLst>
              <a:ext uri="{FF2B5EF4-FFF2-40B4-BE49-F238E27FC236}">
                <a16:creationId xmlns:a16="http://schemas.microsoft.com/office/drawing/2014/main" id="{CE020264-7ECB-4708-B923-C62F608765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20" name="TextBox 19">
            <a:extLst>
              <a:ext uri="{FF2B5EF4-FFF2-40B4-BE49-F238E27FC236}">
                <a16:creationId xmlns:a16="http://schemas.microsoft.com/office/drawing/2014/main" id="{EFAFCD46-FB6B-44C6-82DF-C0F147C4737E}"/>
              </a:ext>
            </a:extLst>
          </p:cNvPr>
          <p:cNvSpPr txBox="1"/>
          <p:nvPr/>
        </p:nvSpPr>
        <p:spPr>
          <a:xfrm>
            <a:off x="6403437" y="977388"/>
            <a:ext cx="5677334" cy="4616648"/>
          </a:xfrm>
          <a:prstGeom prst="rect">
            <a:avLst/>
          </a:prstGeom>
          <a:noFill/>
        </p:spPr>
        <p:txBody>
          <a:bodyPr wrap="square" rtlCol="0">
            <a:spAutoFit/>
          </a:bodyPr>
          <a:lstStyle/>
          <a:p>
            <a:r>
              <a:rPr lang="en-US" sz="2300" dirty="0"/>
              <a:t>There are </a:t>
            </a:r>
            <a:r>
              <a:rPr lang="en-US" sz="2300" b="1" dirty="0"/>
              <a:t>thousands of reasons </a:t>
            </a:r>
            <a:r>
              <a:rPr lang="en-US" sz="2300" dirty="0"/>
              <a:t>why do people end their lives. Unfortunately, </a:t>
            </a:r>
            <a:r>
              <a:rPr lang="en-US" sz="2300" dirty="0">
                <a:solidFill>
                  <a:srgbClr val="202122"/>
                </a:solidFill>
              </a:rPr>
              <a:t>i</a:t>
            </a:r>
            <a:r>
              <a:rPr lang="en-US" sz="2300" b="0" i="0" dirty="0">
                <a:solidFill>
                  <a:srgbClr val="202122"/>
                </a:solidFill>
                <a:effectLst/>
              </a:rPr>
              <a:t>n much of the world, </a:t>
            </a:r>
            <a:r>
              <a:rPr lang="en-US" sz="2300" b="1" i="0" dirty="0">
                <a:solidFill>
                  <a:srgbClr val="202122"/>
                </a:solidFill>
                <a:effectLst/>
              </a:rPr>
              <a:t>suicide is stigmatized </a:t>
            </a:r>
            <a:r>
              <a:rPr lang="en-US" sz="2300" b="0" i="0" dirty="0">
                <a:solidFill>
                  <a:srgbClr val="202122"/>
                </a:solidFill>
                <a:effectLst/>
              </a:rPr>
              <a:t>and condemned for religious or cultural reasons. But we </a:t>
            </a:r>
            <a:r>
              <a:rPr lang="en-US" sz="2300" b="1" i="0" dirty="0">
                <a:solidFill>
                  <a:srgbClr val="202122"/>
                </a:solidFill>
                <a:effectLst/>
              </a:rPr>
              <a:t>should not </a:t>
            </a:r>
            <a:r>
              <a:rPr lang="en-US" sz="2300" b="0" i="0" dirty="0">
                <a:solidFill>
                  <a:srgbClr val="202122"/>
                </a:solidFill>
                <a:effectLst/>
              </a:rPr>
              <a:t>turn the blind eye on this problem.</a:t>
            </a:r>
          </a:p>
          <a:p>
            <a:endParaRPr lang="en-US" sz="2300" b="0" i="0" dirty="0">
              <a:solidFill>
                <a:srgbClr val="202122"/>
              </a:solidFill>
              <a:effectLst/>
            </a:endParaRPr>
          </a:p>
          <a:p>
            <a:r>
              <a:rPr lang="en-US" sz="2300" dirty="0">
                <a:solidFill>
                  <a:srgbClr val="202122"/>
                </a:solidFill>
              </a:rPr>
              <a:t>In this project I want to </a:t>
            </a:r>
            <a:r>
              <a:rPr lang="en-US" sz="2300" b="1" dirty="0">
                <a:solidFill>
                  <a:srgbClr val="202122"/>
                </a:solidFill>
              </a:rPr>
              <a:t>have a closer look </a:t>
            </a:r>
            <a:r>
              <a:rPr lang="en-US" sz="2300" dirty="0">
                <a:solidFill>
                  <a:srgbClr val="202122"/>
                </a:solidFill>
              </a:rPr>
              <a:t>to the potential reasons such as </a:t>
            </a:r>
            <a:r>
              <a:rPr lang="en-US" sz="2300" dirty="0">
                <a:solidFill>
                  <a:srgbClr val="C00000"/>
                </a:solidFill>
              </a:rPr>
              <a:t>high levels of corruption </a:t>
            </a:r>
            <a:r>
              <a:rPr lang="en-US" sz="2300" dirty="0"/>
              <a:t>in the country and </a:t>
            </a:r>
            <a:r>
              <a:rPr lang="en-US" sz="2300" dirty="0">
                <a:solidFill>
                  <a:srgbClr val="C00000"/>
                </a:solidFill>
              </a:rPr>
              <a:t>alcohol abuse</a:t>
            </a:r>
            <a:r>
              <a:rPr lang="en-US" sz="2300" dirty="0"/>
              <a:t> to see </a:t>
            </a:r>
            <a:r>
              <a:rPr lang="en-US" sz="2300" b="1" dirty="0"/>
              <a:t>how</a:t>
            </a:r>
            <a:r>
              <a:rPr lang="en-US" sz="2300" dirty="0"/>
              <a:t> can they </a:t>
            </a:r>
            <a:r>
              <a:rPr lang="en-US" sz="2300" b="0" dirty="0">
                <a:solidFill>
                  <a:srgbClr val="212121"/>
                </a:solidFill>
                <a:effectLst/>
              </a:rPr>
              <a:t>lead a person to the decision to take their </a:t>
            </a:r>
            <a:r>
              <a:rPr lang="en-US" sz="2300" b="0" i="0" dirty="0">
                <a:solidFill>
                  <a:srgbClr val="212121"/>
                </a:solidFill>
                <a:effectLst/>
              </a:rPr>
              <a:t>own life.</a:t>
            </a:r>
          </a:p>
          <a:p>
            <a:endParaRPr lang="en-US" dirty="0"/>
          </a:p>
        </p:txBody>
      </p:sp>
      <p:sp>
        <p:nvSpPr>
          <p:cNvPr id="27" name="TextBox 26">
            <a:extLst>
              <a:ext uri="{FF2B5EF4-FFF2-40B4-BE49-F238E27FC236}">
                <a16:creationId xmlns:a16="http://schemas.microsoft.com/office/drawing/2014/main" id="{DC4DCCBE-D212-4A55-ACCA-4ADF6F518263}"/>
              </a:ext>
            </a:extLst>
          </p:cNvPr>
          <p:cNvSpPr txBox="1"/>
          <p:nvPr/>
        </p:nvSpPr>
        <p:spPr>
          <a:xfrm>
            <a:off x="6359041" y="5464654"/>
            <a:ext cx="5677334" cy="1769715"/>
          </a:xfrm>
          <a:prstGeom prst="rect">
            <a:avLst/>
          </a:prstGeom>
          <a:noFill/>
        </p:spPr>
        <p:txBody>
          <a:bodyPr wrap="square" rtlCol="0">
            <a:spAutoFit/>
          </a:bodyPr>
          <a:lstStyle/>
          <a:p>
            <a:r>
              <a:rPr lang="en-US" sz="2300" dirty="0"/>
              <a:t>I will be using </a:t>
            </a:r>
            <a:r>
              <a:rPr lang="en-US" sz="2300" b="1" dirty="0"/>
              <a:t>three different datasets </a:t>
            </a:r>
            <a:r>
              <a:rPr lang="en-US" sz="2300" dirty="0"/>
              <a:t>from years 2010 – 2018 to see if there any direct correlation between those two factors. </a:t>
            </a:r>
          </a:p>
          <a:p>
            <a:endParaRPr lang="en-US" sz="2000" dirty="0">
              <a:solidFill>
                <a:srgbClr val="000000"/>
              </a:solidFill>
              <a:effectLst/>
              <a:ea typeface="Times New Roman" panose="02020603050405020304" pitchFamily="18" charset="0"/>
            </a:endParaRPr>
          </a:p>
          <a:p>
            <a:endParaRPr lang="en-US" sz="2000" dirty="0"/>
          </a:p>
        </p:txBody>
      </p:sp>
      <p:pic>
        <p:nvPicPr>
          <p:cNvPr id="29" name="Picture 28" descr="The Suicide by Édouard Manetd">
            <a:extLst>
              <a:ext uri="{FF2B5EF4-FFF2-40B4-BE49-F238E27FC236}">
                <a16:creationId xmlns:a16="http://schemas.microsoft.com/office/drawing/2014/main" id="{33B26AD4-7804-4FF4-B368-E5A1EDDB259F}"/>
              </a:ext>
            </a:extLst>
          </p:cNvPr>
          <p:cNvPicPr>
            <a:picLocks noChangeAspect="1"/>
          </p:cNvPicPr>
          <p:nvPr/>
        </p:nvPicPr>
        <p:blipFill>
          <a:blip r:embed="rId6"/>
          <a:stretch>
            <a:fillRect/>
          </a:stretch>
        </p:blipFill>
        <p:spPr>
          <a:xfrm>
            <a:off x="683710" y="2251745"/>
            <a:ext cx="3798520" cy="3286610"/>
          </a:xfrm>
          <a:prstGeom prst="rect">
            <a:avLst/>
          </a:prstGeom>
        </p:spPr>
      </p:pic>
      <p:sp>
        <p:nvSpPr>
          <p:cNvPr id="30" name="TextBox 29">
            <a:extLst>
              <a:ext uri="{FF2B5EF4-FFF2-40B4-BE49-F238E27FC236}">
                <a16:creationId xmlns:a16="http://schemas.microsoft.com/office/drawing/2014/main" id="{1938FC2A-DAE2-4ED6-A7BC-D83C78F10C1D}"/>
              </a:ext>
            </a:extLst>
          </p:cNvPr>
          <p:cNvSpPr txBox="1"/>
          <p:nvPr/>
        </p:nvSpPr>
        <p:spPr>
          <a:xfrm>
            <a:off x="1535329" y="5521141"/>
            <a:ext cx="2446171" cy="261610"/>
          </a:xfrm>
          <a:prstGeom prst="rect">
            <a:avLst/>
          </a:prstGeom>
          <a:noFill/>
        </p:spPr>
        <p:txBody>
          <a:bodyPr wrap="square" rtlCol="0">
            <a:spAutoFit/>
          </a:bodyPr>
          <a:lstStyle/>
          <a:p>
            <a:r>
              <a:rPr lang="en-US" sz="1100" b="0" i="1" strike="noStrike" dirty="0">
                <a:solidFill>
                  <a:srgbClr val="C00000"/>
                </a:solidFill>
                <a:effectLst/>
                <a:latin typeface="Arial" panose="020B0604020202020204" pitchFamily="34" charset="0"/>
                <a:hlinkClick r:id="rId7" tooltip="Le Suicidé">
                  <a:extLst>
                    <a:ext uri="{A12FA001-AC4F-418D-AE19-62706E023703}">
                      <ahyp:hlinkClr xmlns:ahyp="http://schemas.microsoft.com/office/drawing/2018/hyperlinkcolor" val="tx"/>
                    </a:ext>
                  </a:extLst>
                </a:hlinkClick>
              </a:rPr>
              <a:t>The Suicide</a:t>
            </a:r>
            <a:r>
              <a:rPr lang="en-US" sz="1100" b="0" i="0" dirty="0">
                <a:solidFill>
                  <a:srgbClr val="C00000"/>
                </a:solidFill>
                <a:effectLst/>
                <a:latin typeface="Arial" panose="020B0604020202020204" pitchFamily="34" charset="0"/>
              </a:rPr>
              <a:t> by </a:t>
            </a:r>
            <a:r>
              <a:rPr lang="en-US" sz="1100" b="0" i="0" strike="noStrike" dirty="0">
                <a:solidFill>
                  <a:srgbClr val="C00000"/>
                </a:solidFill>
                <a:effectLst/>
                <a:latin typeface="Arial" panose="020B0604020202020204" pitchFamily="34" charset="0"/>
                <a:hlinkClick r:id="rId8" tooltip="Édouard Manet">
                  <a:extLst>
                    <a:ext uri="{A12FA001-AC4F-418D-AE19-62706E023703}">
                      <ahyp:hlinkClr xmlns:ahyp="http://schemas.microsoft.com/office/drawing/2018/hyperlinkcolor" val="tx"/>
                    </a:ext>
                  </a:extLst>
                </a:hlinkClick>
              </a:rPr>
              <a:t>Édouard Manet</a:t>
            </a:r>
            <a:endParaRPr lang="en-US" sz="1100" dirty="0">
              <a:solidFill>
                <a:srgbClr val="C00000"/>
              </a:solidFill>
            </a:endParaRPr>
          </a:p>
        </p:txBody>
      </p:sp>
      <p:sp>
        <p:nvSpPr>
          <p:cNvPr id="4" name="TextBox 3">
            <a:extLst>
              <a:ext uri="{FF2B5EF4-FFF2-40B4-BE49-F238E27FC236}">
                <a16:creationId xmlns:a16="http://schemas.microsoft.com/office/drawing/2014/main" id="{FD36F948-B96E-4743-8010-A9D65B7F8028}"/>
              </a:ext>
            </a:extLst>
          </p:cNvPr>
          <p:cNvSpPr txBox="1"/>
          <p:nvPr/>
        </p:nvSpPr>
        <p:spPr>
          <a:xfrm>
            <a:off x="701279" y="957556"/>
            <a:ext cx="3566172" cy="1354217"/>
          </a:xfrm>
          <a:prstGeom prst="rect">
            <a:avLst/>
          </a:prstGeom>
          <a:noFill/>
        </p:spPr>
        <p:txBody>
          <a:bodyPr wrap="square" rtlCol="0">
            <a:spAutoFit/>
          </a:bodyPr>
          <a:lstStyle/>
          <a:p>
            <a:r>
              <a:rPr lang="en-US" sz="1600" dirty="0">
                <a:solidFill>
                  <a:schemeClr val="tx1">
                    <a:lumMod val="65000"/>
                    <a:lumOff val="35000"/>
                  </a:schemeClr>
                </a:solidFill>
              </a:rPr>
              <a:t>According to WHO (World Health Organization) almost</a:t>
            </a:r>
            <a:r>
              <a:rPr lang="en-US" sz="1600" b="0" i="0" dirty="0">
                <a:solidFill>
                  <a:schemeClr val="tx1">
                    <a:lumMod val="65000"/>
                    <a:lumOff val="35000"/>
                  </a:schemeClr>
                </a:solidFill>
                <a:effectLst/>
              </a:rPr>
              <a:t>  800 000 people die due to suicide every year, which is </a:t>
            </a:r>
            <a:r>
              <a:rPr lang="en-US" sz="1600" b="0" i="0" dirty="0">
                <a:solidFill>
                  <a:srgbClr val="C00000"/>
                </a:solidFill>
                <a:effectLst/>
              </a:rPr>
              <a:t>one person every 40 seconds</a:t>
            </a:r>
            <a:r>
              <a:rPr lang="en-US" sz="1600" b="0" i="0" dirty="0">
                <a:solidFill>
                  <a:schemeClr val="tx1">
                    <a:lumMod val="65000"/>
                    <a:lumOff val="35000"/>
                  </a:schemeClr>
                </a:solidFill>
                <a:effectLst/>
              </a:rPr>
              <a:t>.</a:t>
            </a:r>
          </a:p>
          <a:p>
            <a:endParaRPr lang="en-US" dirty="0"/>
          </a:p>
        </p:txBody>
      </p:sp>
      <p:sp>
        <p:nvSpPr>
          <p:cNvPr id="5" name="TextBox 4">
            <a:extLst>
              <a:ext uri="{FF2B5EF4-FFF2-40B4-BE49-F238E27FC236}">
                <a16:creationId xmlns:a16="http://schemas.microsoft.com/office/drawing/2014/main" id="{9475B371-4BAE-463E-AC9B-D94C7B57CF1C}"/>
              </a:ext>
            </a:extLst>
          </p:cNvPr>
          <p:cNvSpPr txBox="1"/>
          <p:nvPr/>
        </p:nvSpPr>
        <p:spPr>
          <a:xfrm>
            <a:off x="628913" y="5994551"/>
            <a:ext cx="3325091" cy="830997"/>
          </a:xfrm>
          <a:prstGeom prst="rect">
            <a:avLst/>
          </a:prstGeom>
          <a:noFill/>
        </p:spPr>
        <p:txBody>
          <a:bodyPr wrap="square" rtlCol="0">
            <a:spAutoFit/>
          </a:bodyPr>
          <a:lstStyle/>
          <a:p>
            <a:r>
              <a:rPr lang="en-US" sz="1600" b="0" i="0" dirty="0">
                <a:solidFill>
                  <a:schemeClr val="tx1">
                    <a:lumMod val="65000"/>
                    <a:lumOff val="35000"/>
                  </a:schemeClr>
                </a:solidFill>
                <a:effectLst/>
              </a:rPr>
              <a:t>Suicide accounted for 1.4% of all deaths worldwide, making it the </a:t>
            </a:r>
            <a:r>
              <a:rPr lang="en-US" sz="1600" b="0" i="0" dirty="0">
                <a:solidFill>
                  <a:srgbClr val="C00000"/>
                </a:solidFill>
                <a:effectLst/>
              </a:rPr>
              <a:t>18th leading cause of death.</a:t>
            </a:r>
          </a:p>
        </p:txBody>
      </p:sp>
    </p:spTree>
    <p:extLst>
      <p:ext uri="{BB962C8B-B14F-4D97-AF65-F5344CB8AC3E}">
        <p14:creationId xmlns:p14="http://schemas.microsoft.com/office/powerpoint/2010/main" val="47986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9" name="Picture 9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363B08-966C-45FE-83C4-EFD5079833BA}"/>
              </a:ext>
            </a:extLst>
          </p:cNvPr>
          <p:cNvSpPr>
            <a:spLocks noGrp="1"/>
          </p:cNvSpPr>
          <p:nvPr>
            <p:ph type="title"/>
          </p:nvPr>
        </p:nvSpPr>
        <p:spPr>
          <a:xfrm>
            <a:off x="1179226" y="826680"/>
            <a:ext cx="9833548" cy="1325563"/>
          </a:xfrm>
        </p:spPr>
        <p:txBody>
          <a:bodyPr>
            <a:normAutofit/>
          </a:bodyPr>
          <a:lstStyle/>
          <a:p>
            <a:pPr algn="ctr"/>
            <a:r>
              <a:rPr lang="en-US" sz="5400" b="1" dirty="0">
                <a:solidFill>
                  <a:srgbClr val="FFFFFF"/>
                </a:solidFill>
              </a:rPr>
              <a:t>Hypothesis</a:t>
            </a:r>
          </a:p>
        </p:txBody>
      </p:sp>
      <p:sp>
        <p:nvSpPr>
          <p:cNvPr id="85" name="Content Placeholder 2">
            <a:extLst>
              <a:ext uri="{FF2B5EF4-FFF2-40B4-BE49-F238E27FC236}">
                <a16:creationId xmlns:a16="http://schemas.microsoft.com/office/drawing/2014/main" id="{F4A2B83D-D403-48A8-A2BA-0FDFD2C42A2D}"/>
              </a:ext>
            </a:extLst>
          </p:cNvPr>
          <p:cNvSpPr>
            <a:spLocks noGrp="1"/>
          </p:cNvSpPr>
          <p:nvPr>
            <p:ph idx="1"/>
          </p:nvPr>
        </p:nvSpPr>
        <p:spPr>
          <a:xfrm>
            <a:off x="1179226" y="3092970"/>
            <a:ext cx="9833548" cy="2693976"/>
          </a:xfrm>
        </p:spPr>
        <p:txBody>
          <a:bodyPr>
            <a:normAutofit/>
          </a:bodyPr>
          <a:lstStyle/>
          <a:p>
            <a:r>
              <a:rPr lang="en-US" sz="3200" dirty="0">
                <a:solidFill>
                  <a:srgbClr val="000000"/>
                </a:solidFill>
                <a:latin typeface="Calibri" panose="020F0502020204030204" pitchFamily="34" charset="0"/>
                <a:ea typeface="Calibri" panose="020F0502020204030204" pitchFamily="34" charset="0"/>
              </a:rPr>
              <a:t>Is there a</a:t>
            </a:r>
            <a:r>
              <a:rPr lang="en-US" sz="3200" dirty="0">
                <a:solidFill>
                  <a:srgbClr val="000000"/>
                </a:solidFill>
                <a:effectLst/>
                <a:latin typeface="Calibri" panose="020F0502020204030204" pitchFamily="34" charset="0"/>
                <a:ea typeface="Calibri" panose="020F0502020204030204" pitchFamily="34" charset="0"/>
              </a:rPr>
              <a:t> connection between suicide rate and alcohol abuse in different countries?</a:t>
            </a:r>
          </a:p>
          <a:p>
            <a:endParaRPr lang="en-US" sz="3200" dirty="0">
              <a:solidFill>
                <a:srgbClr val="000000"/>
              </a:solidFill>
              <a:effectLst/>
              <a:latin typeface="Calibri" panose="020F0502020204030204" pitchFamily="34" charset="0"/>
              <a:ea typeface="Calibri" panose="020F0502020204030204" pitchFamily="34" charset="0"/>
            </a:endParaRPr>
          </a:p>
          <a:p>
            <a:r>
              <a:rPr lang="en-US" sz="3200" dirty="0">
                <a:solidFill>
                  <a:srgbClr val="000000"/>
                </a:solidFill>
                <a:effectLst/>
                <a:latin typeface="Calibri" panose="020F0502020204030204" pitchFamily="34" charset="0"/>
                <a:ea typeface="Calibri" panose="020F0502020204030204" pitchFamily="34" charset="0"/>
              </a:rPr>
              <a:t> Would we see the correlation between suicide rate and </a:t>
            </a:r>
            <a:r>
              <a:rPr lang="en-US" sz="3200" dirty="0">
                <a:effectLst/>
                <a:latin typeface="Calibri" panose="020F0502020204030204" pitchFamily="34" charset="0"/>
                <a:ea typeface="Calibri" panose="020F0502020204030204" pitchFamily="34" charset="0"/>
                <a:cs typeface="Arial" panose="020B0604020202020204" pitchFamily="34" charset="0"/>
              </a:rPr>
              <a:t>corruption perceptional </a:t>
            </a:r>
            <a:r>
              <a:rPr lang="en-US" sz="3200" dirty="0">
                <a:latin typeface="Calibri" panose="020F0502020204030204" pitchFamily="34" charset="0"/>
                <a:ea typeface="Calibri" panose="020F0502020204030204" pitchFamily="34" charset="0"/>
                <a:cs typeface="Arial" panose="020B0604020202020204" pitchFamily="34" charset="0"/>
              </a:rPr>
              <a:t>i</a:t>
            </a:r>
            <a:r>
              <a:rPr lang="en-US" sz="3200" dirty="0">
                <a:effectLst/>
                <a:latin typeface="Calibri" panose="020F0502020204030204" pitchFamily="34" charset="0"/>
                <a:ea typeface="Calibri" panose="020F0502020204030204" pitchFamily="34" charset="0"/>
                <a:cs typeface="Arial" panose="020B0604020202020204" pitchFamily="34" charset="0"/>
              </a:rPr>
              <a:t>ndex (CPI)</a:t>
            </a:r>
            <a:r>
              <a:rPr lang="en-US" sz="3200" dirty="0">
                <a:solidFill>
                  <a:srgbClr val="000000"/>
                </a:solidFill>
                <a:effectLst/>
                <a:latin typeface="Calibri" panose="020F0502020204030204" pitchFamily="34" charset="0"/>
                <a:ea typeface="Calibri" panose="020F0502020204030204" pitchFamily="34" charset="0"/>
              </a:rPr>
              <a:t>?</a:t>
            </a:r>
          </a:p>
          <a:p>
            <a:endParaRPr lang="en-US" sz="2000" dirty="0">
              <a:solidFill>
                <a:srgbClr val="000000"/>
              </a:solidFill>
            </a:endParaRPr>
          </a:p>
        </p:txBody>
      </p:sp>
    </p:spTree>
    <p:extLst>
      <p:ext uri="{BB962C8B-B14F-4D97-AF65-F5344CB8AC3E}">
        <p14:creationId xmlns:p14="http://schemas.microsoft.com/office/powerpoint/2010/main" val="243624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D507328-150C-4D22-818B-AD1EA3E59838}"/>
              </a:ext>
            </a:extLst>
          </p:cNvPr>
          <p:cNvSpPr>
            <a:spLocks noGrp="1"/>
          </p:cNvSpPr>
          <p:nvPr>
            <p:ph type="title"/>
          </p:nvPr>
        </p:nvSpPr>
        <p:spPr>
          <a:xfrm>
            <a:off x="1179226" y="826680"/>
            <a:ext cx="9833548" cy="1325563"/>
          </a:xfrm>
        </p:spPr>
        <p:txBody>
          <a:bodyPr>
            <a:normAutofit/>
          </a:bodyPr>
          <a:lstStyle/>
          <a:p>
            <a:pPr algn="ctr"/>
            <a:r>
              <a:rPr lang="en-US" sz="5400" b="1" dirty="0">
                <a:solidFill>
                  <a:srgbClr val="FFFFFF"/>
                </a:solidFill>
              </a:rPr>
              <a:t>Data used </a:t>
            </a:r>
          </a:p>
        </p:txBody>
      </p:sp>
      <p:sp>
        <p:nvSpPr>
          <p:cNvPr id="3" name="Content Placeholder 2">
            <a:extLst>
              <a:ext uri="{FF2B5EF4-FFF2-40B4-BE49-F238E27FC236}">
                <a16:creationId xmlns:a16="http://schemas.microsoft.com/office/drawing/2014/main" id="{494B5471-CB29-4DC3-81E7-A714258E45C5}"/>
              </a:ext>
            </a:extLst>
          </p:cNvPr>
          <p:cNvSpPr>
            <a:spLocks noGrp="1"/>
          </p:cNvSpPr>
          <p:nvPr>
            <p:ph idx="1"/>
          </p:nvPr>
        </p:nvSpPr>
        <p:spPr>
          <a:xfrm>
            <a:off x="1179226" y="3092969"/>
            <a:ext cx="9833548" cy="3224703"/>
          </a:xfrm>
        </p:spPr>
        <p:txBody>
          <a:bodyPr>
            <a:normAutofit fontScale="92500"/>
          </a:bodyPr>
          <a:lstStyle/>
          <a:p>
            <a:r>
              <a:rPr lang="en-US" b="1" dirty="0">
                <a:solidFill>
                  <a:srgbClr val="000000"/>
                </a:solidFill>
              </a:rPr>
              <a:t>Corruption level </a:t>
            </a:r>
            <a:r>
              <a:rPr lang="en-US" dirty="0">
                <a:solidFill>
                  <a:srgbClr val="000000"/>
                </a:solidFill>
              </a:rPr>
              <a:t>for years 2010 and 2018 where countries have Corruption Perception Index (CPI)  from 0 to 100. Where 0 represents the most corrupted countries and 100 the least corrupted countries. </a:t>
            </a:r>
          </a:p>
          <a:p>
            <a:r>
              <a:rPr lang="en-US" b="1" dirty="0">
                <a:solidFill>
                  <a:srgbClr val="000000"/>
                </a:solidFill>
              </a:rPr>
              <a:t>Alcohol consumption </a:t>
            </a:r>
            <a:r>
              <a:rPr lang="en-US" dirty="0">
                <a:solidFill>
                  <a:srgbClr val="000000"/>
                </a:solidFill>
              </a:rPr>
              <a:t>for years 2010 and 2018 where consumption of alcohol measured in liters of pure alcohol per capita. </a:t>
            </a:r>
          </a:p>
          <a:p>
            <a:r>
              <a:rPr lang="en-US" b="1" dirty="0"/>
              <a:t>Suicide rate </a:t>
            </a:r>
            <a:r>
              <a:rPr lang="en-US" dirty="0"/>
              <a:t>for years 2010 and 2018 where suicide is </a:t>
            </a:r>
            <a:r>
              <a:rPr lang="en-US" b="0" i="0" dirty="0">
                <a:effectLst/>
              </a:rPr>
              <a:t>reported as number of deaths per 100,000 people.</a:t>
            </a:r>
            <a:endParaRPr lang="en-US" dirty="0"/>
          </a:p>
        </p:txBody>
      </p:sp>
    </p:spTree>
    <p:extLst>
      <p:ext uri="{BB962C8B-B14F-4D97-AF65-F5344CB8AC3E}">
        <p14:creationId xmlns:p14="http://schemas.microsoft.com/office/powerpoint/2010/main" val="309167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rPr dirty="0"/>
              <a:t>map - top highest suicide</a:t>
            </a:r>
          </a:p>
        </p:txBody>
      </p:sp>
      <p:pic>
        <p:nvPicPr>
          <p:cNvPr id="6" name="Picture" title="This slide contains the following visuals: Top 10 countries with the highest suicide rate. Please refer to the notes on this slide for details.">
            <a:hlinkClick r:id="rId3"/>
            <a:extLst>
              <a:ext uri="{FF2B5EF4-FFF2-40B4-BE49-F238E27FC236}">
                <a16:creationId xmlns:a16="http://schemas.microsoft.com/office/drawing/2014/main" id="{20F3DC05-7189-48F1-A292-C85E6510974F}"/>
              </a:ext>
            </a:extLst>
          </p:cNvPr>
          <p:cNvPicPr>
            <a:picLocks noChangeAspect="1"/>
          </p:cNvPicPr>
          <p:nvPr/>
        </p:nvPicPr>
        <p:blipFill>
          <a:blip r:embed="rId4"/>
          <a:stretch>
            <a:fillRect/>
          </a:stretch>
        </p:blipFill>
        <p:spPr>
          <a:xfrm>
            <a:off x="46074" y="0"/>
            <a:ext cx="11814483" cy="6740434"/>
          </a:xfrm>
          <a:prstGeom prst="rect">
            <a:avLst/>
          </a:prstGeom>
          <a:noFill/>
        </p:spPr>
      </p:pic>
      <p:grpSp>
        <p:nvGrpSpPr>
          <p:cNvPr id="10" name="Group 9">
            <a:extLst>
              <a:ext uri="{FF2B5EF4-FFF2-40B4-BE49-F238E27FC236}">
                <a16:creationId xmlns:a16="http://schemas.microsoft.com/office/drawing/2014/main" id="{7E2B4777-166C-403F-8208-348327AFD114}"/>
              </a:ext>
            </a:extLst>
          </p:cNvPr>
          <p:cNvGrpSpPr/>
          <p:nvPr/>
        </p:nvGrpSpPr>
        <p:grpSpPr>
          <a:xfrm>
            <a:off x="9714413" y="2070316"/>
            <a:ext cx="2550383" cy="2671805"/>
            <a:chOff x="9714413" y="2070316"/>
            <a:chExt cx="2550383" cy="2595027"/>
          </a:xfrm>
        </p:grpSpPr>
        <p:pic>
          <p:nvPicPr>
            <p:cNvPr id="7" name="Picture" title="This slide contains the following visuals: tableEx. Please refer to the notes on this slide for details.">
              <a:hlinkClick r:id="rId5"/>
              <a:extLst>
                <a:ext uri="{FF2B5EF4-FFF2-40B4-BE49-F238E27FC236}">
                  <a16:creationId xmlns:a16="http://schemas.microsoft.com/office/drawing/2014/main" id="{81077A53-ECD7-4A36-A524-36AE0131D607}"/>
                </a:ext>
              </a:extLst>
            </p:cNvPr>
            <p:cNvPicPr>
              <a:picLocks noChangeAspect="1"/>
            </p:cNvPicPr>
            <p:nvPr/>
          </p:nvPicPr>
          <p:blipFill rotWithShape="1">
            <a:blip r:embed="rId6"/>
            <a:srcRect l="1061" t="4669" r="79264" b="65820"/>
            <a:stretch/>
          </p:blipFill>
          <p:spPr>
            <a:xfrm>
              <a:off x="9859926" y="2316914"/>
              <a:ext cx="2286000" cy="2348429"/>
            </a:xfrm>
            <a:prstGeom prst="rect">
              <a:avLst/>
            </a:prstGeom>
            <a:noFill/>
          </p:spPr>
        </p:pic>
        <p:sp>
          <p:nvSpPr>
            <p:cNvPr id="8" name="TextBox 7">
              <a:extLst>
                <a:ext uri="{FF2B5EF4-FFF2-40B4-BE49-F238E27FC236}">
                  <a16:creationId xmlns:a16="http://schemas.microsoft.com/office/drawing/2014/main" id="{D272BF0C-EF4E-44AC-BDB5-69DC419CCDD0}"/>
                </a:ext>
              </a:extLst>
            </p:cNvPr>
            <p:cNvSpPr txBox="1"/>
            <p:nvPr/>
          </p:nvSpPr>
          <p:spPr>
            <a:xfrm>
              <a:off x="10960536" y="2070693"/>
              <a:ext cx="1304260" cy="246221"/>
            </a:xfrm>
            <a:prstGeom prst="rect">
              <a:avLst/>
            </a:prstGeom>
            <a:noFill/>
          </p:spPr>
          <p:txBody>
            <a:bodyPr wrap="square" rtlCol="0">
              <a:spAutoFit/>
            </a:bodyPr>
            <a:lstStyle/>
            <a:p>
              <a:r>
                <a:rPr lang="en-US" sz="1000" b="1" dirty="0">
                  <a:solidFill>
                    <a:schemeClr val="bg2">
                      <a:lumMod val="50000"/>
                    </a:schemeClr>
                  </a:solidFill>
                  <a:latin typeface="Segou UI"/>
                </a:rPr>
                <a:t>Suicides per 100 000</a:t>
              </a:r>
            </a:p>
          </p:txBody>
        </p:sp>
        <p:sp>
          <p:nvSpPr>
            <p:cNvPr id="9" name="TextBox 8">
              <a:extLst>
                <a:ext uri="{FF2B5EF4-FFF2-40B4-BE49-F238E27FC236}">
                  <a16:creationId xmlns:a16="http://schemas.microsoft.com/office/drawing/2014/main" id="{473B4F23-847E-44EF-B747-E834B14942BB}"/>
                </a:ext>
              </a:extLst>
            </p:cNvPr>
            <p:cNvSpPr txBox="1"/>
            <p:nvPr/>
          </p:nvSpPr>
          <p:spPr>
            <a:xfrm>
              <a:off x="9714413" y="2070316"/>
              <a:ext cx="957898" cy="246221"/>
            </a:xfrm>
            <a:prstGeom prst="rect">
              <a:avLst/>
            </a:prstGeom>
            <a:solidFill>
              <a:schemeClr val="bg1"/>
            </a:solidFill>
          </p:spPr>
          <p:txBody>
            <a:bodyPr wrap="square" rtlCol="0">
              <a:spAutoFit/>
            </a:bodyPr>
            <a:lstStyle/>
            <a:p>
              <a:r>
                <a:rPr lang="en-US" sz="1000" b="1" dirty="0">
                  <a:solidFill>
                    <a:schemeClr val="bg2">
                      <a:lumMod val="50000"/>
                    </a:schemeClr>
                  </a:solidFill>
                  <a:latin typeface="Segou UI"/>
                </a:rPr>
                <a:t>Country name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rPr dirty="0"/>
              <a:t>suicide/alcohol top 10</a:t>
            </a:r>
          </a:p>
        </p:txBody>
      </p:sp>
      <p:pic>
        <p:nvPicPr>
          <p:cNvPr id="5" name="Picture" title="This slide contains the following visuals: Alcohol consumption among top 10 countries with the highest suicide rate. Please refer to the notes on this slide for details.">
            <a:hlinkClick r:id="rId3"/>
            <a:extLst>
              <a:ext uri="{FF2B5EF4-FFF2-40B4-BE49-F238E27FC236}">
                <a16:creationId xmlns:a16="http://schemas.microsoft.com/office/drawing/2014/main" id="{C2A87975-9C44-4091-ABC3-11C214FA8EEB}"/>
              </a:ext>
            </a:extLst>
          </p:cNvPr>
          <p:cNvPicPr>
            <a:picLocks noChangeAspect="1"/>
          </p:cNvPicPr>
          <p:nvPr/>
        </p:nvPicPr>
        <p:blipFill>
          <a:blip r:embed="rId4"/>
          <a:stretch>
            <a:fillRect/>
          </a:stretch>
        </p:blipFill>
        <p:spPr>
          <a:xfrm>
            <a:off x="85725" y="0"/>
            <a:ext cx="1202055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rPr dirty="0"/>
              <a:t>top 10 suicides /corruption and average </a:t>
            </a:r>
          </a:p>
        </p:txBody>
      </p:sp>
      <p:pic>
        <p:nvPicPr>
          <p:cNvPr id="6" name="Picture" title="This slide contains the following visuals: CPI (Corruption Perceptional Index) among top 10 countries with the highest suicide rate. Please refer to the notes on this slide for details.">
            <a:hlinkClick r:id="rId3"/>
            <a:extLst>
              <a:ext uri="{FF2B5EF4-FFF2-40B4-BE49-F238E27FC236}">
                <a16:creationId xmlns:a16="http://schemas.microsoft.com/office/drawing/2014/main" id="{A5029757-D8DF-4F1E-AA29-A8DBCD2E2DC2}"/>
              </a:ext>
            </a:extLst>
          </p:cNvPr>
          <p:cNvPicPr>
            <a:picLocks noChangeAspect="1"/>
          </p:cNvPicPr>
          <p:nvPr/>
        </p:nvPicPr>
        <p:blipFill>
          <a:blip r:embed="rId4"/>
          <a:stretch>
            <a:fillRect/>
          </a:stretch>
        </p:blipFill>
        <p:spPr>
          <a:xfrm>
            <a:off x="85725" y="0"/>
            <a:ext cx="12020550"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rPr dirty="0"/>
              <a:t>SUICIDE DECREASE BY COUNTRY</a:t>
            </a:r>
          </a:p>
        </p:txBody>
      </p:sp>
      <p:pic>
        <p:nvPicPr>
          <p:cNvPr id="5" name="Picture" title="This slide contains the following visuals: Suicide decreases by country. Please refer to the notes on this slide for details.">
            <a:hlinkClick r:id="rId3"/>
            <a:extLst>
              <a:ext uri="{FF2B5EF4-FFF2-40B4-BE49-F238E27FC236}">
                <a16:creationId xmlns:a16="http://schemas.microsoft.com/office/drawing/2014/main" id="{C0962B30-67D7-457C-B815-19E1B07F9547}"/>
              </a:ext>
            </a:extLst>
          </p:cNvPr>
          <p:cNvPicPr>
            <a:picLocks noChangeAspect="1"/>
          </p:cNvPicPr>
          <p:nvPr/>
        </p:nvPicPr>
        <p:blipFill>
          <a:blip r:embed="rId4"/>
          <a:stretch>
            <a:fillRect/>
          </a:stretch>
        </p:blipFill>
        <p:spPr>
          <a:xfrm>
            <a:off x="85725" y="0"/>
            <a:ext cx="1202055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normAutofit/>
          </a:bodyPr>
          <a:lstStyle/>
          <a:p>
            <a:r>
              <a:rPr dirty="0"/>
              <a:t>alcohol consumption decrease suicide</a:t>
            </a:r>
          </a:p>
        </p:txBody>
      </p:sp>
      <p:sp>
        <p:nvSpPr>
          <p:cNvPr id="7" name="TextBox 6">
            <a:extLst>
              <a:ext uri="{FF2B5EF4-FFF2-40B4-BE49-F238E27FC236}">
                <a16:creationId xmlns:a16="http://schemas.microsoft.com/office/drawing/2014/main" id="{B9CE59B7-3272-4D4A-AED7-9DD98C0A0F41}"/>
              </a:ext>
            </a:extLst>
          </p:cNvPr>
          <p:cNvSpPr txBox="1"/>
          <p:nvPr/>
        </p:nvSpPr>
        <p:spPr>
          <a:xfrm>
            <a:off x="1849113" y="0"/>
            <a:ext cx="8493774" cy="461665"/>
          </a:xfrm>
          <a:prstGeom prst="rect">
            <a:avLst/>
          </a:prstGeom>
          <a:noFill/>
        </p:spPr>
        <p:txBody>
          <a:bodyPr wrap="square" rtlCol="0">
            <a:spAutoFit/>
          </a:bodyPr>
          <a:lstStyle/>
          <a:p>
            <a:r>
              <a:rPr lang="en-US" sz="2400" dirty="0"/>
              <a:t>Alcohol Consumption among countries with decreasing suicide rate </a:t>
            </a:r>
          </a:p>
        </p:txBody>
      </p:sp>
      <p:pic>
        <p:nvPicPr>
          <p:cNvPr id="9" name="Picture 8" descr="Table&#10;&#10;Description automatically generated">
            <a:extLst>
              <a:ext uri="{FF2B5EF4-FFF2-40B4-BE49-F238E27FC236}">
                <a16:creationId xmlns:a16="http://schemas.microsoft.com/office/drawing/2014/main" id="{066A7B85-21A2-428F-843B-B73393768C7C}"/>
              </a:ext>
            </a:extLst>
          </p:cNvPr>
          <p:cNvPicPr>
            <a:picLocks noChangeAspect="1"/>
          </p:cNvPicPr>
          <p:nvPr/>
        </p:nvPicPr>
        <p:blipFill>
          <a:blip r:embed="rId3"/>
          <a:stretch>
            <a:fillRect/>
          </a:stretch>
        </p:blipFill>
        <p:spPr>
          <a:xfrm>
            <a:off x="7799772" y="2421793"/>
            <a:ext cx="4392228" cy="3156005"/>
          </a:xfrm>
          <a:prstGeom prst="rect">
            <a:avLst/>
          </a:prstGeom>
        </p:spPr>
      </p:pic>
      <p:pic>
        <p:nvPicPr>
          <p:cNvPr id="10" name="Picture" title="This slide contains the following visuals: Alcohol consumption amoung countries with decreasing suicide rate. Please refer to the notes on this slide for details.">
            <a:hlinkClick r:id="rId4"/>
            <a:extLst>
              <a:ext uri="{FF2B5EF4-FFF2-40B4-BE49-F238E27FC236}">
                <a16:creationId xmlns:a16="http://schemas.microsoft.com/office/drawing/2014/main" id="{185EEF48-340A-423A-88B6-CB64E4D9C6E5}"/>
              </a:ext>
            </a:extLst>
          </p:cNvPr>
          <p:cNvPicPr>
            <a:picLocks noChangeAspect="1"/>
          </p:cNvPicPr>
          <p:nvPr/>
        </p:nvPicPr>
        <p:blipFill rotWithShape="1">
          <a:blip r:embed="rId5"/>
          <a:srcRect t="4966"/>
          <a:stretch/>
        </p:blipFill>
        <p:spPr>
          <a:xfrm>
            <a:off x="16999" y="1360967"/>
            <a:ext cx="7775685" cy="5277827"/>
          </a:xfrm>
          <a:prstGeom prst="rect">
            <a:avLst/>
          </a:prstGeom>
          <a:noFill/>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5591</TotalTime>
  <Words>1280</Words>
  <Application>Microsoft Office PowerPoint</Application>
  <PresentationFormat>Widescreen</PresentationFormat>
  <Paragraphs>84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Segou UI</vt:lpstr>
      <vt:lpstr>Custom Design</vt:lpstr>
      <vt:lpstr>How can corruption and alcohol abuse affect suicides worldwide?</vt:lpstr>
      <vt:lpstr>Why is it so important?</vt:lpstr>
      <vt:lpstr>Hypothesis</vt:lpstr>
      <vt:lpstr>Data used </vt:lpstr>
      <vt:lpstr>map - top highest suicide</vt:lpstr>
      <vt:lpstr>suicide/alcohol top 10</vt:lpstr>
      <vt:lpstr>top 10 suicides /corruption and average </vt:lpstr>
      <vt:lpstr>SUICIDE DECREASE BY COUNTRY</vt:lpstr>
      <vt:lpstr>alcohol consumption decrease suicide</vt:lpstr>
      <vt:lpstr>suicide decrease corruption</vt:lpstr>
      <vt:lpstr>SUICIDE INCREASE BY COUNTRY</vt:lpstr>
      <vt:lpstr>Increase of suicide alcohol</vt:lpstr>
      <vt:lpstr>suicide growth coruption</vt:lpstr>
      <vt:lpstr>Conclusion: Alcohol consumption</vt:lpstr>
      <vt:lpstr>Conclusion: CPI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Denis Prokhoda</cp:lastModifiedBy>
  <cp:revision>76</cp:revision>
  <dcterms:created xsi:type="dcterms:W3CDTF">2016-09-04T11:54:55Z</dcterms:created>
  <dcterms:modified xsi:type="dcterms:W3CDTF">2021-04-29T16:48:47Z</dcterms:modified>
</cp:coreProperties>
</file>