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FFEFCA"/>
          </a:solidFill>
        </a:fill>
      </a:tcStyle>
    </a:wholeTbl>
    <a:band2H>
      <a:tcTxStyle/>
      <a:tcStyle>
        <a:tcBdr/>
        <a:fill>
          <a:solidFill>
            <a:srgbClr val="FFF7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F6DFCA"/>
          </a:solidFill>
        </a:fill>
      </a:tcStyle>
    </a:wholeTbl>
    <a:band2H>
      <a:tcTxStyle/>
      <a:tcStyle>
        <a:tcBdr/>
        <a:fill>
          <a:solidFill>
            <a:srgbClr val="FAEF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595"/>
  </p:normalViewPr>
  <p:slideViewPr>
    <p:cSldViewPr snapToGrid="0" snapToObjects="1">
      <p:cViewPr varScale="1">
        <p:scale>
          <a:sx n="96" d="100"/>
          <a:sy n="96" d="100"/>
        </p:scale>
        <p:origin x="18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1" name="Shape 2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4" name="Shape 27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Для объективной оценки уровня шумов приходится осуществлять псофометрическое взвешивание.</a:t>
            </a:r>
          </a:p>
          <a:p>
            <a:r>
              <a:t>Метод неравномерного взвешивания шума в полосе частот речевого сигнала 0,3 3,4 кГц. Весовые коэффициенты выбираются таким образом, чтобы кривая псофометрического взвешивания резко спадала на частотах, лежащих ниже 700 и выше 2800 Гц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4" name="Shape 2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Каждый кадр разбивается на 625 строк.</a:t>
            </a:r>
          </a:p>
          <a:p>
            <a:r>
              <a:t>Передача осуществляется полукадрами за четные строки, затем за каждую вторую нечетные.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9" name="Shape 30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3" name="Shape 3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Выделенные каналы – это каналы с постоянной физической структурой более высокого качества по уровню отношения сигнал/шум, чем коммутируемые каналы.</a:t>
            </a:r>
          </a:p>
          <a:p>
            <a:r>
              <a:t>Коммутируемые каналы создаются из отдельных участков (сегментов) только на время передачи по ним информации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3" name="Shape 3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Потери в медной линии много меньше, чем в стальной, и значительно меньше влияет частота, следовательно, надо ставить ретранслятор.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3" name="Shape 3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Коэффициент пропорциональности между электрическим током, текущим в каком-либо замкнутом контуре, и магнитным потоком, создаваемым этим током через поверхность F=LI</a:t>
            </a:r>
          </a:p>
          <a:p>
            <a:r>
              <a:t>погонная (приходящаяся на единицу длины) индуктивность</a:t>
            </a:r>
          </a:p>
          <a:p>
            <a:r>
              <a:t>а -  расстояние между центрами проводников в см</a:t>
            </a:r>
          </a:p>
          <a:p>
            <a:r>
              <a:t>r – радиус проводников в см</a:t>
            </a:r>
          </a:p>
          <a:p>
            <a:r>
              <a:t>μ – относительная магнитная проводимость</a:t>
            </a:r>
          </a:p>
          <a:p>
            <a:r>
              <a:t>Kп - коэффициент учитывающий поверхностный эффект</a:t>
            </a:r>
          </a:p>
          <a:p>
            <a:pPr marL="140368" indent="-140368">
              <a:buSzPct val="100000"/>
              <a:buChar char="-"/>
            </a:pPr>
            <a:r>
              <a:t>ε – относительная диэлектрическая постоянная.</a:t>
            </a:r>
          </a:p>
          <a:p>
            <a:pPr marL="140368" indent="-140368">
              <a:buSzPct val="100000"/>
              <a:buChar char="-"/>
            </a:pPr>
            <a:r>
              <a:t>n – расстояние до земли.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7" name="Shape 3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Каналы связи на базе ЛЭП обладают высокой надежностью и есть возможность организации КС на базе ЛЭП в диапазоне частот 300-500кГц. Успешно используются кабельные силовые линии, но там частоты пониже. </a:t>
            </a:r>
          </a:p>
          <a:p>
            <a:r>
              <a:t>Переходное сопротивление между соседними обработанными линиями невелико из-за большой индуктивности шин. Поэтому одну частоту на различных линиях одной сети использовать нельзя.</a:t>
            </a:r>
          </a:p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5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3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31" name="NSN-logo_PPT.jpg" descr="NSN-logo_PP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39075" y="6242050"/>
            <a:ext cx="1054100" cy="44608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8" name="Группа"/>
          <p:cNvGrpSpPr/>
          <p:nvPr/>
        </p:nvGrpSpPr>
        <p:grpSpPr>
          <a:xfrm>
            <a:off x="-215266" y="-215900"/>
            <a:ext cx="9574214" cy="7289800"/>
            <a:chOff x="0" y="0"/>
            <a:chExt cx="9574212" cy="7289800"/>
          </a:xfrm>
        </p:grpSpPr>
        <p:sp>
          <p:nvSpPr>
            <p:cNvPr id="132" name="Линия"/>
            <p:cNvSpPr/>
            <p:nvPr/>
          </p:nvSpPr>
          <p:spPr>
            <a:xfrm>
              <a:off x="466090" y="7110412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3" name="Линия"/>
            <p:cNvSpPr/>
            <p:nvPr/>
          </p:nvSpPr>
          <p:spPr>
            <a:xfrm flipH="1">
              <a:off x="0" y="1412239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4" name="Линия"/>
            <p:cNvSpPr/>
            <p:nvPr/>
          </p:nvSpPr>
          <p:spPr>
            <a:xfrm flipH="1">
              <a:off x="0" y="12677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5" name="Линия"/>
            <p:cNvSpPr/>
            <p:nvPr/>
          </p:nvSpPr>
          <p:spPr>
            <a:xfrm flipH="1">
              <a:off x="0" y="69573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6" name="Линия"/>
            <p:cNvSpPr/>
            <p:nvPr/>
          </p:nvSpPr>
          <p:spPr>
            <a:xfrm flipH="1">
              <a:off x="0" y="6452552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7" name="Линия"/>
            <p:cNvSpPr/>
            <p:nvPr/>
          </p:nvSpPr>
          <p:spPr>
            <a:xfrm flipH="1">
              <a:off x="0" y="6308090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8" name="Линия"/>
            <p:cNvSpPr/>
            <p:nvPr/>
          </p:nvSpPr>
          <p:spPr>
            <a:xfrm flipH="1">
              <a:off x="0" y="440690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9" name="Линия"/>
            <p:cNvSpPr/>
            <p:nvPr/>
          </p:nvSpPr>
          <p:spPr>
            <a:xfrm>
              <a:off x="469265" y="0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0" name="Линия"/>
            <p:cNvSpPr/>
            <p:nvPr/>
          </p:nvSpPr>
          <p:spPr>
            <a:xfrm>
              <a:off x="9108440" y="7110412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1" name="Линия"/>
            <p:cNvSpPr/>
            <p:nvPr/>
          </p:nvSpPr>
          <p:spPr>
            <a:xfrm>
              <a:off x="9108440" y="0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2" name="Линия"/>
            <p:cNvSpPr/>
            <p:nvPr/>
          </p:nvSpPr>
          <p:spPr>
            <a:xfrm flipH="1">
              <a:off x="9394825" y="1412239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3" name="Линия"/>
            <p:cNvSpPr/>
            <p:nvPr/>
          </p:nvSpPr>
          <p:spPr>
            <a:xfrm flipH="1">
              <a:off x="9394825" y="12677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4" name="Линия"/>
            <p:cNvSpPr/>
            <p:nvPr/>
          </p:nvSpPr>
          <p:spPr>
            <a:xfrm flipH="1">
              <a:off x="9394825" y="69573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5" name="Линия"/>
            <p:cNvSpPr/>
            <p:nvPr/>
          </p:nvSpPr>
          <p:spPr>
            <a:xfrm flipH="1">
              <a:off x="9394825" y="6452552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6" name="Линия"/>
            <p:cNvSpPr/>
            <p:nvPr/>
          </p:nvSpPr>
          <p:spPr>
            <a:xfrm flipH="1">
              <a:off x="9394825" y="6308090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7" name="Линия"/>
            <p:cNvSpPr/>
            <p:nvPr/>
          </p:nvSpPr>
          <p:spPr>
            <a:xfrm flipH="1">
              <a:off x="9394825" y="440690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178" name="Группа"/>
          <p:cNvGrpSpPr/>
          <p:nvPr/>
        </p:nvGrpSpPr>
        <p:grpSpPr>
          <a:xfrm>
            <a:off x="821580" y="6894512"/>
            <a:ext cx="4901358" cy="234862"/>
            <a:chOff x="0" y="0"/>
            <a:chExt cx="4901356" cy="234860"/>
          </a:xfrm>
        </p:grpSpPr>
        <p:grpSp>
          <p:nvGrpSpPr>
            <p:cNvPr id="151" name="Группа"/>
            <p:cNvGrpSpPr/>
            <p:nvPr/>
          </p:nvGrpSpPr>
          <p:grpSpPr>
            <a:xfrm>
              <a:off x="653206" y="0"/>
              <a:ext cx="287339" cy="234861"/>
              <a:chOff x="0" y="0"/>
              <a:chExt cx="287337" cy="234860"/>
            </a:xfrm>
          </p:grpSpPr>
          <p:sp>
            <p:nvSpPr>
              <p:cNvPr id="149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50" name="R 255 G 211 B 8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255 G 211 B 8</a:t>
                </a:r>
              </a:p>
            </p:txBody>
          </p:sp>
        </p:grpSp>
        <p:grpSp>
          <p:nvGrpSpPr>
            <p:cNvPr id="154" name="Группа"/>
            <p:cNvGrpSpPr/>
            <p:nvPr/>
          </p:nvGrpSpPr>
          <p:grpSpPr>
            <a:xfrm>
              <a:off x="1013569" y="0"/>
              <a:ext cx="287338" cy="234861"/>
              <a:chOff x="0" y="0"/>
              <a:chExt cx="287337" cy="234860"/>
            </a:xfrm>
          </p:grpSpPr>
          <p:sp>
            <p:nvSpPr>
              <p:cNvPr id="152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53" name="R 255 G 175 B 0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255 G 175 B 0</a:t>
                </a:r>
              </a:p>
            </p:txBody>
          </p:sp>
        </p:grpSp>
        <p:grpSp>
          <p:nvGrpSpPr>
            <p:cNvPr id="157" name="Группа"/>
            <p:cNvGrpSpPr/>
            <p:nvPr/>
          </p:nvGrpSpPr>
          <p:grpSpPr>
            <a:xfrm>
              <a:off x="1373931" y="0"/>
              <a:ext cx="287339" cy="234861"/>
              <a:chOff x="0" y="0"/>
              <a:chExt cx="287337" cy="234860"/>
            </a:xfrm>
          </p:grpSpPr>
          <p:sp>
            <p:nvSpPr>
              <p:cNvPr id="155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rgbClr val="7F10A2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56" name="R 127 G 16  B 162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762000">
                  <a:spcBef>
                    <a:spcPts val="100"/>
                  </a:spcBef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127 G 16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B 162</a:t>
                </a:r>
              </a:p>
            </p:txBody>
          </p:sp>
        </p:grpSp>
        <p:grpSp>
          <p:nvGrpSpPr>
            <p:cNvPr id="160" name="Группа"/>
            <p:cNvGrpSpPr/>
            <p:nvPr/>
          </p:nvGrpSpPr>
          <p:grpSpPr>
            <a:xfrm>
              <a:off x="3893294" y="0"/>
              <a:ext cx="287338" cy="234861"/>
              <a:chOff x="0" y="0"/>
              <a:chExt cx="287337" cy="234860"/>
            </a:xfrm>
          </p:grpSpPr>
          <p:sp>
            <p:nvSpPr>
              <p:cNvPr id="158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rgbClr val="A2A6AD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59" name="R 163 G 166 B 173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163 G 166 B 173</a:t>
                </a:r>
              </a:p>
            </p:txBody>
          </p:sp>
        </p:grpSp>
        <p:grpSp>
          <p:nvGrpSpPr>
            <p:cNvPr id="163" name="Группа"/>
            <p:cNvGrpSpPr/>
            <p:nvPr/>
          </p:nvGrpSpPr>
          <p:grpSpPr>
            <a:xfrm>
              <a:off x="3532931" y="0"/>
              <a:ext cx="287339" cy="234861"/>
              <a:chOff x="0" y="0"/>
              <a:chExt cx="287337" cy="234860"/>
            </a:xfrm>
          </p:grpSpPr>
          <p:sp>
            <p:nvSpPr>
              <p:cNvPr id="161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rgbClr val="89929B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62" name="R 137 G 146 B 155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137 G 146 B 155</a:t>
                </a:r>
              </a:p>
            </p:txBody>
          </p:sp>
        </p:grpSp>
        <p:grpSp>
          <p:nvGrpSpPr>
            <p:cNvPr id="166" name="Группа"/>
            <p:cNvGrpSpPr/>
            <p:nvPr/>
          </p:nvGrpSpPr>
          <p:grpSpPr>
            <a:xfrm>
              <a:off x="4253656" y="0"/>
              <a:ext cx="287339" cy="234861"/>
              <a:chOff x="0" y="0"/>
              <a:chExt cx="287337" cy="234860"/>
            </a:xfrm>
          </p:grpSpPr>
          <p:sp>
            <p:nvSpPr>
              <p:cNvPr id="164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rgbClr val="AF0033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65" name="R 175 G 0  B 51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762000">
                  <a:spcBef>
                    <a:spcPts val="100"/>
                  </a:spcBef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175 G 0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B 51</a:t>
                </a:r>
              </a:p>
            </p:txBody>
          </p:sp>
        </p:grpSp>
        <p:grpSp>
          <p:nvGrpSpPr>
            <p:cNvPr id="169" name="Группа"/>
            <p:cNvGrpSpPr/>
            <p:nvPr/>
          </p:nvGrpSpPr>
          <p:grpSpPr>
            <a:xfrm>
              <a:off x="4614019" y="0"/>
              <a:ext cx="287338" cy="234861"/>
              <a:chOff x="0" y="0"/>
              <a:chExt cx="287337" cy="234860"/>
            </a:xfrm>
          </p:grpSpPr>
          <p:sp>
            <p:nvSpPr>
              <p:cNvPr id="167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rgbClr val="34C333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68" name="R 52  G 195 B 51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762000">
                  <a:spcBef>
                    <a:spcPts val="100"/>
                  </a:spcBef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52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G 195 B 51</a:t>
                </a:r>
              </a:p>
            </p:txBody>
          </p:sp>
        </p:grpSp>
        <p:grpSp>
          <p:nvGrpSpPr>
            <p:cNvPr id="172" name="Группа"/>
            <p:cNvGrpSpPr/>
            <p:nvPr/>
          </p:nvGrpSpPr>
          <p:grpSpPr>
            <a:xfrm>
              <a:off x="3172569" y="0"/>
              <a:ext cx="287338" cy="234861"/>
              <a:chOff x="0" y="0"/>
              <a:chExt cx="287337" cy="234860"/>
            </a:xfrm>
          </p:grpSpPr>
          <p:sp>
            <p:nvSpPr>
              <p:cNvPr id="170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71" name="R 0  G 0  B 0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762000">
                  <a:spcBef>
                    <a:spcPts val="100"/>
                  </a:spcBef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0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G 0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B 0</a:t>
                </a:r>
              </a:p>
            </p:txBody>
          </p:sp>
        </p:grpSp>
        <p:grpSp>
          <p:nvGrpSpPr>
            <p:cNvPr id="175" name="Группа"/>
            <p:cNvGrpSpPr/>
            <p:nvPr/>
          </p:nvGrpSpPr>
          <p:grpSpPr>
            <a:xfrm>
              <a:off x="2813794" y="0"/>
              <a:ext cx="287338" cy="234861"/>
              <a:chOff x="0" y="0"/>
              <a:chExt cx="287337" cy="234860"/>
            </a:xfrm>
          </p:grpSpPr>
          <p:sp>
            <p:nvSpPr>
              <p:cNvPr id="173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chemeClr val="accent3">
                  <a:lumOff val="44000"/>
                </a:schemeClr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174" name="R 255 G 255 B 255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255 G 255 B 255</a:t>
                </a:r>
              </a:p>
            </p:txBody>
          </p:sp>
        </p:grpSp>
        <p:sp>
          <p:nvSpPr>
            <p:cNvPr id="176" name="Primary colours:"/>
            <p:cNvSpPr txBox="1"/>
            <p:nvPr/>
          </p:nvSpPr>
          <p:spPr>
            <a:xfrm>
              <a:off x="-1" y="26193"/>
              <a:ext cx="618283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r" defTabSz="762000">
                <a:spcBef>
                  <a:spcPts val="1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>
                <a:defRPr sz="2400" b="0">
                  <a:solidFill>
                    <a:srgbClr val="000000"/>
                  </a:solidFill>
                </a:defRPr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Primary colours:</a:t>
              </a:r>
            </a:p>
          </p:txBody>
        </p:sp>
        <p:sp>
          <p:nvSpPr>
            <p:cNvPr id="177" name="Supporting colours:"/>
            <p:cNvSpPr txBox="1"/>
            <p:nvPr/>
          </p:nvSpPr>
          <p:spPr>
            <a:xfrm>
              <a:off x="2025401" y="26193"/>
              <a:ext cx="740769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r" defTabSz="762000">
                <a:spcBef>
                  <a:spcPts val="1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>
                <a:defRPr sz="2400" b="0">
                  <a:solidFill>
                    <a:srgbClr val="000000"/>
                  </a:solidFill>
                </a:defRPr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Supporting colours:</a:t>
              </a:r>
            </a:p>
          </p:txBody>
        </p:sp>
      </p:grp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382000" y="6521450"/>
            <a:ext cx="762000" cy="313393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spcBef>
                <a:spcPts val="900"/>
              </a:spcBef>
              <a:defRPr sz="1600" b="1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86" name="3GPP_TM.png" descr="3GPP_T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1400" y="123825"/>
            <a:ext cx="1485900" cy="866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3GPP_backgrd2.jpg" descr="3GPP_backgrd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800" y="1884362"/>
            <a:ext cx="7924800" cy="4614863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755775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lnSpc>
                <a:spcPct val="100000"/>
              </a:lnSpc>
              <a:defRPr sz="4000" i="1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89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 lIns="44450" tIns="44450" rIns="44450" bIns="44450"/>
          <a:lstStyle>
            <a:lvl1pPr algn="ctr">
              <a:lnSpc>
                <a:spcPct val="100000"/>
              </a:lnSpc>
              <a:spcBef>
                <a:spcPts val="600"/>
              </a:spcBef>
              <a:defRPr sz="2800" b="1">
                <a:solidFill>
                  <a:srgbClr val="003399"/>
                </a:solidFill>
              </a:defRPr>
            </a:lvl1pPr>
            <a:lvl2pPr marL="0" indent="457200" algn="ctr">
              <a:lnSpc>
                <a:spcPct val="100000"/>
              </a:lnSpc>
              <a:spcBef>
                <a:spcPts val="600"/>
              </a:spcBef>
              <a:buSzTx/>
              <a:buNone/>
              <a:defRPr sz="2800" b="1">
                <a:solidFill>
                  <a:srgbClr val="003399"/>
                </a:solidFill>
              </a:defRPr>
            </a:lvl2pPr>
            <a:lvl3pPr marL="0" indent="914400" algn="ctr">
              <a:lnSpc>
                <a:spcPct val="100000"/>
              </a:lnSpc>
              <a:spcBef>
                <a:spcPts val="600"/>
              </a:spcBef>
              <a:buSzTx/>
              <a:buNone/>
              <a:defRPr sz="2800" b="1">
                <a:solidFill>
                  <a:srgbClr val="003399"/>
                </a:solidFill>
              </a:defRPr>
            </a:lvl3pPr>
            <a:lvl4pPr marL="0" indent="1371600" algn="ctr">
              <a:lnSpc>
                <a:spcPct val="100000"/>
              </a:lnSpc>
              <a:spcBef>
                <a:spcPts val="600"/>
              </a:spcBef>
              <a:buSzTx/>
              <a:buNone/>
              <a:defRPr sz="2800" b="1">
                <a:solidFill>
                  <a:srgbClr val="003399"/>
                </a:solidFill>
              </a:defRPr>
            </a:lvl4pPr>
            <a:lvl5pPr marL="0" indent="1828800" algn="ctr">
              <a:lnSpc>
                <a:spcPct val="100000"/>
              </a:lnSpc>
              <a:spcBef>
                <a:spcPts val="600"/>
              </a:spcBef>
              <a:buSzTx/>
              <a:buNone/>
              <a:defRPr sz="2800" b="1">
                <a:solidFill>
                  <a:srgbClr val="003399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Группа"/>
          <p:cNvGrpSpPr/>
          <p:nvPr/>
        </p:nvGrpSpPr>
        <p:grpSpPr>
          <a:xfrm>
            <a:off x="-215266" y="-215900"/>
            <a:ext cx="9574214" cy="7289800"/>
            <a:chOff x="0" y="0"/>
            <a:chExt cx="9574212" cy="7289800"/>
          </a:xfrm>
        </p:grpSpPr>
        <p:sp>
          <p:nvSpPr>
            <p:cNvPr id="196" name="Линия"/>
            <p:cNvSpPr/>
            <p:nvPr/>
          </p:nvSpPr>
          <p:spPr>
            <a:xfrm>
              <a:off x="466090" y="7110412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97" name="Линия"/>
            <p:cNvSpPr/>
            <p:nvPr/>
          </p:nvSpPr>
          <p:spPr>
            <a:xfrm flipH="1">
              <a:off x="0" y="1412239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98" name="Линия"/>
            <p:cNvSpPr/>
            <p:nvPr/>
          </p:nvSpPr>
          <p:spPr>
            <a:xfrm flipH="1">
              <a:off x="0" y="12677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99" name="Линия"/>
            <p:cNvSpPr/>
            <p:nvPr/>
          </p:nvSpPr>
          <p:spPr>
            <a:xfrm flipH="1">
              <a:off x="0" y="69573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0" name="Линия"/>
            <p:cNvSpPr/>
            <p:nvPr/>
          </p:nvSpPr>
          <p:spPr>
            <a:xfrm flipH="1">
              <a:off x="0" y="6452552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1" name="Линия"/>
            <p:cNvSpPr/>
            <p:nvPr/>
          </p:nvSpPr>
          <p:spPr>
            <a:xfrm flipH="1">
              <a:off x="0" y="6308090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2" name="Линия"/>
            <p:cNvSpPr/>
            <p:nvPr/>
          </p:nvSpPr>
          <p:spPr>
            <a:xfrm flipH="1">
              <a:off x="0" y="440690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3" name="Линия"/>
            <p:cNvSpPr/>
            <p:nvPr/>
          </p:nvSpPr>
          <p:spPr>
            <a:xfrm>
              <a:off x="469265" y="0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4" name="Линия"/>
            <p:cNvSpPr/>
            <p:nvPr/>
          </p:nvSpPr>
          <p:spPr>
            <a:xfrm>
              <a:off x="9108440" y="7110412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5" name="Линия"/>
            <p:cNvSpPr/>
            <p:nvPr/>
          </p:nvSpPr>
          <p:spPr>
            <a:xfrm>
              <a:off x="9108440" y="0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6" name="Линия"/>
            <p:cNvSpPr/>
            <p:nvPr/>
          </p:nvSpPr>
          <p:spPr>
            <a:xfrm flipH="1">
              <a:off x="9394825" y="1412239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7" name="Линия"/>
            <p:cNvSpPr/>
            <p:nvPr/>
          </p:nvSpPr>
          <p:spPr>
            <a:xfrm flipH="1">
              <a:off x="9394825" y="12677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8" name="Линия"/>
            <p:cNvSpPr/>
            <p:nvPr/>
          </p:nvSpPr>
          <p:spPr>
            <a:xfrm flipH="1">
              <a:off x="9394825" y="69573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9" name="Линия"/>
            <p:cNvSpPr/>
            <p:nvPr/>
          </p:nvSpPr>
          <p:spPr>
            <a:xfrm flipH="1">
              <a:off x="9394825" y="6452552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10" name="Линия"/>
            <p:cNvSpPr/>
            <p:nvPr/>
          </p:nvSpPr>
          <p:spPr>
            <a:xfrm flipH="1">
              <a:off x="9394825" y="6308090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11" name="Линия"/>
            <p:cNvSpPr/>
            <p:nvPr/>
          </p:nvSpPr>
          <p:spPr>
            <a:xfrm flipH="1">
              <a:off x="9394825" y="440690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242" name="Группа"/>
          <p:cNvGrpSpPr/>
          <p:nvPr/>
        </p:nvGrpSpPr>
        <p:grpSpPr>
          <a:xfrm>
            <a:off x="821580" y="6894512"/>
            <a:ext cx="4901358" cy="234862"/>
            <a:chOff x="0" y="0"/>
            <a:chExt cx="4901356" cy="234860"/>
          </a:xfrm>
        </p:grpSpPr>
        <p:grpSp>
          <p:nvGrpSpPr>
            <p:cNvPr id="215" name="Группа"/>
            <p:cNvGrpSpPr/>
            <p:nvPr/>
          </p:nvGrpSpPr>
          <p:grpSpPr>
            <a:xfrm>
              <a:off x="653206" y="0"/>
              <a:ext cx="287339" cy="234861"/>
              <a:chOff x="0" y="0"/>
              <a:chExt cx="287337" cy="234860"/>
            </a:xfrm>
          </p:grpSpPr>
          <p:sp>
            <p:nvSpPr>
              <p:cNvPr id="213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4159"/>
                </a:avLst>
              </a:prstGeom>
              <a:solidFill>
                <a:schemeClr val="accent1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14" name="R 255 G 211 B 8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255 G 211 B 8</a:t>
                </a:r>
              </a:p>
            </p:txBody>
          </p:sp>
        </p:grpSp>
        <p:grpSp>
          <p:nvGrpSpPr>
            <p:cNvPr id="218" name="Группа"/>
            <p:cNvGrpSpPr/>
            <p:nvPr/>
          </p:nvGrpSpPr>
          <p:grpSpPr>
            <a:xfrm>
              <a:off x="1013569" y="0"/>
              <a:ext cx="287338" cy="234861"/>
              <a:chOff x="0" y="0"/>
              <a:chExt cx="287337" cy="234860"/>
            </a:xfrm>
          </p:grpSpPr>
          <p:sp>
            <p:nvSpPr>
              <p:cNvPr id="216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4159"/>
                </a:avLst>
              </a:prstGeom>
              <a:solidFill>
                <a:schemeClr val="accent2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17" name="R 255 G 175 B 0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255 G 175 B 0</a:t>
                </a:r>
              </a:p>
            </p:txBody>
          </p:sp>
        </p:grpSp>
        <p:grpSp>
          <p:nvGrpSpPr>
            <p:cNvPr id="221" name="Группа"/>
            <p:cNvGrpSpPr/>
            <p:nvPr/>
          </p:nvGrpSpPr>
          <p:grpSpPr>
            <a:xfrm>
              <a:off x="1373931" y="0"/>
              <a:ext cx="287339" cy="234861"/>
              <a:chOff x="0" y="0"/>
              <a:chExt cx="287337" cy="234860"/>
            </a:xfrm>
          </p:grpSpPr>
          <p:sp>
            <p:nvSpPr>
              <p:cNvPr id="219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4159"/>
                </a:avLst>
              </a:prstGeom>
              <a:solidFill>
                <a:srgbClr val="7F22A2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20" name="R 127 G 16  B 162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762000">
                  <a:spcBef>
                    <a:spcPts val="100"/>
                  </a:spcBef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127 G 16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B 162</a:t>
                </a:r>
              </a:p>
            </p:txBody>
          </p:sp>
        </p:grpSp>
        <p:grpSp>
          <p:nvGrpSpPr>
            <p:cNvPr id="224" name="Группа"/>
            <p:cNvGrpSpPr/>
            <p:nvPr/>
          </p:nvGrpSpPr>
          <p:grpSpPr>
            <a:xfrm>
              <a:off x="3893294" y="0"/>
              <a:ext cx="287338" cy="234861"/>
              <a:chOff x="0" y="0"/>
              <a:chExt cx="287337" cy="234860"/>
            </a:xfrm>
          </p:grpSpPr>
          <p:sp>
            <p:nvSpPr>
              <p:cNvPr id="222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4159"/>
                </a:avLst>
              </a:prstGeom>
              <a:solidFill>
                <a:srgbClr val="A2A6AD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23" name="R 163 G 166 B 173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163 G 166 B 173</a:t>
                </a:r>
              </a:p>
            </p:txBody>
          </p:sp>
        </p:grpSp>
        <p:grpSp>
          <p:nvGrpSpPr>
            <p:cNvPr id="227" name="Группа"/>
            <p:cNvGrpSpPr/>
            <p:nvPr/>
          </p:nvGrpSpPr>
          <p:grpSpPr>
            <a:xfrm>
              <a:off x="3532931" y="0"/>
              <a:ext cx="287339" cy="234861"/>
              <a:chOff x="0" y="0"/>
              <a:chExt cx="287337" cy="234860"/>
            </a:xfrm>
          </p:grpSpPr>
          <p:sp>
            <p:nvSpPr>
              <p:cNvPr id="225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4159"/>
                </a:avLst>
              </a:prstGeom>
              <a:solidFill>
                <a:srgbClr val="89929B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26" name="R 137 G 146 B 155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137 G 146 B 155</a:t>
                </a:r>
              </a:p>
            </p:txBody>
          </p:sp>
        </p:grpSp>
        <p:grpSp>
          <p:nvGrpSpPr>
            <p:cNvPr id="230" name="Группа"/>
            <p:cNvGrpSpPr/>
            <p:nvPr/>
          </p:nvGrpSpPr>
          <p:grpSpPr>
            <a:xfrm>
              <a:off x="4253656" y="0"/>
              <a:ext cx="287339" cy="234861"/>
              <a:chOff x="0" y="0"/>
              <a:chExt cx="287337" cy="234860"/>
            </a:xfrm>
          </p:grpSpPr>
          <p:sp>
            <p:nvSpPr>
              <p:cNvPr id="228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4159"/>
                </a:avLst>
              </a:prstGeom>
              <a:solidFill>
                <a:srgbClr val="AF1833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29" name="R 175 G 0  B 51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762000">
                  <a:spcBef>
                    <a:spcPts val="100"/>
                  </a:spcBef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175 G 0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B 51</a:t>
                </a:r>
              </a:p>
            </p:txBody>
          </p:sp>
        </p:grpSp>
        <p:grpSp>
          <p:nvGrpSpPr>
            <p:cNvPr id="233" name="Группа"/>
            <p:cNvGrpSpPr/>
            <p:nvPr/>
          </p:nvGrpSpPr>
          <p:grpSpPr>
            <a:xfrm>
              <a:off x="4614019" y="0"/>
              <a:ext cx="287338" cy="234861"/>
              <a:chOff x="0" y="0"/>
              <a:chExt cx="287337" cy="234860"/>
            </a:xfrm>
          </p:grpSpPr>
          <p:sp>
            <p:nvSpPr>
              <p:cNvPr id="231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4159"/>
                </a:avLst>
              </a:prstGeom>
              <a:solidFill>
                <a:srgbClr val="34C333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32" name="R 52  G 195 B 51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762000">
                  <a:spcBef>
                    <a:spcPts val="100"/>
                  </a:spcBef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52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G 195 B 51</a:t>
                </a:r>
              </a:p>
            </p:txBody>
          </p:sp>
        </p:grpSp>
        <p:grpSp>
          <p:nvGrpSpPr>
            <p:cNvPr id="236" name="Группа"/>
            <p:cNvGrpSpPr/>
            <p:nvPr/>
          </p:nvGrpSpPr>
          <p:grpSpPr>
            <a:xfrm>
              <a:off x="3172569" y="0"/>
              <a:ext cx="287338" cy="234861"/>
              <a:chOff x="0" y="0"/>
              <a:chExt cx="287337" cy="234860"/>
            </a:xfrm>
          </p:grpSpPr>
          <p:sp>
            <p:nvSpPr>
              <p:cNvPr id="234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4159"/>
                </a:avLst>
              </a:prstGeom>
              <a:solidFill>
                <a:srgbClr val="000000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35" name="R 0  G 0  B 0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762000">
                  <a:spcBef>
                    <a:spcPts val="100"/>
                  </a:spcBef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0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G 0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B 0</a:t>
                </a:r>
              </a:p>
            </p:txBody>
          </p:sp>
        </p:grpSp>
        <p:grpSp>
          <p:nvGrpSpPr>
            <p:cNvPr id="239" name="Группа"/>
            <p:cNvGrpSpPr/>
            <p:nvPr/>
          </p:nvGrpSpPr>
          <p:grpSpPr>
            <a:xfrm>
              <a:off x="2813794" y="0"/>
              <a:ext cx="287338" cy="234861"/>
              <a:chOff x="0" y="0"/>
              <a:chExt cx="287337" cy="234860"/>
            </a:xfrm>
          </p:grpSpPr>
          <p:sp>
            <p:nvSpPr>
              <p:cNvPr id="237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4159"/>
                </a:avLst>
              </a:prstGeom>
              <a:solidFill>
                <a:schemeClr val="accent3">
                  <a:lumOff val="44000"/>
                </a:schemeClr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38" name="R 255 G 255 B 255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255 G 255 B 255</a:t>
                </a:r>
              </a:p>
            </p:txBody>
          </p:sp>
        </p:grpSp>
        <p:sp>
          <p:nvSpPr>
            <p:cNvPr id="240" name="Primary colours:"/>
            <p:cNvSpPr txBox="1"/>
            <p:nvPr/>
          </p:nvSpPr>
          <p:spPr>
            <a:xfrm>
              <a:off x="0" y="26193"/>
              <a:ext cx="61828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r" defTabSz="762000">
                <a:spcBef>
                  <a:spcPts val="1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>
                <a:defRPr sz="2400" b="0">
                  <a:solidFill>
                    <a:srgbClr val="000000"/>
                  </a:solidFill>
                </a:defRPr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Primary colours:</a:t>
              </a:r>
            </a:p>
          </p:txBody>
        </p:sp>
        <p:sp>
          <p:nvSpPr>
            <p:cNvPr id="241" name="Supporting colours:"/>
            <p:cNvSpPr txBox="1"/>
            <p:nvPr/>
          </p:nvSpPr>
          <p:spPr>
            <a:xfrm>
              <a:off x="2025401" y="26193"/>
              <a:ext cx="740769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r" defTabSz="762000">
                <a:spcBef>
                  <a:spcPts val="1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>
                <a:defRPr sz="2400" b="0">
                  <a:solidFill>
                    <a:srgbClr val="000000"/>
                  </a:solidFill>
                </a:defRPr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Supporting colours:</a:t>
              </a:r>
            </a:p>
          </p:txBody>
        </p:sp>
      </p:grpSp>
      <p:sp>
        <p:nvSpPr>
          <p:cNvPr id="243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4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54000" y="6588125"/>
            <a:ext cx="2133600" cy="34562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19" name="Группа"/>
          <p:cNvGrpSpPr/>
          <p:nvPr/>
        </p:nvGrpSpPr>
        <p:grpSpPr>
          <a:xfrm>
            <a:off x="-215266" y="-215900"/>
            <a:ext cx="9574214" cy="7289800"/>
            <a:chOff x="0" y="0"/>
            <a:chExt cx="9574212" cy="7289800"/>
          </a:xfrm>
        </p:grpSpPr>
        <p:sp>
          <p:nvSpPr>
            <p:cNvPr id="3" name="Линия"/>
            <p:cNvSpPr/>
            <p:nvPr/>
          </p:nvSpPr>
          <p:spPr>
            <a:xfrm>
              <a:off x="466090" y="7110412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" name="Линия"/>
            <p:cNvSpPr/>
            <p:nvPr/>
          </p:nvSpPr>
          <p:spPr>
            <a:xfrm flipH="1">
              <a:off x="0" y="1412239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" name="Линия"/>
            <p:cNvSpPr/>
            <p:nvPr/>
          </p:nvSpPr>
          <p:spPr>
            <a:xfrm flipH="1">
              <a:off x="0" y="12677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" name="Линия"/>
            <p:cNvSpPr/>
            <p:nvPr/>
          </p:nvSpPr>
          <p:spPr>
            <a:xfrm flipH="1">
              <a:off x="0" y="69573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7" name="Линия"/>
            <p:cNvSpPr/>
            <p:nvPr/>
          </p:nvSpPr>
          <p:spPr>
            <a:xfrm flipH="1">
              <a:off x="0" y="6452552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" name="Линия"/>
            <p:cNvSpPr/>
            <p:nvPr/>
          </p:nvSpPr>
          <p:spPr>
            <a:xfrm flipH="1">
              <a:off x="0" y="6308090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" name="Линия"/>
            <p:cNvSpPr/>
            <p:nvPr/>
          </p:nvSpPr>
          <p:spPr>
            <a:xfrm flipH="1">
              <a:off x="0" y="440690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" name="Линия"/>
            <p:cNvSpPr/>
            <p:nvPr/>
          </p:nvSpPr>
          <p:spPr>
            <a:xfrm>
              <a:off x="469265" y="0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" name="Линия"/>
            <p:cNvSpPr/>
            <p:nvPr/>
          </p:nvSpPr>
          <p:spPr>
            <a:xfrm>
              <a:off x="9108440" y="7110412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" name="Линия"/>
            <p:cNvSpPr/>
            <p:nvPr/>
          </p:nvSpPr>
          <p:spPr>
            <a:xfrm>
              <a:off x="9108440" y="0"/>
              <a:ext cx="1" cy="179388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" name="Линия"/>
            <p:cNvSpPr/>
            <p:nvPr/>
          </p:nvSpPr>
          <p:spPr>
            <a:xfrm flipH="1">
              <a:off x="9394825" y="1412239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" name="Линия"/>
            <p:cNvSpPr/>
            <p:nvPr/>
          </p:nvSpPr>
          <p:spPr>
            <a:xfrm flipH="1">
              <a:off x="9394825" y="12677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5" name="Линия"/>
            <p:cNvSpPr/>
            <p:nvPr/>
          </p:nvSpPr>
          <p:spPr>
            <a:xfrm flipH="1">
              <a:off x="9394825" y="6957377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6" name="Линия"/>
            <p:cNvSpPr/>
            <p:nvPr/>
          </p:nvSpPr>
          <p:spPr>
            <a:xfrm flipH="1">
              <a:off x="9394825" y="6452552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7" name="Линия"/>
            <p:cNvSpPr/>
            <p:nvPr/>
          </p:nvSpPr>
          <p:spPr>
            <a:xfrm flipH="1">
              <a:off x="9394825" y="6308090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8" name="Линия"/>
            <p:cNvSpPr/>
            <p:nvPr/>
          </p:nvSpPr>
          <p:spPr>
            <a:xfrm flipH="1">
              <a:off x="9394825" y="440690"/>
              <a:ext cx="179388" cy="1"/>
            </a:xfrm>
            <a:prstGeom prst="line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49" name="Группа"/>
          <p:cNvGrpSpPr/>
          <p:nvPr/>
        </p:nvGrpSpPr>
        <p:grpSpPr>
          <a:xfrm>
            <a:off x="821580" y="6894512"/>
            <a:ext cx="4901358" cy="234862"/>
            <a:chOff x="0" y="0"/>
            <a:chExt cx="4901356" cy="234860"/>
          </a:xfrm>
        </p:grpSpPr>
        <p:grpSp>
          <p:nvGrpSpPr>
            <p:cNvPr id="22" name="Группа"/>
            <p:cNvGrpSpPr/>
            <p:nvPr/>
          </p:nvGrpSpPr>
          <p:grpSpPr>
            <a:xfrm>
              <a:off x="653206" y="0"/>
              <a:ext cx="287339" cy="234861"/>
              <a:chOff x="0" y="0"/>
              <a:chExt cx="287337" cy="234860"/>
            </a:xfrm>
          </p:grpSpPr>
          <p:sp>
            <p:nvSpPr>
              <p:cNvPr id="20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1" name="R 255 G 211 B 8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255 G 211 B 8</a:t>
                </a:r>
              </a:p>
            </p:txBody>
          </p:sp>
        </p:grpSp>
        <p:grpSp>
          <p:nvGrpSpPr>
            <p:cNvPr id="25" name="Группа"/>
            <p:cNvGrpSpPr/>
            <p:nvPr/>
          </p:nvGrpSpPr>
          <p:grpSpPr>
            <a:xfrm>
              <a:off x="1013569" y="0"/>
              <a:ext cx="287338" cy="234861"/>
              <a:chOff x="0" y="0"/>
              <a:chExt cx="287337" cy="234860"/>
            </a:xfrm>
          </p:grpSpPr>
          <p:sp>
            <p:nvSpPr>
              <p:cNvPr id="23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4" name="R 255 G 175 B 0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255 G 175 B 0</a:t>
                </a:r>
              </a:p>
            </p:txBody>
          </p:sp>
        </p:grpSp>
        <p:grpSp>
          <p:nvGrpSpPr>
            <p:cNvPr id="28" name="Группа"/>
            <p:cNvGrpSpPr/>
            <p:nvPr/>
          </p:nvGrpSpPr>
          <p:grpSpPr>
            <a:xfrm>
              <a:off x="1373931" y="0"/>
              <a:ext cx="287339" cy="234861"/>
              <a:chOff x="0" y="0"/>
              <a:chExt cx="287337" cy="234860"/>
            </a:xfrm>
          </p:grpSpPr>
          <p:sp>
            <p:nvSpPr>
              <p:cNvPr id="26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rgbClr val="7F10A2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27" name="R 127 G 16  B 162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762000">
                  <a:spcBef>
                    <a:spcPts val="100"/>
                  </a:spcBef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127 G 16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B 162</a:t>
                </a:r>
              </a:p>
            </p:txBody>
          </p:sp>
        </p:grpSp>
        <p:grpSp>
          <p:nvGrpSpPr>
            <p:cNvPr id="31" name="Группа"/>
            <p:cNvGrpSpPr/>
            <p:nvPr/>
          </p:nvGrpSpPr>
          <p:grpSpPr>
            <a:xfrm>
              <a:off x="3893294" y="0"/>
              <a:ext cx="287338" cy="234861"/>
              <a:chOff x="0" y="0"/>
              <a:chExt cx="287337" cy="234860"/>
            </a:xfrm>
          </p:grpSpPr>
          <p:sp>
            <p:nvSpPr>
              <p:cNvPr id="29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rgbClr val="A2A6AD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30" name="R 163 G 166 B 173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163 G 166 B 173</a:t>
                </a:r>
              </a:p>
            </p:txBody>
          </p:sp>
        </p:grpSp>
        <p:grpSp>
          <p:nvGrpSpPr>
            <p:cNvPr id="34" name="Группа"/>
            <p:cNvGrpSpPr/>
            <p:nvPr/>
          </p:nvGrpSpPr>
          <p:grpSpPr>
            <a:xfrm>
              <a:off x="3532931" y="0"/>
              <a:ext cx="287339" cy="234861"/>
              <a:chOff x="0" y="0"/>
              <a:chExt cx="287337" cy="234860"/>
            </a:xfrm>
          </p:grpSpPr>
          <p:sp>
            <p:nvSpPr>
              <p:cNvPr id="32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rgbClr val="89929B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33" name="R 137 G 146 B 155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137 G 146 B 155</a:t>
                </a:r>
              </a:p>
            </p:txBody>
          </p:sp>
        </p:grpSp>
        <p:grpSp>
          <p:nvGrpSpPr>
            <p:cNvPr id="37" name="Группа"/>
            <p:cNvGrpSpPr/>
            <p:nvPr/>
          </p:nvGrpSpPr>
          <p:grpSpPr>
            <a:xfrm>
              <a:off x="4253656" y="0"/>
              <a:ext cx="287339" cy="234861"/>
              <a:chOff x="0" y="0"/>
              <a:chExt cx="287337" cy="234860"/>
            </a:xfrm>
          </p:grpSpPr>
          <p:sp>
            <p:nvSpPr>
              <p:cNvPr id="35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rgbClr val="AF0033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36" name="R 175 G 0  B 51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762000">
                  <a:spcBef>
                    <a:spcPts val="100"/>
                  </a:spcBef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175 G 0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B 51</a:t>
                </a:r>
              </a:p>
            </p:txBody>
          </p:sp>
        </p:grpSp>
        <p:grpSp>
          <p:nvGrpSpPr>
            <p:cNvPr id="40" name="Группа"/>
            <p:cNvGrpSpPr/>
            <p:nvPr/>
          </p:nvGrpSpPr>
          <p:grpSpPr>
            <a:xfrm>
              <a:off x="4614019" y="0"/>
              <a:ext cx="287338" cy="234861"/>
              <a:chOff x="0" y="0"/>
              <a:chExt cx="287337" cy="234860"/>
            </a:xfrm>
          </p:grpSpPr>
          <p:sp>
            <p:nvSpPr>
              <p:cNvPr id="38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rgbClr val="34C333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39" name="R 52  G 195 B 51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762000">
                  <a:spcBef>
                    <a:spcPts val="100"/>
                  </a:spcBef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52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G 195 B 51</a:t>
                </a:r>
              </a:p>
            </p:txBody>
          </p:sp>
        </p:grpSp>
        <p:grpSp>
          <p:nvGrpSpPr>
            <p:cNvPr id="43" name="Группа"/>
            <p:cNvGrpSpPr/>
            <p:nvPr/>
          </p:nvGrpSpPr>
          <p:grpSpPr>
            <a:xfrm>
              <a:off x="3172569" y="0"/>
              <a:ext cx="287338" cy="234861"/>
              <a:chOff x="0" y="0"/>
              <a:chExt cx="287337" cy="234860"/>
            </a:xfrm>
          </p:grpSpPr>
          <p:sp>
            <p:nvSpPr>
              <p:cNvPr id="41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42" name="R 0  G 0  B 0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762000">
                  <a:spcBef>
                    <a:spcPts val="100"/>
                  </a:spcBef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0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G 0 </a:t>
                </a:r>
                <a:b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</a:b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B 0</a:t>
                </a:r>
              </a:p>
            </p:txBody>
          </p:sp>
        </p:grpSp>
        <p:grpSp>
          <p:nvGrpSpPr>
            <p:cNvPr id="46" name="Группа"/>
            <p:cNvGrpSpPr/>
            <p:nvPr/>
          </p:nvGrpSpPr>
          <p:grpSpPr>
            <a:xfrm>
              <a:off x="2813794" y="0"/>
              <a:ext cx="287338" cy="234861"/>
              <a:chOff x="0" y="0"/>
              <a:chExt cx="287337" cy="234860"/>
            </a:xfrm>
          </p:grpSpPr>
          <p:sp>
            <p:nvSpPr>
              <p:cNvPr id="44" name="Прямоугольник с закругленными углами"/>
              <p:cNvSpPr/>
              <p:nvPr/>
            </p:nvSpPr>
            <p:spPr>
              <a:xfrm>
                <a:off x="0" y="0"/>
                <a:ext cx="287338" cy="179388"/>
              </a:xfrm>
              <a:prstGeom prst="roundRect">
                <a:avLst>
                  <a:gd name="adj" fmla="val 16667"/>
                </a:avLst>
              </a:prstGeom>
              <a:solidFill>
                <a:schemeClr val="accent3">
                  <a:lumOff val="44000"/>
                </a:schemeClr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 defTabSz="762000">
                  <a:spcBef>
                    <a:spcPts val="4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45" name="R 255 G 255 B 255"/>
              <p:cNvSpPr txBox="1"/>
              <p:nvPr/>
            </p:nvSpPr>
            <p:spPr>
              <a:xfrm>
                <a:off x="8753" y="8753"/>
                <a:ext cx="269832" cy="226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762000">
                  <a:spcBef>
                    <a:spcPts val="100"/>
                  </a:spcBef>
                  <a:defRPr sz="600" b="1">
                    <a:solidFill>
                      <a:schemeClr val="accent3">
                        <a:lumOff val="44000"/>
                      </a:schemeClr>
                    </a:solidFill>
                  </a:defRPr>
                </a:lvl1pPr>
              </a:lstStyle>
              <a:p>
                <a:pPr>
                  <a:defRPr sz="2400" b="0">
                    <a:solidFill>
                      <a:srgbClr val="000000"/>
                    </a:solidFill>
                  </a:defRPr>
                </a:pPr>
                <a:r>
                  <a:rPr sz="600" b="1">
                    <a:solidFill>
                      <a:schemeClr val="accent3">
                        <a:lumOff val="44000"/>
                      </a:schemeClr>
                    </a:solidFill>
                  </a:rPr>
                  <a:t>R 255 G 255 B 255</a:t>
                </a:r>
              </a:p>
            </p:txBody>
          </p:sp>
        </p:grpSp>
        <p:sp>
          <p:nvSpPr>
            <p:cNvPr id="47" name="Primary colours:"/>
            <p:cNvSpPr txBox="1"/>
            <p:nvPr/>
          </p:nvSpPr>
          <p:spPr>
            <a:xfrm>
              <a:off x="-1" y="26193"/>
              <a:ext cx="618283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r" defTabSz="762000">
                <a:spcBef>
                  <a:spcPts val="1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>
                <a:defRPr sz="2400" b="0">
                  <a:solidFill>
                    <a:srgbClr val="000000"/>
                  </a:solidFill>
                </a:defRPr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Primary colours:</a:t>
              </a:r>
            </a:p>
          </p:txBody>
        </p:sp>
        <p:sp>
          <p:nvSpPr>
            <p:cNvPr id="48" name="Supporting colours:"/>
            <p:cNvSpPr txBox="1"/>
            <p:nvPr/>
          </p:nvSpPr>
          <p:spPr>
            <a:xfrm>
              <a:off x="2025401" y="26193"/>
              <a:ext cx="740769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r" defTabSz="762000">
                <a:spcBef>
                  <a:spcPts val="100"/>
                </a:spcBef>
                <a:defRPr sz="600" b="1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>
                <a:defRPr sz="2400" b="0">
                  <a:solidFill>
                    <a:srgbClr val="000000"/>
                  </a:solidFill>
                </a:defRPr>
              </a:pPr>
              <a:r>
                <a:rPr sz="600" b="1">
                  <a:solidFill>
                    <a:schemeClr val="accent3">
                      <a:lumOff val="44000"/>
                    </a:schemeClr>
                  </a:solidFill>
                </a:rPr>
                <a:t>Supporting colours:</a:t>
              </a:r>
            </a:p>
          </p:txBody>
        </p:sp>
      </p:grpSp>
      <p:sp>
        <p:nvSpPr>
          <p:cNvPr id="5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254000" y="225425"/>
            <a:ext cx="8634413" cy="971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Текст заголовка</a:t>
            </a:r>
          </a:p>
        </p:txBody>
      </p:sp>
      <p:sp>
        <p:nvSpPr>
          <p:cNvPr id="51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254000" y="1196975"/>
            <a:ext cx="8639175" cy="5661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89929B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89929B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89929B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89929B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89929B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89929B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89929B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89929B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89929B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359304" marR="0" indent="-357716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1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617855" marR="0" indent="-33528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10000"/>
        <a:buFontTx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868362" marR="0" indent="-3048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1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1136650" marR="0" indent="-3429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1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1593850" marR="0" indent="-3429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1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051050" marR="0" indent="-3429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1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2508250" marR="0" indent="-3429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1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2965450" marR="0" indent="-3429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1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eg"/><Relationship Id="rId3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Речевые сигнал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Речевые сигналы</a:t>
            </a:r>
          </a:p>
        </p:txBody>
      </p:sp>
      <p:sp>
        <p:nvSpPr>
          <p:cNvPr id="258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54000" y="6588125"/>
            <a:ext cx="2133600" cy="127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457200">
              <a:defRPr sz="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 sz="1200"/>
            </a:pPr>
            <a:fld id="{86CB4B4D-7CA3-9044-876B-883B54F8677D}" type="slidenum">
              <a:rPr sz="800"/>
              <a:t>1</a:t>
            </a:fld>
            <a:endParaRPr sz="800"/>
          </a:p>
        </p:txBody>
      </p:sp>
      <p:pic>
        <p:nvPicPr>
          <p:cNvPr id="259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974" y="1052741"/>
            <a:ext cx="4555321" cy="12052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6499" y="2922291"/>
            <a:ext cx="8229575" cy="24231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Структура кадра в РТ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Структура кадра в РТС</a:t>
            </a:r>
          </a:p>
        </p:txBody>
      </p:sp>
      <p:pic>
        <p:nvPicPr>
          <p:cNvPr id="307" name="Снимок экрана 2015-03-23 в 21.13.03.png" descr="Снимок экрана 2015-03-23 в 21.13.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5969" y="2129119"/>
            <a:ext cx="8188862" cy="29342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труктура кадра в РТ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Структура кадра в РТС</a:t>
            </a:r>
          </a:p>
        </p:txBody>
      </p:sp>
      <p:pic>
        <p:nvPicPr>
          <p:cNvPr id="312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918" y="844009"/>
            <a:ext cx="8510172" cy="53148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Цифровая передача ТВ - сигнал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Цифровая передача ТВ - сигнала</a:t>
            </a:r>
          </a:p>
        </p:txBody>
      </p:sp>
      <p:pic>
        <p:nvPicPr>
          <p:cNvPr id="315" name="Снимок экрана 2015-09-17 в 23.36.55.png" descr="Снимок экрана 2015-09-17 в 23.36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5191" y="764510"/>
            <a:ext cx="3713618" cy="55854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Цифровая передача ТВ - сигнал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Цифровая передача ТВ - сигнала</a:t>
            </a:r>
          </a:p>
        </p:txBody>
      </p:sp>
      <p:pic>
        <p:nvPicPr>
          <p:cNvPr id="318" name="1 (1).jpg" descr="1 (1)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7215" y="1425609"/>
            <a:ext cx="6529570" cy="40067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Основные х-ки информ. пр-сов и каналов в функциональной среде информобмена в ИВ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Основные х-ки информ. пр-сов и каналов в функциональной среде информобмена в ИВС</a:t>
            </a:r>
          </a:p>
        </p:txBody>
      </p:sp>
      <p:sp>
        <p:nvSpPr>
          <p:cNvPr id="321" name="Информационный поток:"/>
          <p:cNvSpPr txBox="1"/>
          <p:nvPr/>
        </p:nvSpPr>
        <p:spPr>
          <a:xfrm>
            <a:off x="219042" y="1687906"/>
            <a:ext cx="4174222" cy="476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 anchor="ctr">
            <a:spAutoFit/>
          </a:bodyPr>
          <a:lstStyle>
            <a:lvl1pPr marL="240631" indent="-240631">
              <a:buSzPct val="100000"/>
              <a:buChar char="•"/>
              <a:defRPr sz="2600"/>
            </a:lvl1pPr>
          </a:lstStyle>
          <a:p>
            <a:r>
              <a:t>Информационный поток:</a:t>
            </a:r>
          </a:p>
        </p:txBody>
      </p:sp>
      <p:sp>
        <p:nvSpPr>
          <p:cNvPr id="322" name="(Lсообщ/Tсообщ)"/>
          <p:cNvSpPr txBox="1"/>
          <p:nvPr/>
        </p:nvSpPr>
        <p:spPr>
          <a:xfrm>
            <a:off x="4472198" y="1644287"/>
            <a:ext cx="2269667" cy="512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r>
              <a:rPr sz="3000"/>
              <a:t>(L</a:t>
            </a:r>
            <a:r>
              <a:rPr sz="1800"/>
              <a:t>сообщ</a:t>
            </a:r>
            <a:r>
              <a:t>/</a:t>
            </a:r>
            <a:r>
              <a:rPr sz="3000"/>
              <a:t>T</a:t>
            </a:r>
            <a:r>
              <a:rPr sz="1800"/>
              <a:t>сообщ</a:t>
            </a:r>
            <a:r>
              <a:rPr sz="3000"/>
              <a:t>)</a:t>
            </a:r>
          </a:p>
        </p:txBody>
      </p:sp>
      <p:sp>
        <p:nvSpPr>
          <p:cNvPr id="323" name="[бит/сек]"/>
          <p:cNvSpPr txBox="1"/>
          <p:nvPr/>
        </p:nvSpPr>
        <p:spPr>
          <a:xfrm>
            <a:off x="7038837" y="1681140"/>
            <a:ext cx="1300051" cy="439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r>
              <a:t>[бит/сек]</a:t>
            </a:r>
          </a:p>
        </p:txBody>
      </p:sp>
      <p:sp>
        <p:nvSpPr>
          <p:cNvPr id="324" name="Пропускная способность:"/>
          <p:cNvSpPr txBox="1"/>
          <p:nvPr/>
        </p:nvSpPr>
        <p:spPr>
          <a:xfrm>
            <a:off x="219042" y="2449906"/>
            <a:ext cx="4253064" cy="476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 anchor="ctr">
            <a:spAutoFit/>
          </a:bodyPr>
          <a:lstStyle>
            <a:lvl1pPr marL="240631" indent="-240631">
              <a:buSzPct val="100000"/>
              <a:buChar char="•"/>
              <a:defRPr sz="2600"/>
            </a:lvl1pPr>
          </a:lstStyle>
          <a:p>
            <a:r>
              <a:t>Пропускная способность:</a:t>
            </a:r>
          </a:p>
        </p:txBody>
      </p:sp>
      <p:sp>
        <p:nvSpPr>
          <p:cNvPr id="325" name="(ПСдоб.лин=minTслед^-1)"/>
          <p:cNvSpPr txBox="1"/>
          <p:nvPr/>
        </p:nvSpPr>
        <p:spPr>
          <a:xfrm>
            <a:off x="4510298" y="2393587"/>
            <a:ext cx="3422415" cy="512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r>
              <a:rPr sz="3000"/>
              <a:t>(ПС</a:t>
            </a:r>
            <a:r>
              <a:rPr sz="1800"/>
              <a:t>доб.лин=</a:t>
            </a:r>
            <a:r>
              <a:t>min</a:t>
            </a:r>
            <a:r>
              <a:rPr sz="3000"/>
              <a:t>T</a:t>
            </a:r>
            <a:r>
              <a:rPr sz="1800"/>
              <a:t>след^-1</a:t>
            </a:r>
            <a:r>
              <a:rPr sz="3000"/>
              <a:t>)</a:t>
            </a:r>
          </a:p>
        </p:txBody>
      </p:sp>
      <p:sp>
        <p:nvSpPr>
          <p:cNvPr id="326" name="Ширина канала:"/>
          <p:cNvSpPr txBox="1"/>
          <p:nvPr/>
        </p:nvSpPr>
        <p:spPr>
          <a:xfrm>
            <a:off x="244442" y="3199206"/>
            <a:ext cx="2829237" cy="476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 anchor="ctr">
            <a:spAutoFit/>
          </a:bodyPr>
          <a:lstStyle>
            <a:lvl1pPr marL="240631" indent="-240631">
              <a:buSzPct val="100000"/>
              <a:buChar char="•"/>
              <a:defRPr sz="2600"/>
            </a:lvl1pPr>
          </a:lstStyle>
          <a:p>
            <a:r>
              <a:t>Ширина канала:</a:t>
            </a:r>
          </a:p>
        </p:txBody>
      </p:sp>
      <p:sp>
        <p:nvSpPr>
          <p:cNvPr id="327" name="(Nлин)"/>
          <p:cNvSpPr txBox="1"/>
          <p:nvPr/>
        </p:nvSpPr>
        <p:spPr>
          <a:xfrm>
            <a:off x="3242881" y="3180987"/>
            <a:ext cx="1022524" cy="512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r>
              <a:rPr sz="3000"/>
              <a:t>(N</a:t>
            </a:r>
            <a:r>
              <a:rPr sz="1800"/>
              <a:t>лин</a:t>
            </a:r>
            <a:r>
              <a:rPr sz="3000"/>
              <a:t>)</a:t>
            </a:r>
          </a:p>
        </p:txBody>
      </p:sp>
      <p:sp>
        <p:nvSpPr>
          <p:cNvPr id="328" name="[бит/такт обмена]"/>
          <p:cNvSpPr txBox="1"/>
          <p:nvPr/>
        </p:nvSpPr>
        <p:spPr>
          <a:xfrm>
            <a:off x="4586923" y="3230540"/>
            <a:ext cx="2565835" cy="439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r>
              <a:t>[бит/такт обмена]</a:t>
            </a:r>
          </a:p>
        </p:txBody>
      </p:sp>
      <p:sp>
        <p:nvSpPr>
          <p:cNvPr id="329" name="Скорость распределения информации:"/>
          <p:cNvSpPr txBox="1"/>
          <p:nvPr/>
        </p:nvSpPr>
        <p:spPr>
          <a:xfrm>
            <a:off x="244442" y="3948506"/>
            <a:ext cx="6380983" cy="476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 anchor="ctr">
            <a:spAutoFit/>
          </a:bodyPr>
          <a:lstStyle>
            <a:lvl1pPr marL="240631" indent="-240631">
              <a:buSzPct val="100000"/>
              <a:buChar char="•"/>
              <a:defRPr sz="2600"/>
            </a:lvl1pPr>
          </a:lstStyle>
          <a:p>
            <a:r>
              <a:t>Скорость распределения информации:</a:t>
            </a:r>
          </a:p>
        </p:txBody>
      </p:sp>
      <p:pic>
        <p:nvPicPr>
          <p:cNvPr id="330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8775" y="4639825"/>
            <a:ext cx="1083810" cy="575775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(C*Vраспр=          )"/>
          <p:cNvSpPr txBox="1"/>
          <p:nvPr/>
        </p:nvSpPr>
        <p:spPr>
          <a:xfrm>
            <a:off x="488944" y="4697806"/>
            <a:ext cx="2938128" cy="512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r>
              <a:rPr sz="3000"/>
              <a:t>(C*V</a:t>
            </a:r>
            <a:r>
              <a:rPr sz="1800"/>
              <a:t>распр</a:t>
            </a:r>
            <a:r>
              <a:rPr sz="3000"/>
              <a:t>=          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Условие физической реализуемость пр-са информ обмена по интерфейсу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Условие физической реализуемость пр-са информ обмена по интерфейсу</a:t>
            </a:r>
          </a:p>
        </p:txBody>
      </p:sp>
      <p:sp>
        <p:nvSpPr>
          <p:cNvPr id="334" name="Информационный поток &lt;= ПСдоп"/>
          <p:cNvSpPr txBox="1"/>
          <p:nvPr/>
        </p:nvSpPr>
        <p:spPr>
          <a:xfrm>
            <a:off x="452635" y="2989465"/>
            <a:ext cx="8238730" cy="611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 anchor="ctr">
            <a:spAutoFit/>
          </a:bodyPr>
          <a:lstStyle/>
          <a:p>
            <a:pPr>
              <a:defRPr sz="3700"/>
            </a:pPr>
            <a:r>
              <a:t>Информационный поток &lt;= ПС</a:t>
            </a:r>
            <a:r>
              <a:rPr sz="2400"/>
              <a:t>доп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Каналы связ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Каналы связи</a:t>
            </a:r>
          </a:p>
        </p:txBody>
      </p:sp>
      <p:sp>
        <p:nvSpPr>
          <p:cNvPr id="337" name="Классификация каналов связи по характеру используемых диапазонов частот:"/>
          <p:cNvSpPr txBox="1"/>
          <p:nvPr/>
        </p:nvSpPr>
        <p:spPr>
          <a:xfrm>
            <a:off x="243174" y="993887"/>
            <a:ext cx="7843478" cy="57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 anchor="ctr">
            <a:spAutoFit/>
          </a:bodyPr>
          <a:lstStyle>
            <a:lvl1pPr defTabSz="457200">
              <a:defRPr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Классификация каналов связи по характеру используемых диапазонов частот:</a:t>
            </a:r>
          </a:p>
        </p:txBody>
      </p:sp>
      <p:pic>
        <p:nvPicPr>
          <p:cNvPr id="338" name="Снимок экрана 2015-09-18 в 11.18.13.png" descr="Снимок экрана 2015-09-18 в 11.18.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2007749"/>
            <a:ext cx="9144001" cy="20566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Каналы связ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Каналы связи</a:t>
            </a:r>
          </a:p>
        </p:txBody>
      </p:sp>
      <p:pic>
        <p:nvPicPr>
          <p:cNvPr id="341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6308" y="1938367"/>
            <a:ext cx="8871384" cy="22460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Проводные линии связ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Проводные линии связи</a:t>
            </a:r>
          </a:p>
        </p:txBody>
      </p:sp>
      <p:sp>
        <p:nvSpPr>
          <p:cNvPr id="346" name="По эксплуатационным характеристикам делятся на:…"/>
          <p:cNvSpPr txBox="1"/>
          <p:nvPr/>
        </p:nvSpPr>
        <p:spPr>
          <a:xfrm>
            <a:off x="-137369" y="828613"/>
            <a:ext cx="6643758" cy="1295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indent="449580" defTabSz="457200">
              <a:defRPr sz="1900" i="1">
                <a:latin typeface="+mn-lt"/>
                <a:ea typeface="+mn-ea"/>
                <a:cs typeface="+mn-cs"/>
                <a:sym typeface="Helvetica"/>
              </a:defRPr>
            </a:pPr>
            <a:r>
              <a:t>По эксплуатационным характеристикам делятся на:</a:t>
            </a:r>
          </a:p>
          <a:p>
            <a:pPr marL="457200" indent="-228600" defTabSz="457200">
              <a:tabLst>
                <a:tab pos="457200" algn="l"/>
              </a:tabLst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·	</a:t>
            </a:r>
            <a:r>
              <a:t>воздушные</a:t>
            </a:r>
          </a:p>
          <a:p>
            <a:pPr marL="457200" indent="-228600" defTabSz="457200">
              <a:tabLst>
                <a:tab pos="457200" algn="l"/>
              </a:tabLst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·	</a:t>
            </a:r>
            <a:r>
              <a:t>кабельные</a:t>
            </a:r>
          </a:p>
        </p:txBody>
      </p:sp>
      <p:sp>
        <p:nvSpPr>
          <p:cNvPr id="347" name="Основные характеристики:…"/>
          <p:cNvSpPr txBox="1"/>
          <p:nvPr/>
        </p:nvSpPr>
        <p:spPr>
          <a:xfrm>
            <a:off x="-194514" y="2015785"/>
            <a:ext cx="5054111" cy="3458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indent="449580" defTabSz="457200">
              <a:defRPr sz="1900" i="1">
                <a:latin typeface="+mn-lt"/>
                <a:ea typeface="+mn-ea"/>
                <a:cs typeface="+mn-cs"/>
                <a:sym typeface="Helvetica"/>
              </a:defRPr>
            </a:pPr>
            <a:r>
              <a:t>Основные характеристики:</a:t>
            </a:r>
          </a:p>
          <a:p>
            <a:pPr marL="457200" indent="-228600" defTabSz="457200">
              <a:tabLst>
                <a:tab pos="457200" algn="l"/>
              </a:tabLst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·	</a:t>
            </a:r>
            <a:r>
              <a:t>Первичные параметры</a:t>
            </a:r>
          </a:p>
          <a:p>
            <a:pPr marL="914400" indent="-228600" defTabSz="457200">
              <a:tabLst>
                <a:tab pos="914400" algn="l"/>
              </a:tabLst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o	</a:t>
            </a:r>
            <a:r>
              <a:t>погонное активное сопротивление</a:t>
            </a:r>
          </a:p>
          <a:p>
            <a:pPr marL="914400" indent="-228600" defTabSz="457200">
              <a:tabLst>
                <a:tab pos="914400" algn="l"/>
              </a:tabLst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o	</a:t>
            </a:r>
            <a:r>
              <a:t>емкость</a:t>
            </a:r>
          </a:p>
          <a:p>
            <a:pPr marL="914400" indent="-228600" defTabSz="457200">
              <a:tabLst>
                <a:tab pos="914400" algn="l"/>
              </a:tabLst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o	</a:t>
            </a:r>
            <a:r>
              <a:t>индуктивность</a:t>
            </a:r>
          </a:p>
          <a:p>
            <a:pPr marL="914400" indent="-228600" defTabSz="457200">
              <a:tabLst>
                <a:tab pos="914400" algn="l"/>
              </a:tabLst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o	</a:t>
            </a:r>
            <a:r>
              <a:t>проводимость</a:t>
            </a:r>
          </a:p>
          <a:p>
            <a:pPr marL="457200" indent="-228600" defTabSz="457200">
              <a:tabLst>
                <a:tab pos="457200" algn="l"/>
              </a:tabLst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·	</a:t>
            </a:r>
            <a:r>
              <a:t>Вторичные параметры</a:t>
            </a:r>
          </a:p>
          <a:p>
            <a:pPr marL="914400" indent="-228600" defTabSz="457200">
              <a:tabLst>
                <a:tab pos="914400" algn="l"/>
              </a:tabLst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o	</a:t>
            </a:r>
            <a:r>
              <a:t>волновое сопротивление</a:t>
            </a:r>
          </a:p>
          <a:p>
            <a:pPr marL="914400" indent="-228600" defTabSz="457200">
              <a:tabLst>
                <a:tab pos="914400" algn="l"/>
              </a:tabLst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o	</a:t>
            </a:r>
            <a:r>
              <a:t>затухание</a:t>
            </a:r>
          </a:p>
          <a:p>
            <a:pPr marL="914400" indent="-228600" defTabSz="457200">
              <a:tabLst>
                <a:tab pos="914400" algn="l"/>
              </a:tabLst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o	</a:t>
            </a:r>
            <a:r>
              <a:t>проводимость</a:t>
            </a:r>
          </a:p>
        </p:txBody>
      </p:sp>
      <p:pic>
        <p:nvPicPr>
          <p:cNvPr id="348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44990" y="2669509"/>
            <a:ext cx="1957342" cy="3323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Проводные линии связ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Проводные линии связи</a:t>
            </a:r>
          </a:p>
        </p:txBody>
      </p:sp>
      <p:pic>
        <p:nvPicPr>
          <p:cNvPr id="351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0775" y="804523"/>
            <a:ext cx="5996287" cy="39369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Речевые кодеки. OP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Речевые кодеки. OPUS</a:t>
            </a:r>
          </a:p>
        </p:txBody>
      </p:sp>
      <p:pic>
        <p:nvPicPr>
          <p:cNvPr id="263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0257" y="847881"/>
            <a:ext cx="6963486" cy="5162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Зависимость погонной индуктивност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Зависимость погонной индуктивности</a:t>
            </a:r>
          </a:p>
        </p:txBody>
      </p:sp>
      <p:sp>
        <p:nvSpPr>
          <p:cNvPr id="356" name="•    Индуктивность двупроводной линии определяется следующим соотношением:"/>
          <p:cNvSpPr txBox="1"/>
          <p:nvPr/>
        </p:nvSpPr>
        <p:spPr>
          <a:xfrm>
            <a:off x="224847" y="798263"/>
            <a:ext cx="8530934" cy="362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defTabSz="457200">
              <a:defRPr sz="1700"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·    </a:t>
            </a:r>
            <a:r>
              <a:t>Индуктивность двупроводной линии определяется следующим соотношением:</a:t>
            </a:r>
          </a:p>
        </p:txBody>
      </p:sp>
      <p:pic>
        <p:nvPicPr>
          <p:cNvPr id="357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3612" y="1195573"/>
            <a:ext cx="2400052" cy="649639"/>
          </a:xfrm>
          <a:prstGeom prst="rect">
            <a:avLst/>
          </a:prstGeom>
          <a:ln w="12700">
            <a:miter lim="400000"/>
          </a:ln>
        </p:spPr>
      </p:pic>
      <p:sp>
        <p:nvSpPr>
          <p:cNvPr id="358" name="• Емкость двупроводной линии:"/>
          <p:cNvSpPr txBox="1"/>
          <p:nvPr/>
        </p:nvSpPr>
        <p:spPr>
          <a:xfrm>
            <a:off x="-1372" y="1996463"/>
            <a:ext cx="3727891" cy="616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marL="457200" indent="-228600" defTabSz="457200">
              <a:tabLst>
                <a:tab pos="457200" algn="l"/>
              </a:tabLst>
              <a:defRPr sz="1700"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·	</a:t>
            </a:r>
            <a:r>
              <a:t>Емкость двупроводной линии:</a:t>
            </a:r>
          </a:p>
        </p:txBody>
      </p:sp>
      <p:pic>
        <p:nvPicPr>
          <p:cNvPr id="359" name="Изображение" descr="Изображение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2120" y="2529401"/>
            <a:ext cx="1233122" cy="971551"/>
          </a:xfrm>
          <a:prstGeom prst="rect">
            <a:avLst/>
          </a:prstGeom>
          <a:ln w="12700">
            <a:miter lim="400000"/>
          </a:ln>
        </p:spPr>
      </p:pic>
      <p:sp>
        <p:nvSpPr>
          <p:cNvPr id="360" name="• Емкость однопроводной линии:"/>
          <p:cNvSpPr txBox="1"/>
          <p:nvPr/>
        </p:nvSpPr>
        <p:spPr>
          <a:xfrm>
            <a:off x="-68366" y="3696177"/>
            <a:ext cx="3861879" cy="616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marL="457200" indent="-228600" defTabSz="457200">
              <a:tabLst>
                <a:tab pos="457200" algn="l"/>
              </a:tabLst>
              <a:defRPr sz="1700"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·	</a:t>
            </a:r>
            <a:r>
              <a:t>Емкость однопроводной линии:</a:t>
            </a:r>
          </a:p>
        </p:txBody>
      </p:sp>
      <p:pic>
        <p:nvPicPr>
          <p:cNvPr id="361" name="Изображение" descr="Изображение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5395" y="4277217"/>
            <a:ext cx="1326541" cy="971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Зависимость погонной индуктивност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Зависимость погонной индуктивности</a:t>
            </a:r>
          </a:p>
        </p:txBody>
      </p:sp>
      <p:sp>
        <p:nvSpPr>
          <p:cNvPr id="366" name="•    Волновое сопротивление"/>
          <p:cNvSpPr txBox="1"/>
          <p:nvPr/>
        </p:nvSpPr>
        <p:spPr>
          <a:xfrm>
            <a:off x="224847" y="709363"/>
            <a:ext cx="3220716" cy="540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defTabSz="457200">
              <a:defRPr sz="1700"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·   	</a:t>
            </a:r>
            <a:r>
              <a:t>Волновое сопротивление</a:t>
            </a:r>
          </a:p>
        </p:txBody>
      </p:sp>
      <p:pic>
        <p:nvPicPr>
          <p:cNvPr id="367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183" y="1321282"/>
            <a:ext cx="1677293" cy="816577"/>
          </a:xfrm>
          <a:prstGeom prst="rect">
            <a:avLst/>
          </a:prstGeom>
          <a:ln w="12700">
            <a:miter lim="400000"/>
          </a:ln>
        </p:spPr>
      </p:pic>
      <p:sp>
        <p:nvSpPr>
          <p:cNvPr id="368" name="•    Постоянная передачи"/>
          <p:cNvSpPr txBox="1"/>
          <p:nvPr/>
        </p:nvSpPr>
        <p:spPr>
          <a:xfrm>
            <a:off x="224847" y="2406437"/>
            <a:ext cx="2869983" cy="540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defTabSz="457200">
              <a:defRPr sz="1700"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·   	</a:t>
            </a:r>
            <a:r>
              <a:t>Постоянная передачи</a:t>
            </a:r>
          </a:p>
        </p:txBody>
      </p:sp>
      <p:pic>
        <p:nvPicPr>
          <p:cNvPr id="369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5120" y="3026539"/>
            <a:ext cx="3588609" cy="410128"/>
          </a:xfrm>
          <a:prstGeom prst="rect">
            <a:avLst/>
          </a:prstGeom>
          <a:ln w="12700">
            <a:miter lim="400000"/>
          </a:ln>
        </p:spPr>
      </p:pic>
      <p:sp>
        <p:nvSpPr>
          <p:cNvPr id="370" name="α-постоянная затухания…"/>
          <p:cNvSpPr txBox="1"/>
          <p:nvPr/>
        </p:nvSpPr>
        <p:spPr>
          <a:xfrm>
            <a:off x="193488" y="3745118"/>
            <a:ext cx="5478103" cy="57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marL="449580" algn="just" defTabSz="457200"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t>α-постоянная затухания</a:t>
            </a:r>
          </a:p>
          <a:p>
            <a:pPr defTabSz="457200"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t>        φ- определяет сдвиг между током и напряжением.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Витая пар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Витая пара</a:t>
            </a:r>
          </a:p>
        </p:txBody>
      </p:sp>
      <p:pic>
        <p:nvPicPr>
          <p:cNvPr id="373" name="Снимок экрана 2015-09-18 в 12.53.59.png" descr="Снимок экрана 2015-09-18 в 12.53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7291" y="2729556"/>
            <a:ext cx="6960186" cy="2404229"/>
          </a:xfrm>
          <a:prstGeom prst="rect">
            <a:avLst/>
          </a:prstGeom>
          <a:ln w="12700">
            <a:miter lim="400000"/>
          </a:ln>
        </p:spPr>
      </p:pic>
      <p:pic>
        <p:nvPicPr>
          <p:cNvPr id="374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rcRect b="46878"/>
          <a:stretch>
            <a:fillRect/>
          </a:stretch>
        </p:blipFill>
        <p:spPr>
          <a:xfrm>
            <a:off x="-415934" y="1004590"/>
            <a:ext cx="3355176" cy="12272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ВОЛ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ВОЛС</a:t>
            </a:r>
          </a:p>
        </p:txBody>
      </p:sp>
      <p:pic>
        <p:nvPicPr>
          <p:cNvPr id="377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5149" y="1306014"/>
            <a:ext cx="6693702" cy="31034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ВОЛ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ВОЛС</a:t>
            </a:r>
          </a:p>
        </p:txBody>
      </p:sp>
      <p:sp>
        <p:nvSpPr>
          <p:cNvPr id="380" name="Классификация:"/>
          <p:cNvSpPr txBox="1"/>
          <p:nvPr/>
        </p:nvSpPr>
        <p:spPr>
          <a:xfrm>
            <a:off x="254793" y="1231090"/>
            <a:ext cx="8634414" cy="971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90000"/>
              </a:lnSpc>
              <a:defRPr b="1">
                <a:solidFill>
                  <a:srgbClr val="89929B"/>
                </a:solidFill>
              </a:defRPr>
            </a:pPr>
            <a:r>
              <a:t>Классификация:</a:t>
            </a:r>
          </a:p>
          <a:p>
            <a:pPr>
              <a:lnSpc>
                <a:spcPct val="90000"/>
              </a:lnSpc>
              <a:defRPr b="1">
                <a:solidFill>
                  <a:srgbClr val="89929B"/>
                </a:solidFill>
              </a:defRPr>
            </a:pPr>
            <a:endParaRPr/>
          </a:p>
          <a:p>
            <a:pPr>
              <a:lnSpc>
                <a:spcPct val="90000"/>
              </a:lnSpc>
              <a:defRPr b="1">
                <a:solidFill>
                  <a:srgbClr val="89929B"/>
                </a:solidFill>
              </a:defRPr>
            </a:pPr>
            <a:endParaRPr/>
          </a:p>
          <a:p>
            <a:pPr>
              <a:lnSpc>
                <a:spcPct val="90000"/>
              </a:lnSpc>
              <a:defRPr b="1">
                <a:solidFill>
                  <a:srgbClr val="89929B"/>
                </a:solidFill>
              </a:defRPr>
            </a:pPr>
            <a:endParaRPr/>
          </a:p>
        </p:txBody>
      </p:sp>
      <p:sp>
        <p:nvSpPr>
          <p:cNvPr id="381" name="по режиму функционирования:…"/>
          <p:cNvSpPr txBox="1"/>
          <p:nvPr/>
        </p:nvSpPr>
        <p:spPr>
          <a:xfrm>
            <a:off x="244511" y="1735235"/>
            <a:ext cx="4579777" cy="1081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>
              <a:lnSpc>
                <a:spcPct val="90000"/>
              </a:lnSpc>
            </a:pPr>
            <a:r>
              <a:t>по режиму функционирования:</a:t>
            </a:r>
          </a:p>
          <a:p>
            <a:pPr marL="240631" indent="-240631">
              <a:lnSpc>
                <a:spcPct val="90000"/>
              </a:lnSpc>
              <a:buSzPct val="100000"/>
              <a:buChar char="-"/>
            </a:pPr>
            <a:r>
              <a:t>одномодовая ВОЛС</a:t>
            </a:r>
          </a:p>
          <a:p>
            <a:pPr marL="240631" indent="-240631">
              <a:lnSpc>
                <a:spcPct val="90000"/>
              </a:lnSpc>
              <a:buSzPct val="100000"/>
              <a:buChar char="-"/>
            </a:pPr>
            <a:r>
              <a:t>многомодовая ВОЛС</a:t>
            </a:r>
          </a:p>
        </p:txBody>
      </p:sp>
      <p:sp>
        <p:nvSpPr>
          <p:cNvPr id="382" name="по виду профиля к-та преломления:…"/>
          <p:cNvSpPr txBox="1"/>
          <p:nvPr/>
        </p:nvSpPr>
        <p:spPr>
          <a:xfrm>
            <a:off x="244511" y="3115414"/>
            <a:ext cx="5325257" cy="1081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>
              <a:lnSpc>
                <a:spcPct val="90000"/>
              </a:lnSpc>
            </a:pPr>
            <a:r>
              <a:t>по виду профиля к-та преломления:</a:t>
            </a:r>
          </a:p>
          <a:p>
            <a:pPr marL="240631" indent="-240631">
              <a:lnSpc>
                <a:spcPct val="90000"/>
              </a:lnSpc>
              <a:buSzPct val="100000"/>
              <a:buChar char="-"/>
            </a:pPr>
            <a:r>
              <a:t>со ступенчатым профилем</a:t>
            </a:r>
          </a:p>
          <a:p>
            <a:pPr marL="240631" indent="-240631">
              <a:lnSpc>
                <a:spcPct val="90000"/>
              </a:lnSpc>
              <a:buSzPct val="100000"/>
              <a:buChar char="-"/>
            </a:pPr>
            <a:r>
              <a:t>с параболическим профилем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Каналы связи на воздушных линиях и линиях электропередач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Каналы связи на воздушных линиях и линиях электропередач</a:t>
            </a:r>
          </a:p>
        </p:txBody>
      </p:sp>
      <p:pic>
        <p:nvPicPr>
          <p:cNvPr id="385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4982" y="1122112"/>
            <a:ext cx="7425120" cy="49539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Каналы связи на воздушных линиях и линиях электропередач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Каналы связи на воздушных линиях и линиях электропередач</a:t>
            </a:r>
          </a:p>
        </p:txBody>
      </p:sp>
      <p:pic>
        <p:nvPicPr>
          <p:cNvPr id="390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8698" y="1222649"/>
            <a:ext cx="6783940" cy="4412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Длинная лини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Длинная линия</a:t>
            </a:r>
          </a:p>
        </p:txBody>
      </p:sp>
      <p:pic>
        <p:nvPicPr>
          <p:cNvPr id="393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06513" y="989856"/>
            <a:ext cx="4623969" cy="48782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Энергетический спектр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Энергетический спектр</a:t>
            </a:r>
          </a:p>
        </p:txBody>
      </p:sp>
      <p:pic>
        <p:nvPicPr>
          <p:cNvPr id="266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02040" y="879756"/>
            <a:ext cx="2945258" cy="1081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Снимок экрана 2015-09-17 в 13.44.46.png" descr="Снимок экрана 2015-09-17 в 13.44.4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1347" y="2080753"/>
            <a:ext cx="882562" cy="4142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Снимок экрана 2015-09-17 в 13.45.24.png" descr="Снимок экрана 2015-09-17 в 13.45.2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0961" y="2883375"/>
            <a:ext cx="783335" cy="414265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спектральная плотность среднеквадратичного значения звукового давления…"/>
          <p:cNvSpPr txBox="1"/>
          <p:nvPr/>
        </p:nvSpPr>
        <p:spPr>
          <a:xfrm>
            <a:off x="1003938" y="2124899"/>
            <a:ext cx="8221980" cy="16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 anchor="ctr">
            <a:spAutoFit/>
          </a:bodyPr>
          <a:lstStyle/>
          <a:p>
            <a:pPr marL="120315" indent="-120315" defTabSz="457200">
              <a:buSzPct val="100000"/>
              <a:buChar char="-"/>
              <a:defRPr sz="1700">
                <a:latin typeface="+mn-lt"/>
                <a:ea typeface="+mn-ea"/>
                <a:cs typeface="+mn-cs"/>
                <a:sym typeface="Helvetica"/>
              </a:defRPr>
            </a:pPr>
            <a:r>
              <a:t>спектральная плотность среднеквадратичного значения звукового давления</a:t>
            </a:r>
          </a:p>
          <a:p>
            <a:pPr defTabSz="457200">
              <a:defRPr sz="17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defTabSz="457200">
              <a:defRPr sz="17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defTabSz="457200">
              <a:defRPr sz="1700">
                <a:latin typeface="+mn-lt"/>
                <a:ea typeface="+mn-ea"/>
                <a:cs typeface="+mn-cs"/>
                <a:sym typeface="Helvetica"/>
              </a:defRPr>
            </a:pPr>
            <a:r>
              <a:t>- минимум звукового давления, которое слышно на частоте 600-800Гц</a:t>
            </a:r>
          </a:p>
          <a:p>
            <a:pPr defTabSz="457200">
              <a:defRPr sz="17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270" name="Снимок экрана 2015-09-17 в 13.47.41.png" descr="Снимок экрана 2015-09-17 в 13.47.4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11590" y="3427130"/>
            <a:ext cx="514259" cy="414265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- полоса 1Гц"/>
          <p:cNvSpPr txBox="1"/>
          <p:nvPr/>
        </p:nvSpPr>
        <p:spPr>
          <a:xfrm>
            <a:off x="628389" y="3446168"/>
            <a:ext cx="1425737" cy="60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 anchor="ctr">
            <a:spAutoFit/>
          </a:bodyPr>
          <a:lstStyle>
            <a:lvl1pPr defTabSz="457200">
              <a:defRPr sz="17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- полоса 1Гц</a:t>
            </a:r>
          </a:p>
        </p:txBody>
      </p:sp>
      <p:pic>
        <p:nvPicPr>
          <p:cNvPr id="272" name="Снимок экрана 2015-09-17 в 13.48.52.png" descr="Снимок экрана 2015-09-17 в 13.48.52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138852" y="3562208"/>
            <a:ext cx="4866296" cy="30129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Энергетический спектр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Энергетический спектр</a:t>
            </a:r>
          </a:p>
        </p:txBody>
      </p:sp>
      <p:pic>
        <p:nvPicPr>
          <p:cNvPr id="277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4815" y="1138926"/>
            <a:ext cx="5933290" cy="39335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Оценка количества информации при преобразовании в цифровой сигнал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Оценка количества информации при преобразовании в цифровой сигнал</a:t>
            </a:r>
          </a:p>
        </p:txBody>
      </p:sp>
      <p:pic>
        <p:nvPicPr>
          <p:cNvPr id="280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174" y="1785502"/>
            <a:ext cx="2840017" cy="562380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Для нормального восприятия:    =3100Гц;"/>
          <p:cNvSpPr txBox="1"/>
          <p:nvPr/>
        </p:nvSpPr>
        <p:spPr>
          <a:xfrm>
            <a:off x="-317891" y="2729411"/>
            <a:ext cx="4823702" cy="60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 anchor="ctr">
            <a:spAutoFit/>
          </a:bodyPr>
          <a:lstStyle>
            <a:lvl1pPr indent="449580" algn="just" defTabSz="457200">
              <a:defRPr sz="17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Для нормального восприятия:    =3100Гц;</a:t>
            </a:r>
          </a:p>
        </p:txBody>
      </p:sp>
      <p:pic>
        <p:nvPicPr>
          <p:cNvPr id="282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32503" y="2763639"/>
            <a:ext cx="344349" cy="258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Изображение" descr="Изображение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7929" y="3176918"/>
            <a:ext cx="2160695" cy="504163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Порог слышимости:"/>
          <p:cNvSpPr txBox="1"/>
          <p:nvPr/>
        </p:nvSpPr>
        <p:spPr>
          <a:xfrm>
            <a:off x="-290432" y="3712541"/>
            <a:ext cx="2680409" cy="592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 anchor="ctr">
            <a:spAutoFit/>
          </a:bodyPr>
          <a:lstStyle>
            <a:lvl1pPr indent="449580" algn="just" defTabSz="457200">
              <a:defRPr sz="17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Порог слышимости: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5" name="Изображение" descr="Изображение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17627" y="3687141"/>
            <a:ext cx="1609042" cy="440834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Мощность шума, при которой передача более менее удовлетворительна:"/>
          <p:cNvSpPr txBox="1"/>
          <p:nvPr/>
        </p:nvSpPr>
        <p:spPr>
          <a:xfrm>
            <a:off x="154190" y="4260229"/>
            <a:ext cx="7688735" cy="34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 anchor="ctr">
            <a:spAutoFit/>
          </a:bodyPr>
          <a:lstStyle>
            <a:lvl1pPr defTabSz="457200">
              <a:defRPr sz="17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Мощность шума, при которой передача более менее удовлетворительна: </a:t>
            </a:r>
          </a:p>
        </p:txBody>
      </p:sp>
      <p:pic>
        <p:nvPicPr>
          <p:cNvPr id="287" name="Изображение" descr="Изображение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5401" y="4740085"/>
            <a:ext cx="1828743" cy="7721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пектр TV - сигнал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Спектр TV - сигнала</a:t>
            </a:r>
          </a:p>
        </p:txBody>
      </p:sp>
      <p:pic>
        <p:nvPicPr>
          <p:cNvPr id="290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9153" y="1125986"/>
            <a:ext cx="7870425" cy="2417713"/>
          </a:xfrm>
          <a:prstGeom prst="rect">
            <a:avLst/>
          </a:prstGeom>
          <a:ln w="12700">
            <a:miter lim="400000"/>
          </a:ln>
        </p:spPr>
      </p:pic>
      <p:pic>
        <p:nvPicPr>
          <p:cNvPr id="291" name="Изображение" descr="Изображение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030" y="3843890"/>
            <a:ext cx="355533" cy="426639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- частота полукадра."/>
          <p:cNvSpPr txBox="1"/>
          <p:nvPr/>
        </p:nvSpPr>
        <p:spPr>
          <a:xfrm>
            <a:off x="1288670" y="3916714"/>
            <a:ext cx="1912690" cy="52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 anchor="ctr">
            <a:spAutoFit/>
          </a:bodyPr>
          <a:lstStyle>
            <a:lvl1pPr defTabSz="457200">
              <a:defRPr sz="1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- частота полукадра.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Цифровая передача ТВ - сигнал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Цифровая передача ТВ - сигнала</a:t>
            </a:r>
          </a:p>
        </p:txBody>
      </p:sp>
      <p:pic>
        <p:nvPicPr>
          <p:cNvPr id="297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663" y="811151"/>
            <a:ext cx="2273745" cy="655548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031" y="2557417"/>
            <a:ext cx="8979938" cy="17431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Структура кадра в РТ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Структура кадра в РТС</a:t>
            </a:r>
          </a:p>
        </p:txBody>
      </p:sp>
      <p:pic>
        <p:nvPicPr>
          <p:cNvPr id="301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rcRect t="9073"/>
          <a:stretch>
            <a:fillRect/>
          </a:stretch>
        </p:blipFill>
        <p:spPr>
          <a:xfrm>
            <a:off x="910015" y="2109534"/>
            <a:ext cx="6985806" cy="22867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Структура кадра в РТ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Структура кадра в РТС</a:t>
            </a:r>
          </a:p>
        </p:txBody>
      </p:sp>
      <p:pic>
        <p:nvPicPr>
          <p:cNvPr id="304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539" y="1670559"/>
            <a:ext cx="8140931" cy="3516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r"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D308"/>
      </a:accent1>
      <a:accent2>
        <a:srgbClr val="FFAF00"/>
      </a:accent2>
      <a:accent3>
        <a:srgbClr val="8F8F8F"/>
      </a:accent3>
      <a:accent4>
        <a:srgbClr val="707070"/>
      </a:accent4>
      <a:accent5>
        <a:srgbClr val="FFE4AA"/>
      </a:accent5>
      <a:accent6>
        <a:srgbClr val="E79F00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D308"/>
      </a:accent1>
      <a:accent2>
        <a:srgbClr val="FFAF00"/>
      </a:accent2>
      <a:accent3>
        <a:srgbClr val="8F8F8F"/>
      </a:accent3>
      <a:accent4>
        <a:srgbClr val="707070"/>
      </a:accent4>
      <a:accent5>
        <a:srgbClr val="FFE4AA"/>
      </a:accent5>
      <a:accent6>
        <a:srgbClr val="E79F00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</Words>
  <Application>Microsoft Macintosh PowerPoint</Application>
  <PresentationFormat>Экран (4:3)</PresentationFormat>
  <Paragraphs>94</Paragraphs>
  <Slides>27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Arial</vt:lpstr>
      <vt:lpstr>Courier New</vt:lpstr>
      <vt:lpstr>Helvetica</vt:lpstr>
      <vt:lpstr>Helvetica Neue</vt:lpstr>
      <vt:lpstr>Symbol</vt:lpstr>
      <vt:lpstr>Times New Roman</vt:lpstr>
      <vt:lpstr>Default</vt:lpstr>
      <vt:lpstr>Речевые сигналы</vt:lpstr>
      <vt:lpstr>Речевые кодеки. OPUS</vt:lpstr>
      <vt:lpstr>Энергетический спектр</vt:lpstr>
      <vt:lpstr>Энергетический спектр</vt:lpstr>
      <vt:lpstr>Оценка количества информации при преобразовании в цифровой сигнал</vt:lpstr>
      <vt:lpstr>Спектр TV - сигнала</vt:lpstr>
      <vt:lpstr>Цифровая передача ТВ - сигнала</vt:lpstr>
      <vt:lpstr>Структура кадра в РТС</vt:lpstr>
      <vt:lpstr>Структура кадра в РТС</vt:lpstr>
      <vt:lpstr>Структура кадра в РТС</vt:lpstr>
      <vt:lpstr>Структура кадра в РТС</vt:lpstr>
      <vt:lpstr>Цифровая передача ТВ - сигнала</vt:lpstr>
      <vt:lpstr>Цифровая передача ТВ - сигнала</vt:lpstr>
      <vt:lpstr>Основные х-ки информ. пр-сов и каналов в функциональной среде информобмена в ИВС</vt:lpstr>
      <vt:lpstr>Условие физической реализуемость пр-са информ обмена по интерфейсу</vt:lpstr>
      <vt:lpstr>Каналы связи</vt:lpstr>
      <vt:lpstr>Каналы связи</vt:lpstr>
      <vt:lpstr>Проводные линии связи</vt:lpstr>
      <vt:lpstr>Проводные линии связи</vt:lpstr>
      <vt:lpstr>Зависимость погонной индуктивности</vt:lpstr>
      <vt:lpstr>Зависимость погонной индуктивности</vt:lpstr>
      <vt:lpstr>Витая пара</vt:lpstr>
      <vt:lpstr>ВОЛС</vt:lpstr>
      <vt:lpstr>ВОЛС</vt:lpstr>
      <vt:lpstr>Каналы связи на воздушных линиях и линиях электропередач</vt:lpstr>
      <vt:lpstr>Каналы связи на воздушных линиях и линиях электропередач</vt:lpstr>
      <vt:lpstr>Длинная линия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Речевые сигналы</dc:title>
  <cp:lastModifiedBy>пользователь Microsoft Office</cp:lastModifiedBy>
  <cp:revision>1</cp:revision>
  <dcterms:modified xsi:type="dcterms:W3CDTF">2017-09-29T15:39:12Z</dcterms:modified>
</cp:coreProperties>
</file>