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DFCA"/>
          </a:solidFill>
        </a:fill>
      </a:tcStyle>
    </a:wholeTbl>
    <a:band2H>
      <a:tcTxStyle/>
      <a:tcStyle>
        <a:tcBdr/>
        <a:fill>
          <a:solidFill>
            <a:srgbClr val="FAEF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Мультипликативная помеха возникает, когда свойства среды распространения сигнала меняются во времени. Примером мультипликативной помехи являются замирания сигнала при приеме коротких волн, называемые также федингами. Замирания приводят не только к уменьшению принимаемого сигнала или временным прекращениям приема, но и к сильным искажениям сигналов вследствие изменяющегося характера прохождения различных составляющих их спектра.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Основа приемника-коррелятора:</a:t>
            </a:r>
          </a:p>
          <a:p>
            <a:r>
              <a:t>•	Информационный вход</a:t>
            </a:r>
          </a:p>
          <a:p>
            <a:r>
              <a:t>•	Опорный вход</a:t>
            </a:r>
          </a:p>
          <a:p>
            <a:r>
              <a:t>Имеет место линейная обработка сигнала. При такой обработке часто возникает эффект декорреляции.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Можно использовать одноканальную схему приема. С</a:t>
            </a:r>
          </a:p>
          <a:p>
            <a:r>
              <a:t>Частотный дискриминатор предназначен для преобразования входных колебаний в напряжение, зависящее от частоты этих колебаний. Частотный дискриминатор в этой автоматической системе выполняет функции измерительного элемента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 воздействии на вход любого тракта передачи импульсные помехи имеют на выходе полупериодическую помеху в частности.</a:t>
            </a:r>
          </a:p>
          <a:p>
            <a:r>
              <a:t>То есть фактически воздействие большого числа импульсных помех от независимых источников эквивалентно воздействию флуктуационной помехи.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– это случайный процесс, характеристики которого определяются характеристиками случайной информационной последовательности символов и видов ИПФ (импульсная переходная функция) тракта передачи.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помехи можно представить как помехи типа импульс.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Переданный символ может быть получен несколько раз в приемнике.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 приемнике многолучевые компоненты суммируются. Возникают так называемые перекрытия и наложения одного символа на другой. Возникает межсивольная интерференция.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Если период символа T очень мал по сравнению с задержкой распространения, то воздействие является значительным (T&lt;&lt;t). Но если мы можем увеличить длину символов, большинство из них не будет страдать от последствий ISI (T&gt;&gt;t)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 приеме двоичных сигналов необходимо получить наилучший метод приема обработки сигналов. Фактически приемное устройство должно решить задачу, какой сигнал принят: S1 или S2.</a:t>
            </a:r>
          </a:p>
          <a:p>
            <a:r>
              <a:t>Такая задача является задачей выбора двух гипотез: H1 или H2 </a:t>
            </a:r>
          </a:p>
          <a:p>
            <a:r>
              <a:t>Она статистическая, так как в общем случае появление сигнала S1  и S2  - случайный процесс.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Среди стационарных случайных помех помеха белый шум обладает максимальной энтропией.</a:t>
            </a:r>
          </a:p>
          <a:p>
            <a:r>
              <a:t>В большинстве случаев, воздействие помех сводится к воздействиям стационарных случайных помех. В очень многих каналах связи имеют место так называемые групповые ошибки (пакетные ошибки) и в этом случае полученные результаты не применимы.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419100"/>
            <a:ext cx="8634413" cy="293846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3429000"/>
            <a:ext cx="8634413" cy="311943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 marL="0" indent="1587">
              <a:buSzTx/>
              <a:buNone/>
              <a:defRPr b="1"/>
            </a:lvl2pPr>
            <a:lvl3pPr marL="0" indent="282575">
              <a:buSzTx/>
              <a:buNone/>
              <a:defRPr b="1"/>
            </a:lvl3pPr>
            <a:lvl4pPr marL="0" indent="563562">
              <a:buSzTx/>
              <a:buNone/>
              <a:defRPr b="1"/>
            </a:lvl4pPr>
            <a:lvl5pPr marL="0" indent="793750">
              <a:buSzTx/>
              <a:buNone/>
              <a:defRPr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77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60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1" name="Линия"/>
            <p:cNvSpPr/>
            <p:nvPr/>
          </p:nvSpPr>
          <p:spPr>
            <a:xfrm flipH="1">
              <a:off x="0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2" name="Линия"/>
            <p:cNvSpPr/>
            <p:nvPr/>
          </p:nvSpPr>
          <p:spPr>
            <a:xfrm flipH="1">
              <a:off x="0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5" name="Линия"/>
            <p:cNvSpPr/>
            <p:nvPr/>
          </p:nvSpPr>
          <p:spPr>
            <a:xfrm flipH="1">
              <a:off x="0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6" name="Линия"/>
            <p:cNvSpPr/>
            <p:nvPr/>
          </p:nvSpPr>
          <p:spPr>
            <a:xfrm flipH="1">
              <a:off x="0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" name="Линия"/>
            <p:cNvSpPr/>
            <p:nvPr/>
          </p:nvSpPr>
          <p:spPr>
            <a:xfrm flipH="1">
              <a:off x="9394825" y="5052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" name="Линия"/>
            <p:cNvSpPr/>
            <p:nvPr/>
          </p:nvSpPr>
          <p:spPr>
            <a:xfrm flipH="1">
              <a:off x="9394825" y="3553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2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3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4" name="Линия"/>
            <p:cNvSpPr/>
            <p:nvPr/>
          </p:nvSpPr>
          <p:spPr>
            <a:xfrm flipH="1">
              <a:off x="9394825" y="36426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5" name="Линия"/>
            <p:cNvSpPr/>
            <p:nvPr/>
          </p:nvSpPr>
          <p:spPr>
            <a:xfrm flipH="1">
              <a:off x="9394825" y="234568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6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80" name="Группа"/>
          <p:cNvGrpSpPr/>
          <p:nvPr/>
        </p:nvGrpSpPr>
        <p:grpSpPr>
          <a:xfrm>
            <a:off x="1474787" y="6894512"/>
            <a:ext cx="287338" cy="234862"/>
            <a:chOff x="0" y="0"/>
            <a:chExt cx="287337" cy="234860"/>
          </a:xfrm>
        </p:grpSpPr>
        <p:sp>
          <p:nvSpPr>
            <p:cNvPr id="78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79" name="R 255 G 211 B 8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211 B 8</a:t>
              </a:r>
            </a:p>
          </p:txBody>
        </p:sp>
      </p:grpSp>
      <p:grpSp>
        <p:nvGrpSpPr>
          <p:cNvPr id="83" name="Группа"/>
          <p:cNvGrpSpPr/>
          <p:nvPr/>
        </p:nvGrpSpPr>
        <p:grpSpPr>
          <a:xfrm>
            <a:off x="1835150" y="6894512"/>
            <a:ext cx="287338" cy="234862"/>
            <a:chOff x="0" y="0"/>
            <a:chExt cx="287337" cy="234860"/>
          </a:xfrm>
        </p:grpSpPr>
        <p:sp>
          <p:nvSpPr>
            <p:cNvPr id="81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2" name="R 255 G 175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175 B 0</a:t>
              </a:r>
            </a:p>
          </p:txBody>
        </p:sp>
      </p:grpSp>
      <p:grpSp>
        <p:nvGrpSpPr>
          <p:cNvPr id="86" name="Группа"/>
          <p:cNvGrpSpPr/>
          <p:nvPr/>
        </p:nvGrpSpPr>
        <p:grpSpPr>
          <a:xfrm>
            <a:off x="2195512" y="6894512"/>
            <a:ext cx="287338" cy="234862"/>
            <a:chOff x="0" y="0"/>
            <a:chExt cx="287337" cy="234860"/>
          </a:xfrm>
        </p:grpSpPr>
        <p:sp>
          <p:nvSpPr>
            <p:cNvPr id="84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7F10A2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5" name="R 127 G 16  B 162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127 G 16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162</a:t>
              </a:r>
            </a:p>
          </p:txBody>
        </p:sp>
      </p:grpSp>
      <p:grpSp>
        <p:nvGrpSpPr>
          <p:cNvPr id="89" name="Группа"/>
          <p:cNvGrpSpPr/>
          <p:nvPr/>
        </p:nvGrpSpPr>
        <p:grpSpPr>
          <a:xfrm>
            <a:off x="4714875" y="6894512"/>
            <a:ext cx="287338" cy="234862"/>
            <a:chOff x="0" y="0"/>
            <a:chExt cx="287337" cy="234860"/>
          </a:xfrm>
        </p:grpSpPr>
        <p:sp>
          <p:nvSpPr>
            <p:cNvPr id="87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A2A6AD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88" name="R 163 G 166 B 173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163 G 166 B 173</a:t>
              </a:r>
            </a:p>
          </p:txBody>
        </p:sp>
      </p:grpSp>
      <p:grpSp>
        <p:nvGrpSpPr>
          <p:cNvPr id="92" name="Группа"/>
          <p:cNvGrpSpPr/>
          <p:nvPr/>
        </p:nvGrpSpPr>
        <p:grpSpPr>
          <a:xfrm>
            <a:off x="4354512" y="6894512"/>
            <a:ext cx="287338" cy="234862"/>
            <a:chOff x="0" y="0"/>
            <a:chExt cx="287337" cy="234860"/>
          </a:xfrm>
        </p:grpSpPr>
        <p:sp>
          <p:nvSpPr>
            <p:cNvPr id="90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89929B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1" name="R 137 G 146 B 1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137 G 146 B 155</a:t>
              </a:r>
            </a:p>
          </p:txBody>
        </p:sp>
      </p:grpSp>
      <p:grpSp>
        <p:nvGrpSpPr>
          <p:cNvPr id="95" name="Группа"/>
          <p:cNvGrpSpPr/>
          <p:nvPr/>
        </p:nvGrpSpPr>
        <p:grpSpPr>
          <a:xfrm>
            <a:off x="5075237" y="6894512"/>
            <a:ext cx="287338" cy="234862"/>
            <a:chOff x="0" y="0"/>
            <a:chExt cx="287337" cy="234860"/>
          </a:xfrm>
        </p:grpSpPr>
        <p:sp>
          <p:nvSpPr>
            <p:cNvPr id="93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AF00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4" name="R 175 G 0 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175 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51</a:t>
              </a:r>
            </a:p>
          </p:txBody>
        </p:sp>
      </p:grpSp>
      <p:grpSp>
        <p:nvGrpSpPr>
          <p:cNvPr id="98" name="Группа"/>
          <p:cNvGrpSpPr/>
          <p:nvPr/>
        </p:nvGrpSpPr>
        <p:grpSpPr>
          <a:xfrm>
            <a:off x="5435600" y="6894512"/>
            <a:ext cx="287338" cy="234862"/>
            <a:chOff x="0" y="0"/>
            <a:chExt cx="287337" cy="234860"/>
          </a:xfrm>
        </p:grpSpPr>
        <p:sp>
          <p:nvSpPr>
            <p:cNvPr id="96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34C333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7" name="R 52  G 195 B 51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52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195 B 51</a:t>
              </a:r>
            </a:p>
          </p:txBody>
        </p:sp>
      </p:grpSp>
      <p:grpSp>
        <p:nvGrpSpPr>
          <p:cNvPr id="101" name="Группа"/>
          <p:cNvGrpSpPr/>
          <p:nvPr/>
        </p:nvGrpSpPr>
        <p:grpSpPr>
          <a:xfrm>
            <a:off x="3994150" y="6894512"/>
            <a:ext cx="287338" cy="234862"/>
            <a:chOff x="0" y="0"/>
            <a:chExt cx="287337" cy="234860"/>
          </a:xfrm>
        </p:grpSpPr>
        <p:sp>
          <p:nvSpPr>
            <p:cNvPr id="99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00" name="R 0  G 0  B 0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762000">
                <a:spcBef>
                  <a:spcPts val="100"/>
                </a:spcBef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G 0 </a:t>
              </a:r>
              <a:br>
                <a:rPr sz="600" b="1">
                  <a:solidFill>
                    <a:schemeClr val="accent3">
                      <a:lumOff val="44000"/>
                    </a:schemeClr>
                  </a:solidFill>
                </a:rPr>
              </a:b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B 0</a:t>
              </a:r>
            </a:p>
          </p:txBody>
        </p:sp>
      </p:grpSp>
      <p:grpSp>
        <p:nvGrpSpPr>
          <p:cNvPr id="104" name="Группа"/>
          <p:cNvGrpSpPr/>
          <p:nvPr/>
        </p:nvGrpSpPr>
        <p:grpSpPr>
          <a:xfrm>
            <a:off x="3635375" y="6894512"/>
            <a:ext cx="287338" cy="234862"/>
            <a:chOff x="0" y="0"/>
            <a:chExt cx="287337" cy="234860"/>
          </a:xfrm>
        </p:grpSpPr>
        <p:sp>
          <p:nvSpPr>
            <p:cNvPr id="102" name="Прямоугольник с закругленными углами"/>
            <p:cNvSpPr/>
            <p:nvPr/>
          </p:nvSpPr>
          <p:spPr>
            <a:xfrm>
              <a:off x="0" y="0"/>
              <a:ext cx="287338" cy="1793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Off val="44000"/>
              </a:schemeClr>
            </a:solidFill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762000">
                <a:spcBef>
                  <a:spcPts val="4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03" name="R 255 G 255 B 255"/>
            <p:cNvSpPr txBox="1"/>
            <p:nvPr/>
          </p:nvSpPr>
          <p:spPr>
            <a:xfrm>
              <a:off x="8753" y="8753"/>
              <a:ext cx="269832" cy="226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R 255 G 255 B 255</a:t>
              </a:r>
            </a:p>
          </p:txBody>
        </p:sp>
      </p:grpSp>
      <p:sp>
        <p:nvSpPr>
          <p:cNvPr id="105" name="Primary colours:"/>
          <p:cNvSpPr txBox="1"/>
          <p:nvPr/>
        </p:nvSpPr>
        <p:spPr>
          <a:xfrm>
            <a:off x="821580" y="6920706"/>
            <a:ext cx="6182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Primary colours:</a:t>
            </a:r>
          </a:p>
        </p:txBody>
      </p:sp>
      <p:sp>
        <p:nvSpPr>
          <p:cNvPr id="106" name="Supporting colours:"/>
          <p:cNvSpPr txBox="1"/>
          <p:nvPr/>
        </p:nvSpPr>
        <p:spPr>
          <a:xfrm>
            <a:off x="2846982" y="6920706"/>
            <a:ext cx="74076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762000">
              <a:spcBef>
                <a:spcPts val="100"/>
              </a:spcBef>
              <a:defRPr sz="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2400" b="0">
                <a:solidFill>
                  <a:srgbClr val="000000"/>
                </a:solidFill>
              </a:defRPr>
            </a:pPr>
            <a:r>
              <a:rPr sz="600" b="1">
                <a:solidFill>
                  <a:schemeClr val="accent3">
                    <a:lumOff val="44000"/>
                  </a:schemeClr>
                </a:solidFill>
              </a:rPr>
              <a:t>Supporting colours:</a:t>
            </a:r>
          </a:p>
        </p:txBody>
      </p:sp>
      <p:sp>
        <p:nvSpPr>
          <p:cNvPr id="1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31" name="NSN-logo_PPT.jpg" descr="NSN-logo_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9075" y="6242050"/>
            <a:ext cx="1054100" cy="4460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32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9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1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7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78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151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14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0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154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15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3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157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15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6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160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15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9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163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16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2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166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16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5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169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16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8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172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17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1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175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17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4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176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177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382000" y="6521450"/>
            <a:ext cx="762000" cy="313393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900"/>
              </a:spcBef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6" name="3GPP_TM.png" descr="3GPP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123825"/>
            <a:ext cx="1485900" cy="86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3GPP_backgrd2.jpg" descr="3GPP_backgrd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884362"/>
            <a:ext cx="7924800" cy="46148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100000"/>
              </a:lnSpc>
              <a:defRPr sz="4000" i="1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44450" tIns="44450" rIns="44450" bIns="44450"/>
          <a:lstStyle>
            <a:lvl1pPr algn="ctr"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003399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96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9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2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5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42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15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1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4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18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1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7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21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1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7F22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0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224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2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3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227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22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6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230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22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F18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9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233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23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2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236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23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5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239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23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8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240" name="Primary colours:"/>
            <p:cNvSpPr txBox="1"/>
            <p:nvPr/>
          </p:nvSpPr>
          <p:spPr>
            <a:xfrm>
              <a:off x="0" y="26193"/>
              <a:ext cx="6182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241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24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54000" y="6588125"/>
            <a:ext cx="2133600" cy="34562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9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3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2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5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4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8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7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31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0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34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3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3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37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3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6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40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3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9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43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4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2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46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4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5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47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48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5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225425"/>
            <a:ext cx="8634413" cy="97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1196975"/>
            <a:ext cx="8639175" cy="566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59304" marR="0" indent="-3577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17855" marR="0" indent="-3352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68362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366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5938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0510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5082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654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Помехи в каналах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Помехи в каналах связи</a:t>
            </a:r>
          </a:p>
        </p:txBody>
      </p:sp>
      <p:sp>
        <p:nvSpPr>
          <p:cNvPr id="254" name="Помеха – стороннее возмущении, мешающее правильному проходу сигнала."/>
          <p:cNvSpPr txBox="1"/>
          <p:nvPr/>
        </p:nvSpPr>
        <p:spPr>
          <a:xfrm>
            <a:off x="-244816" y="984246"/>
            <a:ext cx="9186801" cy="6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indent="449580" defTabSz="457200">
              <a:defRPr sz="1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Помеха – стороннее возмущении, мешающее правильному проходу сигнала.</a:t>
            </a:r>
          </a:p>
        </p:txBody>
      </p:sp>
      <p:pic>
        <p:nvPicPr>
          <p:cNvPr id="25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r="2443"/>
          <a:stretch>
            <a:fillRect/>
          </a:stretch>
        </p:blipFill>
        <p:spPr>
          <a:xfrm>
            <a:off x="0" y="2282951"/>
            <a:ext cx="8920584" cy="2292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Межсимвольные искажения (интерференционные помехи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</a:t>
            </a:r>
          </a:p>
        </p:txBody>
      </p:sp>
      <p:sp>
        <p:nvSpPr>
          <p:cNvPr id="292" name="Каналы связи тракта передачи, в которых существует или возникают межсимвольные искажения из-за конечной полосы пропускания называется каналами с памятью."/>
          <p:cNvSpPr txBox="1"/>
          <p:nvPr/>
        </p:nvSpPr>
        <p:spPr>
          <a:xfrm>
            <a:off x="288881" y="1344925"/>
            <a:ext cx="8670578" cy="92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Каналы связи тракта передачи, в которых существует или </a:t>
            </a:r>
            <a:r>
              <a:rPr dirty="0" smtClean="0"/>
              <a:t>возникают</a:t>
            </a:r>
            <a:endParaRPr lang="ru-RU" dirty="0" smtClean="0"/>
          </a:p>
          <a:p>
            <a:r>
              <a:rPr dirty="0" smtClean="0"/>
              <a:t> </a:t>
            </a:r>
            <a:r>
              <a:rPr dirty="0"/>
              <a:t>межсимвольные искажения из-за конечной полосы пропускания называется </a:t>
            </a:r>
            <a:endParaRPr lang="ru-RU" dirty="0" smtClean="0"/>
          </a:p>
          <a:p>
            <a:r>
              <a:rPr dirty="0" smtClean="0"/>
              <a:t>каналами </a:t>
            </a:r>
            <a:r>
              <a:rPr dirty="0"/>
              <a:t>с памятью.</a:t>
            </a:r>
          </a:p>
        </p:txBody>
      </p:sp>
      <p:pic>
        <p:nvPicPr>
          <p:cNvPr id="29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85" y="3049420"/>
            <a:ext cx="8202814" cy="2029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Межсимвольные искажения (интерференционные помехи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</a:t>
            </a:r>
          </a:p>
        </p:txBody>
      </p:sp>
      <p:pic>
        <p:nvPicPr>
          <p:cNvPr id="29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251" y="2250475"/>
            <a:ext cx="7718237" cy="107197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2 пути оценки межсимвольных искажений:…"/>
          <p:cNvSpPr txBox="1"/>
          <p:nvPr/>
        </p:nvSpPr>
        <p:spPr>
          <a:xfrm>
            <a:off x="254793" y="3586780"/>
            <a:ext cx="8634414" cy="18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/>
          <a:p>
            <a:pPr algn="just"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2 пути оценки межсимвольных искажений:</a:t>
            </a:r>
          </a:p>
          <a:p>
            <a:pPr algn="just"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457200" indent="-228600" algn="just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1.	Моделирование</a:t>
            </a:r>
          </a:p>
          <a:p>
            <a:pPr marL="457200" indent="-228600" algn="just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2.	Использование упрощенной модели тракта (низкочастотного эквивалента)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688" y="1978092"/>
            <a:ext cx="8524624" cy="290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0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922" y="1892121"/>
            <a:ext cx="6867966" cy="2774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0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587" y="1717199"/>
            <a:ext cx="6627740" cy="342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1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095" y="1723647"/>
            <a:ext cx="7037964" cy="3410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1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099" y="1250512"/>
            <a:ext cx="6108701" cy="341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2408" y="4883261"/>
            <a:ext cx="56261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2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490" y="1784881"/>
            <a:ext cx="7853020" cy="370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Межсимвольные искажения (интерференционные помехи) в L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Межсимвольные искажения (интерференционные помехи) в LTE</a:t>
            </a:r>
          </a:p>
        </p:txBody>
      </p:sp>
      <p:pic>
        <p:nvPicPr>
          <p:cNvPr id="32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0465" y="948967"/>
            <a:ext cx="2754937" cy="2929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4083" y="4007965"/>
            <a:ext cx="57531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Оптимальное различение двоичных сигналов методом проверки статистических гипоте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Оптимальное различение двоичных сигналов методом проверки статистических гипотез</a:t>
            </a:r>
          </a:p>
        </p:txBody>
      </p:sp>
      <p:pic>
        <p:nvPicPr>
          <p:cNvPr id="332" name="Снимок экрана 2015-09-30 в 16.18.52.png" descr="Снимок экрана 2015-09-30 в 16.18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1147" y="1510320"/>
            <a:ext cx="3909814" cy="156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8759" y="3825322"/>
            <a:ext cx="5652882" cy="2225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омехи в каналах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Помехи в каналах связи</a:t>
            </a:r>
          </a:p>
        </p:txBody>
      </p:sp>
      <p:pic>
        <p:nvPicPr>
          <p:cNvPr id="25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39" y="1422878"/>
            <a:ext cx="7899401" cy="436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Оптимальный прием двоичных сигналов в каналах связи с двоичными параметрами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Оптимальный прием двоичных сигналов в каналах связи с двоичными параметрами.</a:t>
            </a:r>
          </a:p>
        </p:txBody>
      </p:sp>
      <p:pic>
        <p:nvPicPr>
          <p:cNvPr id="33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999" y="2054087"/>
            <a:ext cx="8927825" cy="216995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Допущения:…"/>
          <p:cNvSpPr txBox="1"/>
          <p:nvPr/>
        </p:nvSpPr>
        <p:spPr>
          <a:xfrm>
            <a:off x="166275" y="4480335"/>
            <a:ext cx="8254411" cy="13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marR="457200"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Допущения:</a:t>
            </a:r>
          </a:p>
          <a:p>
            <a:pPr marL="457200" marR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1.	Помехи типа гауссова шума – космические шумы и неустранимые помехи.</a:t>
            </a:r>
          </a:p>
          <a:p>
            <a:pPr marL="457200" marR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2.	Идеальный приемник – нет помех и нет ошибок.</a:t>
            </a:r>
          </a:p>
          <a:p>
            <a:pPr marL="457200" marR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3.	Схема сигнализации работает идеально</a:t>
            </a:r>
          </a:p>
          <a:p>
            <a:pPr marL="457200" marR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4. Знаем амплитуду сигнала на входе приемника.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Структура оптимального приемника на фоне белого гауссовского шу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 оптимального приемника на фоне белого гауссовского шума</a:t>
            </a:r>
          </a:p>
        </p:txBody>
      </p:sp>
      <p:pic>
        <p:nvPicPr>
          <p:cNvPr id="3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22" y="1804213"/>
            <a:ext cx="8381493" cy="3993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Оптимальный приемник двоичных сигналов с пассивной паузо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Оптимальный приемник двоичных сигналов с пассивной паузой</a:t>
            </a:r>
          </a:p>
        </p:txBody>
      </p:sp>
      <p:pic>
        <p:nvPicPr>
          <p:cNvPr id="347" name="Снимок экрана 2015-10-09 в 13.47.51.png" descr="Снимок экрана 2015-10-09 в 13.47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360" y="1248113"/>
            <a:ext cx="37338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614" y="2566934"/>
            <a:ext cx="7242303" cy="3946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Схема прие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Схема приема</a:t>
            </a:r>
          </a:p>
        </p:txBody>
      </p:sp>
      <p:pic>
        <p:nvPicPr>
          <p:cNvPr id="35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737" y="2159000"/>
            <a:ext cx="9144001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Реализация оптимального приемника на основе согласованного фильтр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Реализация оптимального приемника на основе согласованного фильтра</a:t>
            </a:r>
          </a:p>
        </p:txBody>
      </p:sp>
      <p:pic>
        <p:nvPicPr>
          <p:cNvPr id="35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892" y="1695420"/>
            <a:ext cx="6664899" cy="4265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Схема двухканального для ЧМн прие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Схема двухканального для ЧМн приема</a:t>
            </a:r>
          </a:p>
        </p:txBody>
      </p:sp>
      <p:pic>
        <p:nvPicPr>
          <p:cNvPr id="3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782" y="1944746"/>
            <a:ext cx="8789639" cy="3074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Оптимальный приемник двоичных сигналов с активной паузо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Оптимальный приемник двоичных сигналов с активной паузой</a:t>
            </a:r>
          </a:p>
        </p:txBody>
      </p:sp>
      <p:pic>
        <p:nvPicPr>
          <p:cNvPr id="36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28" y="1648493"/>
            <a:ext cx="8634413" cy="411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Оптимальный приемник двоичных сигналов с активной паузо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Оптимальный приемник двоичных сигналов с активной паузой</a:t>
            </a:r>
          </a:p>
        </p:txBody>
      </p:sp>
      <p:sp>
        <p:nvSpPr>
          <p:cNvPr id="367" name="Пути для взятия информации о тактовой частоте:…"/>
          <p:cNvSpPr txBox="1"/>
          <p:nvPr/>
        </p:nvSpPr>
        <p:spPr>
          <a:xfrm>
            <a:off x="4472" y="1173730"/>
            <a:ext cx="5773851" cy="88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indent="449580"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Пути для взятия информации о тактовой частоте:</a:t>
            </a:r>
          </a:p>
          <a:p>
            <a:pPr marL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выделение синхронизации из самого сигнала</a:t>
            </a:r>
          </a:p>
          <a:p>
            <a:pPr marL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выделение по отдельному каналу синхронизации</a:t>
            </a:r>
          </a:p>
        </p:txBody>
      </p:sp>
      <p:pic>
        <p:nvPicPr>
          <p:cNvPr id="36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332" y="2928058"/>
            <a:ext cx="5953147" cy="2235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Приемник сигналов с активной паузой на согласованных фильтра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Приемник сигналов с активной паузой на согласованных фильтрах</a:t>
            </a:r>
          </a:p>
        </p:txBody>
      </p:sp>
      <p:pic>
        <p:nvPicPr>
          <p:cNvPr id="37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959" y="1760052"/>
            <a:ext cx="6944063" cy="3894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омехи в каналах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Помехи в каналах связи</a:t>
            </a:r>
          </a:p>
        </p:txBody>
      </p:sp>
      <p:pic>
        <p:nvPicPr>
          <p:cNvPr id="26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947" y="1969216"/>
            <a:ext cx="7306227" cy="23201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Схема действия помех в линии связи"/>
          <p:cNvSpPr txBox="1"/>
          <p:nvPr/>
        </p:nvSpPr>
        <p:spPr>
          <a:xfrm>
            <a:off x="781908" y="4600514"/>
            <a:ext cx="3869054" cy="34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>
              <a:defRPr sz="1700"/>
            </a:lvl1pPr>
          </a:lstStyle>
          <a:p>
            <a:r>
              <a:t>Схема действия помех в линии связи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Аддитивно-мультипликативная модел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Аддитивно-мультипликативная модель</a:t>
            </a:r>
          </a:p>
        </p:txBody>
      </p:sp>
      <p:pic>
        <p:nvPicPr>
          <p:cNvPr id="26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5689" y="1583927"/>
            <a:ext cx="2880811" cy="44750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(t)-полезный сигнал…"/>
          <p:cNvSpPr txBox="1"/>
          <p:nvPr/>
        </p:nvSpPr>
        <p:spPr>
          <a:xfrm>
            <a:off x="319276" y="2561082"/>
            <a:ext cx="4552913" cy="99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s(t)-</a:t>
            </a:r>
            <a:r>
              <a:t>полезный сигнал</a:t>
            </a:r>
          </a:p>
          <a:p>
            <a:pPr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n(t)-</a:t>
            </a:r>
            <a:r>
              <a:t>аддитивная составляющая </a:t>
            </a:r>
          </a:p>
          <a:p>
            <a:pPr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μ(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t)-</a:t>
            </a:r>
            <a:r>
              <a:t>мультипликативный коэффициент</a:t>
            </a:r>
          </a:p>
        </p:txBody>
      </p:sp>
      <p:pic>
        <p:nvPicPr>
          <p:cNvPr id="26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9486" y="4081133"/>
            <a:ext cx="2113217" cy="4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373" y="4915590"/>
            <a:ext cx="440215" cy="29347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является случайной функцией."/>
          <p:cNvSpPr txBox="1"/>
          <p:nvPr/>
        </p:nvSpPr>
        <p:spPr>
          <a:xfrm>
            <a:off x="793309" y="4902890"/>
            <a:ext cx="2798478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является случайной функцией.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Оценка состояния канала связи (оценка помеховой обстановки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Оценка состояния канала связи (оценка помеховой обстановки)</a:t>
            </a:r>
          </a:p>
        </p:txBody>
      </p:sp>
      <p:pic>
        <p:nvPicPr>
          <p:cNvPr id="27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10" y="2345267"/>
            <a:ext cx="8986231" cy="1996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Оценка состояния канала связи (оценка помеховой обстановки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Оценка состояния канала связи (оценка помеховой обстановки)</a:t>
            </a:r>
          </a:p>
        </p:txBody>
      </p:sp>
      <p:pic>
        <p:nvPicPr>
          <p:cNvPr id="2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912" y="1837987"/>
            <a:ext cx="6316765" cy="3825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Оценка состояния канала связи (оценка помеховой обстановки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Оценка состояния канала связи (оценка помеховой обстановки)</a:t>
            </a:r>
          </a:p>
        </p:txBody>
      </p:sp>
      <p:pic>
        <p:nvPicPr>
          <p:cNvPr id="2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168" y="1705388"/>
            <a:ext cx="7302548" cy="379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Понятие и составляющие затухания информ. сигналов в линиях интерфейс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Понятие и составляющие затухания информ. сигналов в линиях интерфейсов</a:t>
            </a:r>
          </a:p>
        </p:txBody>
      </p:sp>
      <p:pic>
        <p:nvPicPr>
          <p:cNvPr id="28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66" y="1663858"/>
            <a:ext cx="8401973" cy="4763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Основные составляющие затухания информ. сигналов в линиях интерфейс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Основные составляющие затухания информ. сигналов в линиях интерфейсов</a:t>
            </a:r>
          </a:p>
        </p:txBody>
      </p:sp>
      <p:sp>
        <p:nvSpPr>
          <p:cNvPr id="288" name="δ1 - Тепловые потери.…"/>
          <p:cNvSpPr txBox="1"/>
          <p:nvPr/>
        </p:nvSpPr>
        <p:spPr>
          <a:xfrm>
            <a:off x="240274" y="1433693"/>
            <a:ext cx="8150213" cy="219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δ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1 - Тепловые потери.</a:t>
            </a: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δ2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- Динамические потери (Из-за ограничений по </a:t>
            </a: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широкополосности интерфейса).</a:t>
            </a: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δ3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- Потери на приемных концах линий интерфейсов (Из-за рассеивания </a:t>
            </a: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энергии при распр-ии информ. сигнала в свободном пр-ве).</a:t>
            </a:r>
          </a:p>
        </p:txBody>
      </p:sp>
      <p:pic>
        <p:nvPicPr>
          <p:cNvPr id="289" name="Снимок экрана 2015-09-25 в 12.36.08.png" descr="Снимок экрана 2015-09-25 в 12.36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830" y="4267808"/>
            <a:ext cx="2087100" cy="533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Macintosh PowerPoint</Application>
  <PresentationFormat>Экран (4:3)</PresentationFormat>
  <Paragraphs>74</Paragraphs>
  <Slides>28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Helvetica</vt:lpstr>
      <vt:lpstr>Helvetica Neue</vt:lpstr>
      <vt:lpstr>Symbol</vt:lpstr>
      <vt:lpstr>Times New Roman</vt:lpstr>
      <vt:lpstr>Default</vt:lpstr>
      <vt:lpstr>Помехи в каналах связи</vt:lpstr>
      <vt:lpstr>Помехи в каналах связи</vt:lpstr>
      <vt:lpstr>Помехи в каналах связи</vt:lpstr>
      <vt:lpstr>Аддитивно-мультипликативная модель</vt:lpstr>
      <vt:lpstr>Оценка состояния канала связи (оценка помеховой обстановки)</vt:lpstr>
      <vt:lpstr>Оценка состояния канала связи (оценка помеховой обстановки)</vt:lpstr>
      <vt:lpstr>Оценка состояния канала связи (оценка помеховой обстановки)</vt:lpstr>
      <vt:lpstr>Понятие и составляющие затухания информ. сигналов в линиях интерфейсов</vt:lpstr>
      <vt:lpstr>Основные составляющие затухания информ. сигналов в линиях интерфейсов</vt:lpstr>
      <vt:lpstr>Межсимвольные искажения (интерференционные помехи)</vt:lpstr>
      <vt:lpstr>Межсимвольные искажения (интерференционные помехи)</vt:lpstr>
      <vt:lpstr>Презентация PowerPoint</vt:lpstr>
      <vt:lpstr>Межсимвольные искажения (интерференционные помехи) в LTE</vt:lpstr>
      <vt:lpstr>Межсимвольные искажения (интерференционные помехи) в LTE</vt:lpstr>
      <vt:lpstr>Межсимвольные искажения (интерференционные помехи) в LTE</vt:lpstr>
      <vt:lpstr>Межсимвольные искажения (интерференционные помехи) в LTE</vt:lpstr>
      <vt:lpstr>Межсимвольные искажения (интерференционные помехи) в LTE</vt:lpstr>
      <vt:lpstr>Межсимвольные искажения (интерференционные помехи) в LTE</vt:lpstr>
      <vt:lpstr>Оптимальное различение двоичных сигналов методом проверки статистических гипотез</vt:lpstr>
      <vt:lpstr>Оптимальный прием двоичных сигналов в каналах связи с двоичными параметрами.</vt:lpstr>
      <vt:lpstr>Структура оптимального приемника на фоне белого гауссовского шума</vt:lpstr>
      <vt:lpstr>Оптимальный приемник двоичных сигналов с пассивной паузой</vt:lpstr>
      <vt:lpstr>Схема приема</vt:lpstr>
      <vt:lpstr>Реализация оптимального приемника на основе согласованного фильтра</vt:lpstr>
      <vt:lpstr>Схема двухканального для ЧМн приема</vt:lpstr>
      <vt:lpstr>Оптимальный приемник двоичных сигналов с активной паузой</vt:lpstr>
      <vt:lpstr>Оптимальный приемник двоичных сигналов с активной паузой</vt:lpstr>
      <vt:lpstr>Приемник сигналов с активной паузой на согласованных фильтрах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Помехи в каналах связи</dc:title>
  <cp:lastModifiedBy>пользователь Microsoft Office</cp:lastModifiedBy>
  <cp:revision>1</cp:revision>
  <dcterms:modified xsi:type="dcterms:W3CDTF">2017-10-08T18:40:32Z</dcterms:modified>
</cp:coreProperties>
</file>