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DFCA"/>
          </a:solidFill>
        </a:fill>
      </a:tcStyle>
    </a:wholeTbl>
    <a:band2H>
      <a:tcTxStyle/>
      <a:tcStyle>
        <a:tcBdr/>
        <a:fill>
          <a:solidFill>
            <a:srgbClr val="FAEF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Пути для взятия информации о тактовой частоте:</a:t>
            </a:r>
          </a:p>
          <a:p>
            <a:r>
              <a:t>•	выделение синхронизации из самого сигнала</a:t>
            </a:r>
          </a:p>
          <a:p>
            <a:r>
              <a:t>•	выделение по отдельному каналу синхронизации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Cyclic Delay Diversity is a diversity scheme used in OFDM-based telecommunication systems, transforming spatial diversity into frequency diversity avoiding intersymbol interference.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 delay profile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 delay profile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8" name="Shape 3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Beamforming Networks</a:t>
            </a:r>
          </a:p>
          <a:p>
            <a:r>
              <a:t>Electro-Optical/Optical-Electro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Beamforming Networks</a:t>
            </a:r>
          </a:p>
          <a:p>
            <a:r>
              <a:t>Electro-Optical/Optical-Electro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419100"/>
            <a:ext cx="8634413" cy="29384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3429000"/>
            <a:ext cx="8634413" cy="311943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 marL="0" indent="1587">
              <a:buSzTx/>
              <a:buNone/>
              <a:defRPr b="1"/>
            </a:lvl2pPr>
            <a:lvl3pPr marL="0" indent="282575">
              <a:buSzTx/>
              <a:buNone/>
              <a:defRPr b="1"/>
            </a:lvl3pPr>
            <a:lvl4pPr marL="0" indent="563562">
              <a:buSzTx/>
              <a:buNone/>
              <a:defRPr b="1"/>
            </a:lvl4pPr>
            <a:lvl5pPr marL="0" indent="793750">
              <a:buSzTx/>
              <a:buNone/>
              <a:defRPr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77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60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1" name="Линия"/>
            <p:cNvSpPr/>
            <p:nvPr/>
          </p:nvSpPr>
          <p:spPr>
            <a:xfrm flipH="1">
              <a:off x="0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2" name="Линия"/>
            <p:cNvSpPr/>
            <p:nvPr/>
          </p:nvSpPr>
          <p:spPr>
            <a:xfrm flipH="1">
              <a:off x="0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" name="Линия"/>
            <p:cNvSpPr/>
            <p:nvPr/>
          </p:nvSpPr>
          <p:spPr>
            <a:xfrm flipH="1">
              <a:off x="0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" name="Линия"/>
            <p:cNvSpPr/>
            <p:nvPr/>
          </p:nvSpPr>
          <p:spPr>
            <a:xfrm flipH="1">
              <a:off x="0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" name="Линия"/>
            <p:cNvSpPr/>
            <p:nvPr/>
          </p:nvSpPr>
          <p:spPr>
            <a:xfrm flipH="1">
              <a:off x="9394825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" name="Линия"/>
            <p:cNvSpPr/>
            <p:nvPr/>
          </p:nvSpPr>
          <p:spPr>
            <a:xfrm flipH="1">
              <a:off x="9394825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2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4" name="Линия"/>
            <p:cNvSpPr/>
            <p:nvPr/>
          </p:nvSpPr>
          <p:spPr>
            <a:xfrm flipH="1">
              <a:off x="9394825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5" name="Линия"/>
            <p:cNvSpPr/>
            <p:nvPr/>
          </p:nvSpPr>
          <p:spPr>
            <a:xfrm flipH="1">
              <a:off x="9394825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6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80" name="Группа"/>
          <p:cNvGrpSpPr/>
          <p:nvPr/>
        </p:nvGrpSpPr>
        <p:grpSpPr>
          <a:xfrm>
            <a:off x="1474787" y="6894512"/>
            <a:ext cx="287338" cy="234862"/>
            <a:chOff x="0" y="0"/>
            <a:chExt cx="287337" cy="234860"/>
          </a:xfrm>
        </p:grpSpPr>
        <p:sp>
          <p:nvSpPr>
            <p:cNvPr id="78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79" name="R 255 G 211 B 8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211 B 8</a:t>
              </a:r>
            </a:p>
          </p:txBody>
        </p:sp>
      </p:grpSp>
      <p:grpSp>
        <p:nvGrpSpPr>
          <p:cNvPr id="83" name="Группа"/>
          <p:cNvGrpSpPr/>
          <p:nvPr/>
        </p:nvGrpSpPr>
        <p:grpSpPr>
          <a:xfrm>
            <a:off x="1835150" y="6894512"/>
            <a:ext cx="287338" cy="234862"/>
            <a:chOff x="0" y="0"/>
            <a:chExt cx="287337" cy="234860"/>
          </a:xfrm>
        </p:grpSpPr>
        <p:sp>
          <p:nvSpPr>
            <p:cNvPr id="81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2" name="R 255 G 175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175 B 0</a:t>
              </a:r>
            </a:p>
          </p:txBody>
        </p:sp>
      </p:grpSp>
      <p:grpSp>
        <p:nvGrpSpPr>
          <p:cNvPr id="86" name="Группа"/>
          <p:cNvGrpSpPr/>
          <p:nvPr/>
        </p:nvGrpSpPr>
        <p:grpSpPr>
          <a:xfrm>
            <a:off x="2195512" y="6894512"/>
            <a:ext cx="287338" cy="234862"/>
            <a:chOff x="0" y="0"/>
            <a:chExt cx="287337" cy="234860"/>
          </a:xfrm>
        </p:grpSpPr>
        <p:sp>
          <p:nvSpPr>
            <p:cNvPr id="84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7F10A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5" name="R 127 G 16  B 162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127 G 16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162</a:t>
              </a:r>
            </a:p>
          </p:txBody>
        </p:sp>
      </p:grpSp>
      <p:grpSp>
        <p:nvGrpSpPr>
          <p:cNvPr id="89" name="Группа"/>
          <p:cNvGrpSpPr/>
          <p:nvPr/>
        </p:nvGrpSpPr>
        <p:grpSpPr>
          <a:xfrm>
            <a:off x="4714875" y="6894512"/>
            <a:ext cx="287338" cy="234862"/>
            <a:chOff x="0" y="0"/>
            <a:chExt cx="287337" cy="234860"/>
          </a:xfrm>
        </p:grpSpPr>
        <p:sp>
          <p:nvSpPr>
            <p:cNvPr id="87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A2A6AD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8" name="R 163 G 166 B 173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163 G 166 B 173</a:t>
              </a:r>
            </a:p>
          </p:txBody>
        </p:sp>
      </p:grpSp>
      <p:grpSp>
        <p:nvGrpSpPr>
          <p:cNvPr id="92" name="Группа"/>
          <p:cNvGrpSpPr/>
          <p:nvPr/>
        </p:nvGrpSpPr>
        <p:grpSpPr>
          <a:xfrm>
            <a:off x="4354512" y="6894512"/>
            <a:ext cx="287338" cy="234862"/>
            <a:chOff x="0" y="0"/>
            <a:chExt cx="287337" cy="234860"/>
          </a:xfrm>
        </p:grpSpPr>
        <p:sp>
          <p:nvSpPr>
            <p:cNvPr id="90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89929B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1" name="R 137 G 146 B 1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137 G 146 B 155</a:t>
              </a:r>
            </a:p>
          </p:txBody>
        </p:sp>
      </p:grpSp>
      <p:grpSp>
        <p:nvGrpSpPr>
          <p:cNvPr id="95" name="Группа"/>
          <p:cNvGrpSpPr/>
          <p:nvPr/>
        </p:nvGrpSpPr>
        <p:grpSpPr>
          <a:xfrm>
            <a:off x="5075237" y="6894512"/>
            <a:ext cx="287338" cy="234862"/>
            <a:chOff x="0" y="0"/>
            <a:chExt cx="287337" cy="234860"/>
          </a:xfrm>
        </p:grpSpPr>
        <p:sp>
          <p:nvSpPr>
            <p:cNvPr id="93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AF00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4" name="R 175 G 0 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175 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51</a:t>
              </a:r>
            </a:p>
          </p:txBody>
        </p:sp>
      </p:grpSp>
      <p:grpSp>
        <p:nvGrpSpPr>
          <p:cNvPr id="98" name="Группа"/>
          <p:cNvGrpSpPr/>
          <p:nvPr/>
        </p:nvGrpSpPr>
        <p:grpSpPr>
          <a:xfrm>
            <a:off x="5435600" y="6894512"/>
            <a:ext cx="287338" cy="234862"/>
            <a:chOff x="0" y="0"/>
            <a:chExt cx="287337" cy="234860"/>
          </a:xfrm>
        </p:grpSpPr>
        <p:sp>
          <p:nvSpPr>
            <p:cNvPr id="96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34C3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7" name="R 52  G 195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52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195 B 51</a:t>
              </a:r>
            </a:p>
          </p:txBody>
        </p:sp>
      </p:grpSp>
      <p:grpSp>
        <p:nvGrpSpPr>
          <p:cNvPr id="101" name="Группа"/>
          <p:cNvGrpSpPr/>
          <p:nvPr/>
        </p:nvGrpSpPr>
        <p:grpSpPr>
          <a:xfrm>
            <a:off x="3994150" y="6894512"/>
            <a:ext cx="287338" cy="234862"/>
            <a:chOff x="0" y="0"/>
            <a:chExt cx="287337" cy="234860"/>
          </a:xfrm>
        </p:grpSpPr>
        <p:sp>
          <p:nvSpPr>
            <p:cNvPr id="99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00" name="R 0  G 0 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0</a:t>
              </a:r>
            </a:p>
          </p:txBody>
        </p:sp>
      </p:grpSp>
      <p:grpSp>
        <p:nvGrpSpPr>
          <p:cNvPr id="104" name="Группа"/>
          <p:cNvGrpSpPr/>
          <p:nvPr/>
        </p:nvGrpSpPr>
        <p:grpSpPr>
          <a:xfrm>
            <a:off x="3635375" y="6894512"/>
            <a:ext cx="287338" cy="234862"/>
            <a:chOff x="0" y="0"/>
            <a:chExt cx="287337" cy="234860"/>
          </a:xfrm>
        </p:grpSpPr>
        <p:sp>
          <p:nvSpPr>
            <p:cNvPr id="102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03" name="R 255 G 255 B 2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255 B 255</a:t>
              </a:r>
            </a:p>
          </p:txBody>
        </p:sp>
      </p:grpSp>
      <p:sp>
        <p:nvSpPr>
          <p:cNvPr id="105" name="Primary colours:"/>
          <p:cNvSpPr txBox="1"/>
          <p:nvPr/>
        </p:nvSpPr>
        <p:spPr>
          <a:xfrm>
            <a:off x="821580" y="6920706"/>
            <a:ext cx="6182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Primary colours:</a:t>
            </a:r>
          </a:p>
        </p:txBody>
      </p:sp>
      <p:sp>
        <p:nvSpPr>
          <p:cNvPr id="106" name="Supporting colours:"/>
          <p:cNvSpPr txBox="1"/>
          <p:nvPr/>
        </p:nvSpPr>
        <p:spPr>
          <a:xfrm>
            <a:off x="2846982" y="6920706"/>
            <a:ext cx="74076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Supporting colours:</a:t>
            </a:r>
          </a:p>
        </p:txBody>
      </p:sp>
      <p:sp>
        <p:nvSpPr>
          <p:cNvPr id="1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31" name="NSN-logo_PPT.jpg" descr="NSN-logo_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9075" y="6242050"/>
            <a:ext cx="1054100" cy="4460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32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9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1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7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78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151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14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0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154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15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3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157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15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6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160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15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9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163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16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2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166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16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5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169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16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8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172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17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1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175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17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4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176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177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382000" y="6521450"/>
            <a:ext cx="762000" cy="313393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900"/>
              </a:spcBef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6" name="3GPP_TM.png" descr="3GPP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123825"/>
            <a:ext cx="1485900" cy="86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3GPP_backgrd2.jpg" descr="3GPP_backgrd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884362"/>
            <a:ext cx="7924800" cy="46148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100000"/>
              </a:lnSpc>
              <a:defRPr sz="4000" i="1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44450" tIns="44450" rIns="44450" bIns="44450"/>
          <a:lstStyle>
            <a:lvl1pPr algn="ctr"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003399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96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9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2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5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42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15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1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4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18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1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7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21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1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7F22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0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224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2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3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227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22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6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230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22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F18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9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233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23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2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236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23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5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239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23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8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240" name="Primary colours:"/>
            <p:cNvSpPr txBox="1"/>
            <p:nvPr/>
          </p:nvSpPr>
          <p:spPr>
            <a:xfrm>
              <a:off x="0" y="26193"/>
              <a:ext cx="6182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241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24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251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2" name="Линия"/>
            <p:cNvSpPr/>
            <p:nvPr/>
          </p:nvSpPr>
          <p:spPr>
            <a:xfrm flipH="1">
              <a:off x="0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3" name="Линия"/>
            <p:cNvSpPr/>
            <p:nvPr/>
          </p:nvSpPr>
          <p:spPr>
            <a:xfrm flipH="1">
              <a:off x="0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4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5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6" name="Линия"/>
            <p:cNvSpPr/>
            <p:nvPr/>
          </p:nvSpPr>
          <p:spPr>
            <a:xfrm flipH="1">
              <a:off x="0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7" name="Линия"/>
            <p:cNvSpPr/>
            <p:nvPr/>
          </p:nvSpPr>
          <p:spPr>
            <a:xfrm flipH="1">
              <a:off x="0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8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9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0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1" name="Линия"/>
            <p:cNvSpPr/>
            <p:nvPr/>
          </p:nvSpPr>
          <p:spPr>
            <a:xfrm flipH="1">
              <a:off x="9394825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2" name="Линия"/>
            <p:cNvSpPr/>
            <p:nvPr/>
          </p:nvSpPr>
          <p:spPr>
            <a:xfrm flipH="1">
              <a:off x="9394825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3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4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5" name="Линия"/>
            <p:cNvSpPr/>
            <p:nvPr/>
          </p:nvSpPr>
          <p:spPr>
            <a:xfrm flipH="1">
              <a:off x="9394825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6" name="Линия"/>
            <p:cNvSpPr/>
            <p:nvPr/>
          </p:nvSpPr>
          <p:spPr>
            <a:xfrm flipH="1">
              <a:off x="9394825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71" name="Группа"/>
          <p:cNvGrpSpPr/>
          <p:nvPr/>
        </p:nvGrpSpPr>
        <p:grpSpPr>
          <a:xfrm>
            <a:off x="1474787" y="6894512"/>
            <a:ext cx="287338" cy="234862"/>
            <a:chOff x="0" y="0"/>
            <a:chExt cx="287337" cy="234860"/>
          </a:xfrm>
        </p:grpSpPr>
        <p:sp>
          <p:nvSpPr>
            <p:cNvPr id="269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1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0" name="R 255 G 211 B 8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211 B 8</a:t>
              </a:r>
            </a:p>
          </p:txBody>
        </p:sp>
      </p:grpSp>
      <p:grpSp>
        <p:nvGrpSpPr>
          <p:cNvPr id="274" name="Группа"/>
          <p:cNvGrpSpPr/>
          <p:nvPr/>
        </p:nvGrpSpPr>
        <p:grpSpPr>
          <a:xfrm>
            <a:off x="1835150" y="6894512"/>
            <a:ext cx="287338" cy="234862"/>
            <a:chOff x="0" y="0"/>
            <a:chExt cx="287337" cy="234860"/>
          </a:xfrm>
        </p:grpSpPr>
        <p:sp>
          <p:nvSpPr>
            <p:cNvPr id="272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3" name="R 255 G 175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175 B 0</a:t>
              </a:r>
            </a:p>
          </p:txBody>
        </p:sp>
      </p:grpSp>
      <p:grpSp>
        <p:nvGrpSpPr>
          <p:cNvPr id="277" name="Группа"/>
          <p:cNvGrpSpPr/>
          <p:nvPr/>
        </p:nvGrpSpPr>
        <p:grpSpPr>
          <a:xfrm>
            <a:off x="2195512" y="6894512"/>
            <a:ext cx="287338" cy="234862"/>
            <a:chOff x="0" y="0"/>
            <a:chExt cx="287337" cy="234860"/>
          </a:xfrm>
        </p:grpSpPr>
        <p:sp>
          <p:nvSpPr>
            <p:cNvPr id="275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7F22A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6" name="R 127 G 16  B 162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127 G 16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162</a:t>
              </a:r>
            </a:p>
          </p:txBody>
        </p:sp>
      </p:grpSp>
      <p:grpSp>
        <p:nvGrpSpPr>
          <p:cNvPr id="280" name="Группа"/>
          <p:cNvGrpSpPr/>
          <p:nvPr/>
        </p:nvGrpSpPr>
        <p:grpSpPr>
          <a:xfrm>
            <a:off x="4714875" y="6894512"/>
            <a:ext cx="287338" cy="234862"/>
            <a:chOff x="0" y="0"/>
            <a:chExt cx="287337" cy="234860"/>
          </a:xfrm>
        </p:grpSpPr>
        <p:sp>
          <p:nvSpPr>
            <p:cNvPr id="278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A2A6AD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79" name="R 163 G 166 B 173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163 G 166 B 173</a:t>
              </a:r>
            </a:p>
          </p:txBody>
        </p:sp>
      </p:grpSp>
      <p:grpSp>
        <p:nvGrpSpPr>
          <p:cNvPr id="283" name="Группа"/>
          <p:cNvGrpSpPr/>
          <p:nvPr/>
        </p:nvGrpSpPr>
        <p:grpSpPr>
          <a:xfrm>
            <a:off x="4354512" y="6894512"/>
            <a:ext cx="287338" cy="234862"/>
            <a:chOff x="0" y="0"/>
            <a:chExt cx="287337" cy="234860"/>
          </a:xfrm>
        </p:grpSpPr>
        <p:sp>
          <p:nvSpPr>
            <p:cNvPr id="281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89929B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2" name="R 137 G 146 B 1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137 G 146 B 155</a:t>
              </a:r>
            </a:p>
          </p:txBody>
        </p:sp>
      </p:grpSp>
      <p:grpSp>
        <p:nvGrpSpPr>
          <p:cNvPr id="286" name="Группа"/>
          <p:cNvGrpSpPr/>
          <p:nvPr/>
        </p:nvGrpSpPr>
        <p:grpSpPr>
          <a:xfrm>
            <a:off x="5075237" y="6894512"/>
            <a:ext cx="287338" cy="234862"/>
            <a:chOff x="0" y="0"/>
            <a:chExt cx="287337" cy="234860"/>
          </a:xfrm>
        </p:grpSpPr>
        <p:sp>
          <p:nvSpPr>
            <p:cNvPr id="284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AF18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5" name="R 175 G 0 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175 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51</a:t>
              </a:r>
            </a:p>
          </p:txBody>
        </p:sp>
      </p:grpSp>
      <p:grpSp>
        <p:nvGrpSpPr>
          <p:cNvPr id="289" name="Группа"/>
          <p:cNvGrpSpPr/>
          <p:nvPr/>
        </p:nvGrpSpPr>
        <p:grpSpPr>
          <a:xfrm>
            <a:off x="5435600" y="6894512"/>
            <a:ext cx="287338" cy="234862"/>
            <a:chOff x="0" y="0"/>
            <a:chExt cx="287337" cy="234860"/>
          </a:xfrm>
        </p:grpSpPr>
        <p:sp>
          <p:nvSpPr>
            <p:cNvPr id="287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34C3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88" name="R 52  G 195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52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195 B 51</a:t>
              </a:r>
            </a:p>
          </p:txBody>
        </p:sp>
      </p:grpSp>
      <p:grpSp>
        <p:nvGrpSpPr>
          <p:cNvPr id="292" name="Группа"/>
          <p:cNvGrpSpPr/>
          <p:nvPr/>
        </p:nvGrpSpPr>
        <p:grpSpPr>
          <a:xfrm>
            <a:off x="3994150" y="6894512"/>
            <a:ext cx="287338" cy="234862"/>
            <a:chOff x="0" y="0"/>
            <a:chExt cx="287337" cy="234860"/>
          </a:xfrm>
        </p:grpSpPr>
        <p:sp>
          <p:nvSpPr>
            <p:cNvPr id="290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rgbClr val="000000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91" name="R 0  G 0 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0</a:t>
              </a:r>
            </a:p>
          </p:txBody>
        </p:sp>
      </p:grpSp>
      <p:grpSp>
        <p:nvGrpSpPr>
          <p:cNvPr id="295" name="Группа"/>
          <p:cNvGrpSpPr/>
          <p:nvPr/>
        </p:nvGrpSpPr>
        <p:grpSpPr>
          <a:xfrm>
            <a:off x="3635375" y="6894512"/>
            <a:ext cx="287338" cy="234862"/>
            <a:chOff x="0" y="0"/>
            <a:chExt cx="287337" cy="234860"/>
          </a:xfrm>
        </p:grpSpPr>
        <p:sp>
          <p:nvSpPr>
            <p:cNvPr id="293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4159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294" name="R 255 G 255 B 2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255 B 255</a:t>
              </a:r>
            </a:p>
          </p:txBody>
        </p:sp>
      </p:grpSp>
      <p:sp>
        <p:nvSpPr>
          <p:cNvPr id="296" name="Primary colours:"/>
          <p:cNvSpPr txBox="1"/>
          <p:nvPr/>
        </p:nvSpPr>
        <p:spPr>
          <a:xfrm>
            <a:off x="821580" y="6920706"/>
            <a:ext cx="6182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Primary colours:</a:t>
            </a:r>
          </a:p>
        </p:txBody>
      </p:sp>
      <p:sp>
        <p:nvSpPr>
          <p:cNvPr id="297" name="Supporting colours:"/>
          <p:cNvSpPr txBox="1"/>
          <p:nvPr/>
        </p:nvSpPr>
        <p:spPr>
          <a:xfrm>
            <a:off x="2846982" y="6920706"/>
            <a:ext cx="74076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Supporting colours:</a:t>
            </a:r>
          </a:p>
        </p:txBody>
      </p:sp>
      <p:sp>
        <p:nvSpPr>
          <p:cNvPr id="2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419100"/>
            <a:ext cx="8634413" cy="29384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29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3429000"/>
            <a:ext cx="8634413" cy="311943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 marL="0" indent="1587">
              <a:buSzTx/>
              <a:buNone/>
              <a:defRPr b="1"/>
            </a:lvl2pPr>
            <a:lvl3pPr marL="0" indent="282575">
              <a:buSzTx/>
              <a:buNone/>
              <a:defRPr b="1"/>
            </a:lvl3pPr>
            <a:lvl4pPr marL="0" indent="563562">
              <a:buSzTx/>
              <a:buNone/>
              <a:defRPr b="1"/>
            </a:lvl4pPr>
            <a:lvl5pPr marL="0" indent="793750">
              <a:buSzTx/>
              <a:buNone/>
              <a:defRPr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553200" y="6040072"/>
            <a:ext cx="2133600" cy="26425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54000" y="6588125"/>
            <a:ext cx="2133600" cy="34562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9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3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2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5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4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8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7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31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0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34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3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3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37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3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6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40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3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9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43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4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2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46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4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5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47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48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5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225425"/>
            <a:ext cx="8634413" cy="97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1196975"/>
            <a:ext cx="8639175" cy="566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59304" marR="0" indent="-3577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17855" marR="0" indent="-3352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68362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366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5938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0510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5082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654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Основные темы:"/>
          <p:cNvSpPr txBox="1"/>
          <p:nvPr/>
        </p:nvSpPr>
        <p:spPr>
          <a:xfrm>
            <a:off x="215900" y="2262187"/>
            <a:ext cx="863441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89929B"/>
                </a:solidFill>
              </a:defRPr>
            </a:pPr>
            <a:r>
              <a:t>Основные темы:</a:t>
            </a:r>
          </a:p>
        </p:txBody>
      </p:sp>
      <p:sp>
        <p:nvSpPr>
          <p:cNvPr id="310" name="Ошибки при синхронииации…"/>
          <p:cNvSpPr txBox="1"/>
          <p:nvPr/>
        </p:nvSpPr>
        <p:spPr>
          <a:xfrm>
            <a:off x="890587" y="3295650"/>
            <a:ext cx="6091525" cy="97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87" lvl="1" indent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10000"/>
              <a:buChar char="•"/>
              <a:defRPr sz="2000" b="1"/>
            </a:pPr>
            <a:r>
              <a:t> Ошибки при синхронииации</a:t>
            </a:r>
          </a:p>
          <a:p>
            <a:pPr marL="1587" lvl="1" indent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10000"/>
              <a:buChar char="•"/>
              <a:defRPr sz="2000" b="1"/>
            </a:pPr>
            <a:r>
              <a:t> Beamforming</a:t>
            </a:r>
          </a:p>
          <a:p>
            <a:pPr marL="1587" lvl="1" indent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10000"/>
              <a:buChar char="•"/>
              <a:defRPr sz="2000" b="1"/>
            </a:pPr>
            <a:r>
              <a:t> Перераспределение частот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3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152" y="651682"/>
            <a:ext cx="6308278" cy="6211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4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785" y="1546094"/>
            <a:ext cx="8139755" cy="3242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4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192" y="1143390"/>
            <a:ext cx="6931433" cy="457122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METIS Deliverable D 8.4, “METIS final project report”"/>
          <p:cNvSpPr txBox="1"/>
          <p:nvPr/>
        </p:nvSpPr>
        <p:spPr>
          <a:xfrm>
            <a:off x="4191008" y="724177"/>
            <a:ext cx="4894301" cy="33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lnSpc>
                <a:spcPts val="3700"/>
              </a:lnSpc>
              <a:defRPr sz="16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METIS Deliverable D 8.4, “METIS final project report”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5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779455"/>
            <a:ext cx="6350000" cy="574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5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46" y="1532525"/>
            <a:ext cx="8255001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Beamfor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Beamforming</a:t>
            </a:r>
          </a:p>
        </p:txBody>
      </p:sp>
      <p:pic>
        <p:nvPicPr>
          <p:cNvPr id="361" name="Снимок экрана 2017-12-01 в 14.34.14.png" descr="Снимок экрана 2017-12-01 в 14.3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809" y="1190812"/>
            <a:ext cx="8388382" cy="5023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eamfor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Beamforming</a:t>
            </a:r>
          </a:p>
        </p:txBody>
      </p:sp>
      <p:pic>
        <p:nvPicPr>
          <p:cNvPr id="364" name="Снимок экрана 2017-12-01 в 14.37.11.png" descr="Снимок экрана 2017-12-01 в 14.3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589318"/>
            <a:ext cx="8978900" cy="544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Beamfor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Beamforming</a:t>
            </a:r>
          </a:p>
        </p:txBody>
      </p:sp>
      <p:pic>
        <p:nvPicPr>
          <p:cNvPr id="367" name="Снимок экрана 2017-12-01 в 14.39.00.png" descr="Снимок экрана 2017-12-01 в 14.3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194" y="869950"/>
            <a:ext cx="8303203" cy="522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Beamforming: FFT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Beamforming: FFT Implementation</a:t>
            </a:r>
          </a:p>
        </p:txBody>
      </p:sp>
      <p:pic>
        <p:nvPicPr>
          <p:cNvPr id="370" name="Снимок экрана 2017-12-01 в 14.39.32.png" descr="Снимок экрана 2017-12-01 в 14.3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1077693"/>
            <a:ext cx="8902700" cy="496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ystem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overview</a:t>
            </a:r>
          </a:p>
        </p:txBody>
      </p:sp>
      <p:pic>
        <p:nvPicPr>
          <p:cNvPr id="373" name="Снимок экрана 2017-12-01 в 14.42.53.png" descr="Снимок экрана 2017-12-01 в 14.4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565" y="1003778"/>
            <a:ext cx="9144001" cy="5435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Ошибки при синхронизаци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Ошибки при синхронизации</a:t>
            </a:r>
          </a:p>
        </p:txBody>
      </p:sp>
      <p:pic>
        <p:nvPicPr>
          <p:cNvPr id="313" name="Снимок экрана 2017-12-01 в 14.08.52.png" descr="Снимок экрана 2017-12-01 в 14.08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78800"/>
            <a:ext cx="9144001" cy="23634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Optical beam 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 former</a:t>
            </a:r>
          </a:p>
        </p:txBody>
      </p:sp>
      <p:pic>
        <p:nvPicPr>
          <p:cNvPr id="376" name="Снимок экрана 2017-12-01 в 14.44.23.png" descr="Снимок экрана 2017-12-01 в 14.44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765423"/>
            <a:ext cx="9144001" cy="575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Optical beam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beamformer</a:t>
            </a:r>
          </a:p>
        </p:txBody>
      </p:sp>
      <p:pic>
        <p:nvPicPr>
          <p:cNvPr id="381" name="Снимок экрана 2017-12-01 в 14.50.28.png" descr="Снимок экрана 2017-12-01 в 14.50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99" y="867561"/>
            <a:ext cx="9042401" cy="543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Optical beam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beamformer</a:t>
            </a:r>
          </a:p>
        </p:txBody>
      </p:sp>
      <p:pic>
        <p:nvPicPr>
          <p:cNvPr id="386" name="Снимок экрана 2017-12-01 в 14.52.15.png" descr="Снимок экрана 2017-12-01 в 14.52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2" y="837714"/>
            <a:ext cx="8734865" cy="5182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Optical beam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beamformer</a:t>
            </a:r>
          </a:p>
        </p:txBody>
      </p:sp>
      <p:pic>
        <p:nvPicPr>
          <p:cNvPr id="389" name="Снимок экрана 2017-12-01 в 14.53.31.png" descr="Снимок экрана 2017-12-01 в 14.53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830" y="1103586"/>
            <a:ext cx="8410340" cy="509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ptical beam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beamformer</a:t>
            </a:r>
          </a:p>
        </p:txBody>
      </p:sp>
      <p:pic>
        <p:nvPicPr>
          <p:cNvPr id="392" name="Снимок экрана 2017-12-01 в 14.54.40.png" descr="Снимок экрана 2017-12-01 в 14.54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3196"/>
            <a:ext cx="9029793" cy="5203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Optical beamform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Optical beamformer</a:t>
            </a:r>
          </a:p>
        </p:txBody>
      </p:sp>
      <p:pic>
        <p:nvPicPr>
          <p:cNvPr id="395" name="Снимок экрана 2017-12-01 в 14.58.13.png" descr="Снимок экрана 2017-12-01 в 14.58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51249"/>
            <a:ext cx="9144001" cy="5453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Ошибки при синхронизаци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Ошибки при синхронизации</a:t>
            </a:r>
          </a:p>
        </p:txBody>
      </p:sp>
      <p:pic>
        <p:nvPicPr>
          <p:cNvPr id="316" name="Снимок экрана 2017-12-01 в 14.10.54.png" descr="Снимок экрана 2017-12-01 в 14.1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803" y="2280156"/>
            <a:ext cx="8046394" cy="2057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Ошибки при синхронизаци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Ошибки при синхронизации</a:t>
            </a:r>
          </a:p>
        </p:txBody>
      </p:sp>
      <p:pic>
        <p:nvPicPr>
          <p:cNvPr id="319" name="Снимок экрана 2017-12-01 в 14.13.06.png" descr="Снимок экрана 2017-12-01 в 14.13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524" y="1626506"/>
            <a:ext cx="7194952" cy="360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2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327" y="1783857"/>
            <a:ext cx="6350001" cy="351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2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337" y="1012736"/>
            <a:ext cx="6998906" cy="5151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3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70" y="1033797"/>
            <a:ext cx="8307060" cy="4790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3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283" y="720464"/>
            <a:ext cx="6470596" cy="5696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mart Anten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Smart Antenna</a:t>
            </a:r>
          </a:p>
        </p:txBody>
      </p:sp>
      <p:pic>
        <p:nvPicPr>
          <p:cNvPr id="33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154" y="1594219"/>
            <a:ext cx="7620001" cy="447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Экран (4:3)</PresentationFormat>
  <Paragraphs>39</Paragraphs>
  <Slides>25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Helvetica</vt:lpstr>
      <vt:lpstr>Helvetica Neue</vt:lpstr>
      <vt:lpstr>Default</vt:lpstr>
      <vt:lpstr>Презентация PowerPoint</vt:lpstr>
      <vt:lpstr>Ошибки при синхронизации</vt:lpstr>
      <vt:lpstr>Ошибки при синхронизации</vt:lpstr>
      <vt:lpstr>Ошибки при синхронизации</vt:lpstr>
      <vt:lpstr>Smart Antenna</vt:lpstr>
      <vt:lpstr>Smart Antenna</vt:lpstr>
      <vt:lpstr>Smart Antenna</vt:lpstr>
      <vt:lpstr>Smart Antenna</vt:lpstr>
      <vt:lpstr>Smart Antenna</vt:lpstr>
      <vt:lpstr>Smart Antenna</vt:lpstr>
      <vt:lpstr>Smart Antenna</vt:lpstr>
      <vt:lpstr>Smart Antenna</vt:lpstr>
      <vt:lpstr>Smart Antenna</vt:lpstr>
      <vt:lpstr>Smart Antenna</vt:lpstr>
      <vt:lpstr>Beamforming</vt:lpstr>
      <vt:lpstr>Beamforming</vt:lpstr>
      <vt:lpstr>Beamforming</vt:lpstr>
      <vt:lpstr>Beamforming: FFT Implementation</vt:lpstr>
      <vt:lpstr>System overview</vt:lpstr>
      <vt:lpstr>Optical beam former</vt:lpstr>
      <vt:lpstr>Optical beamformer</vt:lpstr>
      <vt:lpstr>Optical beamformer</vt:lpstr>
      <vt:lpstr>Optical beamformer</vt:lpstr>
      <vt:lpstr>Optical beamformer</vt:lpstr>
      <vt:lpstr>Optical beamformer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2017-12-26T11:03:13Z</dcterms:modified>
</cp:coreProperties>
</file>