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8" r:id="rId10"/>
    <p:sldId id="260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0888" y="1710045"/>
            <a:ext cx="8825658" cy="1612607"/>
          </a:xfrm>
        </p:spPr>
        <p:txBody>
          <a:bodyPr/>
          <a:lstStyle/>
          <a:p>
            <a:r>
              <a:rPr lang="ru-RU" b="1" dirty="0" smtClean="0"/>
              <a:t>Модель кредитного риск-менеджмента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0888" y="4634875"/>
            <a:ext cx="8825658" cy="429951"/>
          </a:xfrm>
        </p:spPr>
        <p:txBody>
          <a:bodyPr>
            <a:normAutofit/>
          </a:bodyPr>
          <a:lstStyle/>
          <a:p>
            <a:r>
              <a:rPr lang="ru-RU" b="1" cap="none" dirty="0" smtClean="0"/>
              <a:t>Шкарабуров Денис Сергеевич</a:t>
            </a:r>
            <a:endParaRPr lang="ru-RU" b="1" cap="none" dirty="0"/>
          </a:p>
        </p:txBody>
      </p:sp>
    </p:spTree>
    <p:extLst>
      <p:ext uri="{BB962C8B-B14F-4D97-AF65-F5344CB8AC3E}">
        <p14:creationId xmlns:p14="http://schemas.microsoft.com/office/powerpoint/2010/main" val="34351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Итоговый результат</a:t>
            </a:r>
            <a:r>
              <a:rPr lang="en-US" b="1" dirty="0" smtClean="0"/>
              <a:t> </a:t>
            </a:r>
            <a:r>
              <a:rPr lang="ru-RU" b="1" dirty="0" smtClean="0"/>
              <a:t>моделирования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392" t="19777" r="41988" b="24584"/>
          <a:stretch/>
        </p:blipFill>
        <p:spPr>
          <a:xfrm>
            <a:off x="956345" y="2698116"/>
            <a:ext cx="4195826" cy="39990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7908" t="38557" r="38166" b="33497"/>
          <a:stretch/>
        </p:blipFill>
        <p:spPr>
          <a:xfrm>
            <a:off x="5783582" y="2698116"/>
            <a:ext cx="4722558" cy="2107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7908" t="69906" r="38262" b="23463"/>
          <a:stretch/>
        </p:blipFill>
        <p:spPr>
          <a:xfrm>
            <a:off x="5783582" y="4772034"/>
            <a:ext cx="4722557" cy="4999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6425" t="52563" r="58851" b="34578"/>
          <a:stretch/>
        </p:blipFill>
        <p:spPr>
          <a:xfrm>
            <a:off x="5863206" y="5772380"/>
            <a:ext cx="1954925" cy="924812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67237" y="2197087"/>
            <a:ext cx="4544806" cy="398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Нейронная сеть (итог)</a:t>
            </a:r>
            <a:endParaRPr lang="ru-RU" b="1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863206" y="5470920"/>
            <a:ext cx="1236021" cy="301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 smtClean="0"/>
              <a:t>ROC AUC</a:t>
            </a:r>
            <a:endParaRPr lang="ru-RU" sz="1400" b="1" i="1" dirty="0"/>
          </a:p>
        </p:txBody>
      </p:sp>
    </p:spTree>
    <p:extLst>
      <p:ext uri="{BB962C8B-B14F-4D97-AF65-F5344CB8AC3E}">
        <p14:creationId xmlns:p14="http://schemas.microsoft.com/office/powerpoint/2010/main" val="8720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450459" y="2247421"/>
            <a:ext cx="3265864" cy="398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ROC-</a:t>
            </a:r>
            <a:r>
              <a:rPr lang="ru-RU" b="1" dirty="0" smtClean="0"/>
              <a:t>кривая </a:t>
            </a:r>
            <a:r>
              <a:rPr lang="en-US" b="1" dirty="0" smtClean="0"/>
              <a:t>CNN (</a:t>
            </a:r>
            <a:r>
              <a:rPr lang="ru-RU" b="1" dirty="0" smtClean="0"/>
              <a:t>итог)</a:t>
            </a:r>
            <a:endParaRPr lang="ru-RU" b="1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ru-RU" b="1" dirty="0" smtClean="0"/>
              <a:t>Итоговый результат</a:t>
            </a:r>
            <a:r>
              <a:rPr lang="en-US" b="1" dirty="0" smtClean="0"/>
              <a:t> </a:t>
            </a:r>
            <a:r>
              <a:rPr lang="ru-RU" b="1" dirty="0" smtClean="0"/>
              <a:t>моделирования</a:t>
            </a:r>
            <a:endParaRPr lang="ru-RU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32370" t="54241" r="44974" b="13905"/>
          <a:stretch/>
        </p:blipFill>
        <p:spPr>
          <a:xfrm>
            <a:off x="2554012" y="2645674"/>
            <a:ext cx="5367553" cy="412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8350" y="2856712"/>
            <a:ext cx="8825658" cy="856925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1520" y="5290721"/>
            <a:ext cx="8825658" cy="429951"/>
          </a:xfrm>
        </p:spPr>
        <p:txBody>
          <a:bodyPr>
            <a:normAutofit/>
          </a:bodyPr>
          <a:lstStyle/>
          <a:p>
            <a:r>
              <a:rPr lang="ru-RU" b="1" cap="none" dirty="0" smtClean="0"/>
              <a:t>Шкарабуров Денис Сергеевич</a:t>
            </a:r>
            <a:endParaRPr lang="ru-RU" b="1" cap="none" dirty="0"/>
          </a:p>
        </p:txBody>
      </p:sp>
    </p:spTree>
    <p:extLst>
      <p:ext uri="{BB962C8B-B14F-4D97-AF65-F5344CB8AC3E}">
        <p14:creationId xmlns:p14="http://schemas.microsoft.com/office/powerpoint/2010/main" val="8636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 требующая решения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3375397"/>
            <a:ext cx="10370049" cy="5790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Оценка риска </a:t>
            </a:r>
            <a:r>
              <a:rPr lang="ru-RU" sz="2400" b="1" dirty="0"/>
              <a:t>неуплаты клиента по кредиту (дефолт)</a:t>
            </a:r>
            <a:endParaRPr lang="ru-RU" sz="2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54954" y="4990441"/>
            <a:ext cx="10370049" cy="1624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u="sng" dirty="0" smtClean="0"/>
              <a:t>Справка:</a:t>
            </a:r>
          </a:p>
          <a:p>
            <a:pPr marL="0" indent="0">
              <a:buNone/>
            </a:pPr>
            <a:r>
              <a:rPr lang="ru-RU" i="1" dirty="0" smtClean="0"/>
              <a:t>Дефолт </a:t>
            </a:r>
            <a:r>
              <a:rPr lang="ru-RU" i="1" dirty="0"/>
              <a:t>— неуплата процентов по кредиту или облигациям, </a:t>
            </a:r>
            <a:r>
              <a:rPr lang="ru-RU" i="1" dirty="0" smtClean="0"/>
              <a:t>непогашение займа </a:t>
            </a:r>
            <a:r>
              <a:rPr lang="ru-RU" i="1" dirty="0"/>
              <a:t>в течение определённого времени t. Обычно дефолт </a:t>
            </a:r>
            <a:r>
              <a:rPr lang="ru-RU" i="1" dirty="0" smtClean="0"/>
              <a:t>считают свершившимся</a:t>
            </a:r>
            <a:r>
              <a:rPr lang="ru-RU" i="1" dirty="0"/>
              <a:t>, если клиент не совершил выплату по кредиту в </a:t>
            </a:r>
            <a:r>
              <a:rPr lang="ru-RU" i="1" dirty="0" smtClean="0"/>
              <a:t>течение 90 </a:t>
            </a:r>
            <a:r>
              <a:rPr lang="ru-RU" i="1" dirty="0"/>
              <a:t>дней.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888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Preparation</a:t>
            </a:r>
            <a:endParaRPr lang="ru-RU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05656"/>
              </p:ext>
            </p:extLst>
          </p:nvPr>
        </p:nvGraphicFramePr>
        <p:xfrm>
          <a:off x="472966" y="1816182"/>
          <a:ext cx="5467481" cy="4981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6347">
                  <a:extLst>
                    <a:ext uri="{9D8B030D-6E8A-4147-A177-3AD203B41FA5}">
                      <a16:colId xmlns:a16="http://schemas.microsoft.com/office/drawing/2014/main" val="3165662804"/>
                    </a:ext>
                  </a:extLst>
                </a:gridCol>
                <a:gridCol w="3831134">
                  <a:extLst>
                    <a:ext uri="{9D8B030D-6E8A-4147-A177-3AD203B41FA5}">
                      <a16:colId xmlns:a16="http://schemas.microsoft.com/office/drawing/2014/main" val="2967210090"/>
                    </a:ext>
                  </a:extLst>
                </a:gridCol>
              </a:tblGrid>
              <a:tr h="31568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Признаки попавшие в итоговую модель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Описание признака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9034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pre_since_opened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Дней с даты открытия кредита до даты сбора </a:t>
                      </a:r>
                      <a:r>
                        <a:rPr lang="ru-RU" sz="800" b="1" u="none" strike="noStrike" dirty="0" smtClean="0">
                          <a:effectLst/>
                        </a:rPr>
                        <a:t>данных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580395161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pre_since_confirmed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Дней с даты подтверждения информации по кредиту до даты сбора </a:t>
                      </a:r>
                      <a:r>
                        <a:rPr lang="ru-RU" sz="800" b="1" u="none" strike="noStrike" dirty="0" smtClean="0">
                          <a:effectLst/>
                        </a:rPr>
                        <a:t>данных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2765966721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pre_pterm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Плановое количество дней с даты открытия кредита до даты </a:t>
                      </a:r>
                      <a:r>
                        <a:rPr lang="ru-RU" sz="800" b="1" u="none" strike="noStrike" dirty="0" smtClean="0">
                          <a:effectLst/>
                        </a:rPr>
                        <a:t>закрытия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391789307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pre_fterm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Фактическое количество дней с даты открытия кредита до даты </a:t>
                      </a:r>
                      <a:r>
                        <a:rPr lang="ru-RU" sz="800" b="1" u="none" strike="noStrike" dirty="0" smtClean="0">
                          <a:effectLst/>
                        </a:rPr>
                        <a:t>закрытия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1831585895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pre_till_pclose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Плановое количество дней с даты сбора данных до даты закрытия </a:t>
                      </a:r>
                      <a:r>
                        <a:rPr lang="ru-RU" sz="800" b="1" u="none" strike="noStrike" dirty="0" smtClean="0">
                          <a:effectLst/>
                        </a:rPr>
                        <a:t>кредита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1257525237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pre_till_fclose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Фактическое количество дней с даты сбора данных до даты закрытия </a:t>
                      </a:r>
                      <a:r>
                        <a:rPr lang="ru-RU" sz="800" b="1" u="none" strike="noStrike" dirty="0" smtClean="0">
                          <a:effectLst/>
                        </a:rPr>
                        <a:t>кредита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1078015117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pre_loans_credit_limit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Кредитный </a:t>
                      </a:r>
                      <a:r>
                        <a:rPr lang="ru-RU" sz="800" b="1" u="none" strike="noStrike" dirty="0" smtClean="0">
                          <a:effectLst/>
                        </a:rPr>
                        <a:t>лимит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658401901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pre_loans_next_pay_summ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Сумма следующего платежа по </a:t>
                      </a:r>
                      <a:r>
                        <a:rPr lang="ru-RU" sz="800" b="1" u="none" strike="noStrike" dirty="0" smtClean="0">
                          <a:effectLst/>
                        </a:rPr>
                        <a:t>кредиту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86909309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pre_loans_outstanding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Оставшаяся невыплаченная сумма </a:t>
                      </a:r>
                      <a:r>
                        <a:rPr lang="ru-RU" sz="800" b="1" u="none" strike="noStrike" dirty="0" smtClean="0">
                          <a:effectLst/>
                        </a:rPr>
                        <a:t>кредита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4195814283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pre_loans_max_overdue_sum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Максимальная </a:t>
                      </a:r>
                      <a:r>
                        <a:rPr lang="ru-RU" sz="800" b="1" u="none" strike="noStrike" dirty="0" smtClean="0">
                          <a:effectLst/>
                        </a:rPr>
                        <a:t>просроченная задолженность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1321678644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pre_loans_credit_cost_rate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Полная стоимость </a:t>
                      </a:r>
                      <a:r>
                        <a:rPr lang="ru-RU" sz="800" b="1" u="none" strike="noStrike" dirty="0" smtClean="0">
                          <a:effectLst/>
                        </a:rPr>
                        <a:t>кредита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1339198360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pre_loans5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Число просрочек до 5 </a:t>
                      </a:r>
                      <a:r>
                        <a:rPr lang="ru-RU" sz="800" b="1" u="none" strike="noStrike" dirty="0" smtClean="0">
                          <a:effectLst/>
                        </a:rPr>
                        <a:t>дней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2540664126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pre_loans530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Число просрочек от 5 до 30 </a:t>
                      </a:r>
                      <a:r>
                        <a:rPr lang="ru-RU" sz="800" b="1" u="none" strike="noStrike" dirty="0" smtClean="0">
                          <a:effectLst/>
                        </a:rPr>
                        <a:t>дней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234165548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pre_loans3060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Число просрочек от 30 до 60 </a:t>
                      </a:r>
                      <a:r>
                        <a:rPr lang="ru-RU" sz="800" b="1" u="none" strike="noStrike" dirty="0" smtClean="0">
                          <a:effectLst/>
                        </a:rPr>
                        <a:t>дней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853059775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pre_loans6090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Число просрочек от 60 до 90 </a:t>
                      </a:r>
                      <a:r>
                        <a:rPr lang="ru-RU" sz="800" b="1" u="none" strike="noStrike" dirty="0" smtClean="0">
                          <a:effectLst/>
                        </a:rPr>
                        <a:t>дней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836559814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pre_loans90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Число просрочек более, чем на 90 </a:t>
                      </a:r>
                      <a:r>
                        <a:rPr lang="ru-RU" sz="800" b="1" u="none" strike="noStrike" dirty="0" smtClean="0">
                          <a:effectLst/>
                        </a:rPr>
                        <a:t>дней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031044330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is_zero_loans_5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dirty="0">
                          <a:effectLst/>
                        </a:rPr>
                        <a:t>Флаг: нет просрочек до 5 дней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285539731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26691"/>
              </p:ext>
            </p:extLst>
          </p:nvPr>
        </p:nvGraphicFramePr>
        <p:xfrm>
          <a:off x="6047653" y="1816182"/>
          <a:ext cx="5662174" cy="4981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675">
                  <a:extLst>
                    <a:ext uri="{9D8B030D-6E8A-4147-A177-3AD203B41FA5}">
                      <a16:colId xmlns:a16="http://schemas.microsoft.com/office/drawing/2014/main" val="1381923899"/>
                    </a:ext>
                  </a:extLst>
                </a:gridCol>
                <a:gridCol w="3959499">
                  <a:extLst>
                    <a:ext uri="{9D8B030D-6E8A-4147-A177-3AD203B41FA5}">
                      <a16:colId xmlns:a16="http://schemas.microsoft.com/office/drawing/2014/main" val="2426671910"/>
                    </a:ext>
                  </a:extLst>
                </a:gridCol>
              </a:tblGrid>
              <a:tr h="3156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Признаки попавшие в итоговую модель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Описание признака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1" marR="7841" marT="7841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76415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is_zero_loans_530</a:t>
                      </a: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Флаг: нет просрочек от 5 до 30 дней</a:t>
                      </a: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4210887367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is_zero_loans_3060</a:t>
                      </a: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Флаг: нет просрочек от 30 до 60 дней</a:t>
                      </a: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2331181290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is_zero_loans_6090</a:t>
                      </a: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Флаг: нет просрочек от 60 до 90 дней</a:t>
                      </a: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2557426948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is_zero_loans90</a:t>
                      </a: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Флаг: нет просрочек более, чем на 90 дней</a:t>
                      </a: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882347753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pre_util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Отношение оставшейся невыплаченной суммы кредита к кредитному </a:t>
                      </a:r>
                      <a:r>
                        <a:rPr lang="ru-RU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лимиту</a:t>
                      </a:r>
                      <a:endParaRPr lang="ru-RU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2396148849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pre_over2limit</a:t>
                      </a: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Отношение текущей просроченной задолженности к кредитному </a:t>
                      </a:r>
                      <a:r>
                        <a:rPr lang="ru-RU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лимиту</a:t>
                      </a:r>
                      <a:endParaRPr lang="ru-RU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487742582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pre_maxover2limit</a:t>
                      </a: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Отношенение</a:t>
                      </a:r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максимальной просроченной задолженности к кредитному </a:t>
                      </a:r>
                      <a:r>
                        <a:rPr lang="ru-RU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лимиту</a:t>
                      </a:r>
                      <a:endParaRPr lang="ru-RU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417907388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is_zero_util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Флаг: отношение оставшейся невыплаченной суммы кредита к кредитному лимиту равняется 0</a:t>
                      </a: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557463073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is_zero_over2limit</a:t>
                      </a: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Флаг: отношение текущей просроченной задолженности к кредитному лимиту равняется 0</a:t>
                      </a: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4191819792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is_zero_maxover2limit</a:t>
                      </a: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Флаг: отношение максимальной просроченной задолженности к кредитному лимиту равняется 0</a:t>
                      </a: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1391274619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enc_paym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_{0..N}</a:t>
                      </a: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Статусы ежемесячных платежей за последние N </a:t>
                      </a:r>
                      <a:r>
                        <a:rPr lang="ru-RU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месяцев</a:t>
                      </a:r>
                      <a:endParaRPr lang="ru-RU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2988586199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enc_loans_account_holder_type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отношения к </a:t>
                      </a:r>
                      <a:r>
                        <a:rPr lang="ru-RU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кредиту</a:t>
                      </a:r>
                      <a:endParaRPr lang="ru-RU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419211220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enc_loans_credit_status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Статус </a:t>
                      </a:r>
                      <a:r>
                        <a:rPr lang="ru-RU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кредита</a:t>
                      </a:r>
                      <a:endParaRPr lang="ru-RU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757289552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enc_loans_account_cur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Валюта </a:t>
                      </a:r>
                      <a:r>
                        <a:rPr lang="ru-RU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кредита</a:t>
                      </a:r>
                      <a:endParaRPr lang="ru-RU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533779775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enc_loans_credit_type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</a:t>
                      </a:r>
                      <a:r>
                        <a:rPr lang="ru-RU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кредита</a:t>
                      </a:r>
                      <a:endParaRPr lang="ru-RU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3146816909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pclose_flag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Флаг: плановое количество дней с даты открытия кредита до даты закрытия не определено </a:t>
                      </a: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2993594763"/>
                  </a:ext>
                </a:extLst>
              </a:tr>
              <a:tr h="274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fclose_flag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1" marR="7841" marT="7841" marB="0" anchor="ctr"/>
                </a:tc>
                <a:tc>
                  <a:txBody>
                    <a:bodyPr/>
                    <a:lstStyle/>
                    <a:p>
                      <a:pPr marL="108000" algn="l" fontAlgn="b"/>
                      <a:r>
                        <a:rPr lang="ru-R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Флаг: фактическое количество дней с даты открытия кредита до даты закрытия не определено </a:t>
                      </a:r>
                    </a:p>
                  </a:txBody>
                  <a:tcPr marL="7841" marR="7841" marT="7841" marB="0" anchor="ctr"/>
                </a:tc>
                <a:extLst>
                  <a:ext uri="{0D108BD9-81ED-4DB2-BD59-A6C34878D82A}">
                    <a16:rowId xmlns:a16="http://schemas.microsoft.com/office/drawing/2014/main" val="142019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0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Preparation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5839" t="31363" r="50402" b="51831"/>
          <a:stretch/>
        </p:blipFill>
        <p:spPr>
          <a:xfrm>
            <a:off x="5277105" y="2953992"/>
            <a:ext cx="4344978" cy="16648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661" t="49060" r="49988" b="14145"/>
          <a:stretch/>
        </p:blipFill>
        <p:spPr>
          <a:xfrm>
            <a:off x="606315" y="2953992"/>
            <a:ext cx="4453236" cy="3644987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48659" y="2347486"/>
            <a:ext cx="10370049" cy="5790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Подготовка признаков для моделирования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5460" t="51416" r="38437" b="36170"/>
          <a:stretch/>
        </p:blipFill>
        <p:spPr>
          <a:xfrm>
            <a:off x="5277105" y="4981903"/>
            <a:ext cx="6602599" cy="12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Лучшие результаты моделирования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485" y="2734967"/>
            <a:ext cx="3820643" cy="398254"/>
          </a:xfrm>
        </p:spPr>
        <p:txBody>
          <a:bodyPr/>
          <a:lstStyle/>
          <a:p>
            <a:r>
              <a:rPr lang="ru-RU" b="1" dirty="0" smtClean="0"/>
              <a:t>Линейная классификация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6356" t="52244" r="41196" b="24902"/>
          <a:stretch/>
        </p:blipFill>
        <p:spPr>
          <a:xfrm>
            <a:off x="434485" y="3563004"/>
            <a:ext cx="5069021" cy="193387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699249" y="2734967"/>
            <a:ext cx="4544806" cy="398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Метод </a:t>
            </a:r>
            <a:r>
              <a:rPr lang="en-US" b="1" dirty="0"/>
              <a:t>k-</a:t>
            </a:r>
            <a:r>
              <a:rPr lang="ru-RU" b="1" dirty="0"/>
              <a:t>ближайших соседей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6544" t="30663" r="33229" b="39798"/>
          <a:stretch/>
        </p:blipFill>
        <p:spPr>
          <a:xfrm>
            <a:off x="5699249" y="3563004"/>
            <a:ext cx="6262616" cy="24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41" y="2751745"/>
            <a:ext cx="3820643" cy="398254"/>
          </a:xfrm>
        </p:spPr>
        <p:txBody>
          <a:bodyPr/>
          <a:lstStyle/>
          <a:p>
            <a:r>
              <a:rPr lang="ru-RU" b="1" dirty="0" smtClean="0"/>
              <a:t>Метод случайного леса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2296" t="30444" r="40104" b="42435"/>
          <a:stretch/>
        </p:blipFill>
        <p:spPr>
          <a:xfrm>
            <a:off x="468041" y="3463800"/>
            <a:ext cx="5189955" cy="27859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32296" t="58884" r="37538" b="23630"/>
          <a:stretch/>
        </p:blipFill>
        <p:spPr>
          <a:xfrm>
            <a:off x="5870552" y="3463800"/>
            <a:ext cx="5738973" cy="1817381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ru-RU" b="1" dirty="0" smtClean="0"/>
              <a:t>Лучшие результаты моделирования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64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853" y="2432270"/>
            <a:ext cx="3820643" cy="398254"/>
          </a:xfrm>
        </p:spPr>
        <p:txBody>
          <a:bodyPr>
            <a:normAutofit/>
          </a:bodyPr>
          <a:lstStyle/>
          <a:p>
            <a:r>
              <a:rPr lang="ru-RU" b="1" dirty="0" smtClean="0"/>
              <a:t>Классификатор </a:t>
            </a:r>
            <a:r>
              <a:rPr lang="en-US" b="1" dirty="0" err="1"/>
              <a:t>LightGBM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6495" t="31681" r="51436" b="36606"/>
          <a:stretch/>
        </p:blipFill>
        <p:spPr>
          <a:xfrm>
            <a:off x="756101" y="3057546"/>
            <a:ext cx="3436433" cy="26747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26495" t="64084" r="30781" b="17272"/>
          <a:stretch/>
        </p:blipFill>
        <p:spPr>
          <a:xfrm>
            <a:off x="4666594" y="3057546"/>
            <a:ext cx="6753948" cy="1596435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4666594" y="5020978"/>
            <a:ext cx="1236021" cy="301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 smtClean="0"/>
              <a:t>ROC AUC</a:t>
            </a:r>
            <a:endParaRPr lang="ru-RU" sz="14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2292" t="71971" r="49270" b="18762"/>
          <a:stretch/>
        </p:blipFill>
        <p:spPr>
          <a:xfrm>
            <a:off x="4666594" y="5322438"/>
            <a:ext cx="3928766" cy="10798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ru-RU" b="1" dirty="0" smtClean="0"/>
              <a:t>Лучшие результаты моделирования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471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490321" y="2123263"/>
            <a:ext cx="4544806" cy="398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Нейронная сеть </a:t>
            </a:r>
            <a:r>
              <a:rPr lang="en-US" b="1" dirty="0" smtClean="0"/>
              <a:t>CNN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6425" t="22387" r="46851" b="40881"/>
          <a:stretch/>
        </p:blipFill>
        <p:spPr>
          <a:xfrm>
            <a:off x="490321" y="2563471"/>
            <a:ext cx="3955589" cy="29449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6425" t="60850" r="56096" b="2420"/>
          <a:stretch/>
        </p:blipFill>
        <p:spPr>
          <a:xfrm>
            <a:off x="4537308" y="2563471"/>
            <a:ext cx="2587108" cy="29449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6459" t="31978" r="42955" b="62254"/>
          <a:stretch/>
        </p:blipFill>
        <p:spPr>
          <a:xfrm>
            <a:off x="528619" y="5743078"/>
            <a:ext cx="4506508" cy="4603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l="32396" t="30388" r="44752" b="56275"/>
          <a:stretch/>
        </p:blipFill>
        <p:spPr>
          <a:xfrm>
            <a:off x="7215814" y="2563471"/>
            <a:ext cx="4505586" cy="143807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32255" t="46702" r="44345" b="31832"/>
          <a:stretch/>
        </p:blipFill>
        <p:spPr>
          <a:xfrm>
            <a:off x="7256476" y="4490441"/>
            <a:ext cx="4506121" cy="22606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17" name="Объект 2"/>
          <p:cNvSpPr txBox="1">
            <a:spLocks/>
          </p:cNvSpPr>
          <p:nvPr/>
        </p:nvSpPr>
        <p:spPr>
          <a:xfrm>
            <a:off x="7215814" y="4113549"/>
            <a:ext cx="1236021" cy="301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 smtClean="0"/>
              <a:t>ROC AUC</a:t>
            </a:r>
            <a:endParaRPr lang="ru-RU" sz="1400" b="1" i="1" dirty="0"/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ru-RU" b="1" dirty="0" smtClean="0"/>
              <a:t>Лучшие результаты моделирования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335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484015" y="2306143"/>
            <a:ext cx="3064528" cy="398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ROC-</a:t>
            </a:r>
            <a:r>
              <a:rPr lang="ru-RU" b="1" dirty="0" smtClean="0"/>
              <a:t>кривая</a:t>
            </a:r>
            <a:r>
              <a:rPr lang="en-US" b="1" dirty="0" smtClean="0"/>
              <a:t> CNN 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2326" t="32603" r="51111" b="46445"/>
          <a:stretch/>
        </p:blipFill>
        <p:spPr>
          <a:xfrm>
            <a:off x="551127" y="2794456"/>
            <a:ext cx="4038601" cy="27940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2561" t="54099" r="45078" b="13457"/>
          <a:stretch/>
        </p:blipFill>
        <p:spPr>
          <a:xfrm>
            <a:off x="5473738" y="2434438"/>
            <a:ext cx="5452534" cy="4326467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ru-RU" b="1" dirty="0" smtClean="0"/>
              <a:t>Лучшие результаты моделирования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909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5909</TotalTime>
  <Words>435</Words>
  <Application>Microsoft Office PowerPoint</Application>
  <PresentationFormat>Широкоэкранный</PresentationFormat>
  <Paragraphs>101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Совет директоров</vt:lpstr>
      <vt:lpstr>Модель кредитного риск-менеджмента</vt:lpstr>
      <vt:lpstr>Проблема требующая решения</vt:lpstr>
      <vt:lpstr>Feature Preparation</vt:lpstr>
      <vt:lpstr>Feature Preparation</vt:lpstr>
      <vt:lpstr>Лучшие результаты моделирования</vt:lpstr>
      <vt:lpstr>Лучшие результаты моделирования</vt:lpstr>
      <vt:lpstr>Лучшие результаты моделирования</vt:lpstr>
      <vt:lpstr>Лучшие результаты моделирования</vt:lpstr>
      <vt:lpstr>Лучшие результаты моделирования</vt:lpstr>
      <vt:lpstr>Итоговый результат моделирования</vt:lpstr>
      <vt:lpstr>Итоговый результат моделирования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кредитного риск-менеджмента</dc:title>
  <dc:creator>SystemX</dc:creator>
  <cp:lastModifiedBy>SystemX</cp:lastModifiedBy>
  <cp:revision>28</cp:revision>
  <dcterms:created xsi:type="dcterms:W3CDTF">2024-08-07T13:07:57Z</dcterms:created>
  <dcterms:modified xsi:type="dcterms:W3CDTF">2024-08-11T15:37:25Z</dcterms:modified>
</cp:coreProperties>
</file>