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9bbdfb488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89bbdfb488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9bbdfb488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9bbdfb488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9bbdfb488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9bbdfb488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bbdfb488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bbdfb488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9bbdfb488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9bbdfb488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9bbdfb488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9bbdfb488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9bbdfb488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9bbdfb488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89bbdfb488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89bbdfb488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9bbdfb488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9bbdfb488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9bbdfb48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9bbdfb48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9bbdfb488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9bbdfb488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bbdfb488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bbdfb488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bbdfb488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bbdfb488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9bbdfb488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9bbdfb488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9bbdfb488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9bbdfb488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9bbdfb488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9bbdfb488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bbdfb488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bbdfb488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9bbdfb488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9bbdfb488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9bbdfb488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9bbdfb488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9bbdfb488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9bbdfb488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9bbdfb488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9bbdfb488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0700" y="1613825"/>
            <a:ext cx="528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сайта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“СберАвтоподписка”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00700" y="4174550"/>
            <a:ext cx="2856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>
                <a:latin typeface="Maven Pro"/>
                <a:ea typeface="Maven Pro"/>
                <a:cs typeface="Maven Pro"/>
                <a:sym typeface="Maven Pro"/>
              </a:rPr>
              <a:t>Шкарабуров Денис</a:t>
            </a:r>
            <a:endParaRPr b="1" i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>
                <a:latin typeface="Maven Pro"/>
                <a:ea typeface="Maven Pro"/>
                <a:cs typeface="Maven Pro"/>
                <a:sym typeface="Maven Pro"/>
              </a:rPr>
              <a:t>ML-инженер</a:t>
            </a:r>
            <a:endParaRPr b="1" i="1" sz="3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3">
            <a:alphaModFix/>
          </a:blip>
          <a:srcRect b="1632" l="2410" r="6968" t="0"/>
          <a:stretch/>
        </p:blipFill>
        <p:spPr>
          <a:xfrm>
            <a:off x="2314225" y="761750"/>
            <a:ext cx="4515549" cy="43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1458" l="2310" r="3367" t="0"/>
          <a:stretch/>
        </p:blipFill>
        <p:spPr>
          <a:xfrm>
            <a:off x="2391588" y="794250"/>
            <a:ext cx="4498326" cy="42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234750" y="1096950"/>
            <a:ext cx="77043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Для обучения моделей было использовано 10% от обработанных данных (данное решение не повлияло на соотношение целевого действия 0/1)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Все </a:t>
            </a:r>
            <a:r>
              <a:rPr lang="ru" sz="2000"/>
              <a:t>категориальные</a:t>
            </a:r>
            <a:r>
              <a:rPr lang="ru" sz="2000"/>
              <a:t> переменные были преобразованы в двоичные значения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SzPts val="2000"/>
              <a:buChar char="●"/>
            </a:pPr>
            <a:r>
              <a:rPr lang="ru" sz="2000"/>
              <a:t>Тип данных был </a:t>
            </a:r>
            <a:r>
              <a:rPr lang="ru" sz="2000"/>
              <a:t>изменен</a:t>
            </a:r>
            <a:r>
              <a:rPr lang="ru" sz="2000"/>
              <a:t> со стандартно</a:t>
            </a:r>
            <a:r>
              <a:rPr lang="ru" sz="2000"/>
              <a:t>го float64 на float16 (float32)</a:t>
            </a:r>
            <a:endParaRPr sz="2000"/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3">
            <a:alphaModFix/>
          </a:blip>
          <a:srcRect b="25290" l="2270" r="1944" t="27639"/>
          <a:stretch/>
        </p:blipFill>
        <p:spPr>
          <a:xfrm>
            <a:off x="3043350" y="2405750"/>
            <a:ext cx="4087100" cy="2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234750" y="1096950"/>
            <a:ext cx="77043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Случайный лес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выборке</a:t>
            </a:r>
            <a:r>
              <a:rPr lang="ru" sz="1400"/>
              <a:t> - 0.9997669405115656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выборке</a:t>
            </a:r>
            <a:r>
              <a:rPr lang="ru" sz="1400"/>
              <a:t> - 0.9973975023791489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Матрица ошибок: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Случайный лес (тюнинг параметров)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выборке - 0.9997669405115656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выборке - 0.99749461049933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ru" sz="1400"/>
              <a:t>Матрица ошибок:</a:t>
            </a:r>
            <a:endParaRPr sz="2000"/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3">
            <a:alphaModFix/>
          </a:blip>
          <a:srcRect b="7641" l="1848" r="1858" t="12504"/>
          <a:stretch/>
        </p:blipFill>
        <p:spPr>
          <a:xfrm>
            <a:off x="3391825" y="2520750"/>
            <a:ext cx="3826825" cy="4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 rotWithShape="1">
          <a:blip r:embed="rId4">
            <a:alphaModFix/>
          </a:blip>
          <a:srcRect b="0" l="0" r="1068" t="0"/>
          <a:stretch/>
        </p:blipFill>
        <p:spPr>
          <a:xfrm>
            <a:off x="3391825" y="4459625"/>
            <a:ext cx="40425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 rotWithShape="1">
          <a:blip r:embed="rId5">
            <a:alphaModFix/>
          </a:blip>
          <a:srcRect b="22189" l="5558" r="1951" t="29139"/>
          <a:stretch/>
        </p:blipFill>
        <p:spPr>
          <a:xfrm>
            <a:off x="1755825" y="1598875"/>
            <a:ext cx="5391200" cy="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6">
            <a:alphaModFix/>
          </a:blip>
          <a:srcRect b="14954" l="1626" r="1530" t="26854"/>
          <a:stretch/>
        </p:blipFill>
        <p:spPr>
          <a:xfrm>
            <a:off x="1755825" y="3551375"/>
            <a:ext cx="7314551" cy="2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234750" y="1096950"/>
            <a:ext cx="77043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Логистическая регрессия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выбор</a:t>
            </a:r>
            <a:r>
              <a:rPr i="1" lang="ru" sz="1400"/>
              <a:t>ке - 0.998859673217303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выбо</a:t>
            </a:r>
            <a:r>
              <a:rPr i="1" lang="ru" sz="1400"/>
              <a:t>рке - 0.9982326322127056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Матрица ошибок: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Логистическая регрессия </a:t>
            </a:r>
            <a:r>
              <a:rPr lang="ru" sz="2000"/>
              <a:t>(тюнинг параметров)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</a:t>
            </a:r>
            <a:r>
              <a:rPr i="1" lang="ru" sz="1400"/>
              <a:t>орке - 0.9987181728136106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выбор</a:t>
            </a:r>
            <a:r>
              <a:rPr i="1" lang="ru" sz="1400"/>
              <a:t>ке - 0.9981743673405971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ru" sz="1400"/>
              <a:t>Матрица ошибок:</a:t>
            </a:r>
            <a:endParaRPr sz="2000"/>
          </a:p>
        </p:txBody>
      </p:sp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 b="0" l="1819" r="1403" t="31707"/>
          <a:stretch/>
        </p:blipFill>
        <p:spPr>
          <a:xfrm>
            <a:off x="1763075" y="1595500"/>
            <a:ext cx="4968650" cy="2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 b="12682" l="3090" r="4093" t="10222"/>
          <a:stretch/>
        </p:blipFill>
        <p:spPr>
          <a:xfrm>
            <a:off x="3416850" y="2542600"/>
            <a:ext cx="4057975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5">
            <a:alphaModFix/>
          </a:blip>
          <a:srcRect b="0" l="2537" r="1704" t="33159"/>
          <a:stretch/>
        </p:blipFill>
        <p:spPr>
          <a:xfrm>
            <a:off x="859675" y="3529750"/>
            <a:ext cx="8217924" cy="2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 rotWithShape="1">
          <a:blip r:embed="rId6">
            <a:alphaModFix/>
          </a:blip>
          <a:srcRect b="11706" l="1535" r="4831" t="13632"/>
          <a:stretch/>
        </p:blipFill>
        <p:spPr>
          <a:xfrm>
            <a:off x="3416850" y="4495075"/>
            <a:ext cx="4057976" cy="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234750" y="1096950"/>
            <a:ext cx="77043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Многослойный персептрон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выбор</a:t>
            </a:r>
            <a:r>
              <a:rPr i="1" lang="ru" sz="1400"/>
              <a:t>ке - 0.9996920285331402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</a:t>
            </a:r>
            <a:r>
              <a:rPr i="1" lang="ru" sz="1400"/>
              <a:t>орке - 0.9980189943483074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Матрица ошибок: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Многослойный персептрон (</a:t>
            </a:r>
            <a:r>
              <a:rPr lang="ru" sz="2000"/>
              <a:t>тюнинг параметров)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тренировочной выбор</a:t>
            </a:r>
            <a:r>
              <a:rPr i="1" lang="ru" sz="1400"/>
              <a:t>ке - 0.9994672925978642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400"/>
              <a:t>Предсказание на тестовой выбор</a:t>
            </a:r>
            <a:r>
              <a:rPr i="1" lang="ru" sz="1400"/>
              <a:t>ке - 0.998077259220416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ru" sz="1400"/>
              <a:t>Матрица ошибок:</a:t>
            </a:r>
            <a:endParaRPr sz="2000"/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13420" l="2459" r="3298" t="23396"/>
          <a:stretch/>
        </p:blipFill>
        <p:spPr>
          <a:xfrm>
            <a:off x="1777950" y="1595500"/>
            <a:ext cx="4057650" cy="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 rotWithShape="1">
          <a:blip r:embed="rId4">
            <a:alphaModFix/>
          </a:blip>
          <a:srcRect b="17608" l="0" r="0" t="8497"/>
          <a:stretch/>
        </p:blipFill>
        <p:spPr>
          <a:xfrm>
            <a:off x="3475450" y="2571750"/>
            <a:ext cx="4057650" cy="4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 rotWithShape="1">
          <a:blip r:embed="rId5">
            <a:alphaModFix/>
          </a:blip>
          <a:srcRect b="57985" l="14774" r="25888" t="40639"/>
          <a:stretch/>
        </p:blipFill>
        <p:spPr>
          <a:xfrm>
            <a:off x="717987" y="3548000"/>
            <a:ext cx="8333376" cy="2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 rotWithShape="1">
          <a:blip r:embed="rId6">
            <a:alphaModFix/>
          </a:blip>
          <a:srcRect b="6710" l="945" r="1579" t="19138"/>
          <a:stretch/>
        </p:blipFill>
        <p:spPr>
          <a:xfrm>
            <a:off x="3475450" y="4487825"/>
            <a:ext cx="4057650" cy="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234750" y="1096950"/>
            <a:ext cx="77043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Случайный лес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Логистическая регрессия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Многослойный персептрон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 b="22575" l="14867" r="34698" t="72743"/>
          <a:stretch/>
        </p:blipFill>
        <p:spPr>
          <a:xfrm>
            <a:off x="1406050" y="4243050"/>
            <a:ext cx="6910924" cy="70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 rotWithShape="1">
          <a:blip r:embed="rId3">
            <a:alphaModFix/>
          </a:blip>
          <a:srcRect b="31108" l="14877" r="34688" t="63997"/>
          <a:stretch/>
        </p:blipFill>
        <p:spPr>
          <a:xfrm>
            <a:off x="1406050" y="2859225"/>
            <a:ext cx="6910924" cy="7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 rotWithShape="1">
          <a:blip r:embed="rId3">
            <a:alphaModFix/>
          </a:blip>
          <a:srcRect b="59063" l="14507" r="32965" t="37100"/>
          <a:stretch/>
        </p:blipFill>
        <p:spPr>
          <a:xfrm>
            <a:off x="1406050" y="1657448"/>
            <a:ext cx="6910924" cy="5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лучшей модели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1234750" y="1096950"/>
            <a:ext cx="77043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Лучшая модель - Логистическая регрессия: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○"/>
            </a:pPr>
            <a:r>
              <a:rPr lang="ru" sz="2000"/>
              <a:t>лучшее время на оценку модели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○"/>
            </a:pPr>
            <a:r>
              <a:rPr lang="ru" sz="2000"/>
              <a:t>лучшее значение метрики на тестовом фолде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Среднее значение метрики - 0.9983569306065373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SzPts val="2000"/>
              <a:buChar char="●"/>
            </a:pPr>
            <a:r>
              <a:rPr lang="ru" sz="2000"/>
              <a:t>Стандартное отклонение - 0.0002261097466868685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ROC-AUC</a:t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 b="2553" l="1834" r="4101" t="7226"/>
          <a:stretch/>
        </p:blipFill>
        <p:spPr>
          <a:xfrm>
            <a:off x="1749100" y="794250"/>
            <a:ext cx="5645799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API</a:t>
            </a:r>
            <a:endParaRPr/>
          </a:p>
        </p:txBody>
      </p:sp>
      <p:pic>
        <p:nvPicPr>
          <p:cNvPr id="405" name="Google Shape;405;p31"/>
          <p:cNvPicPr preferRelativeResize="0"/>
          <p:nvPr/>
        </p:nvPicPr>
        <p:blipFill rotWithShape="1">
          <a:blip r:embed="rId3">
            <a:alphaModFix/>
          </a:blip>
          <a:srcRect b="73689" l="31987" r="4621" t="11179"/>
          <a:stretch/>
        </p:blipFill>
        <p:spPr>
          <a:xfrm>
            <a:off x="1318650" y="1085525"/>
            <a:ext cx="5828349" cy="143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 rotWithShape="1">
          <a:blip r:embed="rId4">
            <a:alphaModFix/>
          </a:blip>
          <a:srcRect b="63414" l="32086" r="4602" t="11095"/>
          <a:stretch/>
        </p:blipFill>
        <p:spPr>
          <a:xfrm>
            <a:off x="1318650" y="2644600"/>
            <a:ext cx="5828349" cy="242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25475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5375" y="1079400"/>
            <a:ext cx="7766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Изучение представленных датасетов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Обработка данных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Разведочный анализ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Научиться предсказывать совершение целевого действия (ориентировочное значение ROC-AUC ~ 0.65)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SzPts val="2000"/>
              <a:buChar char="●"/>
            </a:pPr>
            <a:r>
              <a:rPr lang="ru" sz="2000"/>
              <a:t>Упаковать полученную модель в сервис API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API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21988" l="32178" r="4614" t="11720"/>
          <a:stretch/>
        </p:blipFill>
        <p:spPr>
          <a:xfrm>
            <a:off x="2599800" y="794250"/>
            <a:ext cx="3944404" cy="42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418" name="Google Shape;418;p33"/>
          <p:cNvSpPr txBox="1"/>
          <p:nvPr>
            <p:ph idx="1" type="body"/>
          </p:nvPr>
        </p:nvSpPr>
        <p:spPr>
          <a:xfrm>
            <a:off x="1165375" y="1079400"/>
            <a:ext cx="7766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Представленные данные изучены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Данные обработаны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Проведен разведочный анализ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Модель обучена предсказывать целевое действие (значение ROC-AUC ~ 0.98)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SzPts val="2000"/>
              <a:buChar char="●"/>
            </a:pPr>
            <a:r>
              <a:rPr lang="ru" sz="2000"/>
              <a:t>Модель упакована в сервис </a:t>
            </a:r>
            <a:r>
              <a:rPr lang="ru" sz="2000"/>
              <a:t>API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2229600" y="2211750"/>
            <a:ext cx="46848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Спасибо за внимание!</a:t>
            </a:r>
            <a:endParaRPr sz="3500"/>
          </a:p>
        </p:txBody>
      </p:sp>
      <p:sp>
        <p:nvSpPr>
          <p:cNvPr id="424" name="Google Shape;424;p34"/>
          <p:cNvSpPr txBox="1"/>
          <p:nvPr>
            <p:ph idx="4294967295" type="subTitle"/>
          </p:nvPr>
        </p:nvSpPr>
        <p:spPr>
          <a:xfrm>
            <a:off x="400700" y="4174550"/>
            <a:ext cx="29796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>
                <a:latin typeface="Maven Pro"/>
                <a:ea typeface="Maven Pro"/>
                <a:cs typeface="Maven Pro"/>
                <a:sym typeface="Maven Pro"/>
              </a:rPr>
              <a:t>Шкарабуров Денис</a:t>
            </a:r>
            <a:endParaRPr b="1" i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3600">
                <a:latin typeface="Maven Pro"/>
                <a:ea typeface="Maven Pro"/>
                <a:cs typeface="Maven Pro"/>
                <a:sym typeface="Maven Pro"/>
              </a:rPr>
              <a:t>ML-инженер</a:t>
            </a:r>
            <a:endParaRPr b="1" i="1" sz="3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234750" y="1096950"/>
            <a:ext cx="77043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Данные </a:t>
            </a:r>
            <a:r>
              <a:rPr lang="ru" sz="2000"/>
              <a:t>представлены</a:t>
            </a:r>
            <a:r>
              <a:rPr lang="ru" sz="2000"/>
              <a:t> одномерным массивом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000"/>
              <a:t>Особенности: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присутствуют пустые значения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присутствуют ненужные атрибуты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отсутствует индикация целевого действия (0/1)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118200" y="307125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 и особенности в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71200" y="4471050"/>
            <a:ext cx="76461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000"/>
              <a:t>Выполнено удаление пропущенных значений с порогом пропуска 20%</a:t>
            </a:r>
            <a:endParaRPr sz="2000"/>
          </a:p>
          <a:p>
            <a:pPr indent="-30797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ru" sz="2000"/>
              <a:t>Выполнено удаление неинформативны колонок</a:t>
            </a:r>
            <a:endParaRPr sz="20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75" y="842100"/>
            <a:ext cx="7030502" cy="367316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type="title"/>
          </p:nvPr>
        </p:nvSpPr>
        <p:spPr>
          <a:xfrm>
            <a:off x="1140050" y="285275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пропущенных значений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140050" y="285275"/>
            <a:ext cx="78573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целевого действия на основании события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532" r="22337" t="1806"/>
          <a:stretch/>
        </p:blipFill>
        <p:spPr>
          <a:xfrm>
            <a:off x="2203074" y="856750"/>
            <a:ext cx="5731249" cy="3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 rotWithShape="1">
          <a:blip r:embed="rId4">
            <a:alphaModFix/>
          </a:blip>
          <a:srcRect b="23893" l="2145" r="22296" t="14351"/>
          <a:stretch/>
        </p:blipFill>
        <p:spPr>
          <a:xfrm>
            <a:off x="2203075" y="4484750"/>
            <a:ext cx="2484326" cy="5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новых фичей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65375" y="1079400"/>
            <a:ext cx="7766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Марка автомобиля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000"/>
              <a:t>Выполнена генерация фичи “Марка автомобиля”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/>
              <a:t>на основание атрибута 'hit_page_path' (страница события)</a:t>
            </a:r>
            <a:endParaRPr i="1" sz="1700"/>
          </a:p>
          <a:p>
            <a:pPr indent="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-3556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Модель автомобиля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000"/>
              <a:t>Выполнена генерация фичи “Модель автомобиля”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i="1" lang="ru" sz="1700"/>
              <a:t>на основание атрибута 'hit_page_path' (страница события)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1452" l="1697" r="2425" t="1091"/>
          <a:stretch/>
        </p:blipFill>
        <p:spPr>
          <a:xfrm>
            <a:off x="1564838" y="903375"/>
            <a:ext cx="6151824" cy="41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3098" l="4109" r="3758" t="13609"/>
          <a:stretch/>
        </p:blipFill>
        <p:spPr>
          <a:xfrm>
            <a:off x="1508500" y="1119950"/>
            <a:ext cx="6265025" cy="4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2054700" y="837975"/>
            <a:ext cx="51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Процент целевого действия от общего объема данных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125500" y="2998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b="3614" l="7284" r="7010" t="0"/>
          <a:stretch/>
        </p:blipFill>
        <p:spPr>
          <a:xfrm>
            <a:off x="2221950" y="794250"/>
            <a:ext cx="4700112" cy="4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