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8" r:id="rId6"/>
    <p:sldId id="265" r:id="rId7"/>
    <p:sldId id="266" r:id="rId8"/>
    <p:sldId id="270" r:id="rId9"/>
    <p:sldId id="267" r:id="rId10"/>
    <p:sldId id="271" r:id="rId11"/>
    <p:sldId id="26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9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6F1E9-AECC-4E48-9257-9873B8C6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A154A1-5041-4203-8069-B0751DC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7B2489-B80A-476A-8E72-CF5C2AFB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28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CCB650-CDFE-4097-822C-90C2A52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99A02E-5BBC-4153-9E96-204ECB6F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9A635D-7348-48E6-BB39-C4B2969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25CCD-9207-419B-BCB4-A42F3652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0C41D1-CD31-45C5-9B38-08BB9A6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0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EB9D5E8-3114-49F6-90ED-9D1C9160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116B88-7FD7-48E6-B383-E82C9C7F6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ED8929-1750-43FC-AC2E-BCB5329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7621B-6A9A-4929-B4C9-97DB770A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1D6254-F5A4-4A11-BC56-6BC700BF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6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6BEBB4-5ECA-4E1C-AC85-44B459D6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92834-897E-44FF-B4DB-5DC7E9BF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59C159-6C8B-414B-8FAE-7AC92F80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F66C30-249D-490B-B196-C54A030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B77A7B-A58B-48E2-AE13-43D0B94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0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E0405-45BF-4791-B45E-B84E16E6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1BBB52-19BC-496B-8043-7C4186C5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CB5501-E0BC-427C-8C7E-51B49D0C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2DF692-1C70-4CB7-B1EE-C12B8F60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11B8A1-3ED1-458E-906D-8D382871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5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45958D-9365-4B38-BB34-94D0577D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B8AAA7-5901-4C88-A191-2B97C31C5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471DB3C-4CFD-44D6-9055-40FCD952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18271-C69D-442A-9A3E-30EDAD2C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0A675E-193E-4A83-B0DA-C4E6321C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DACD47-A093-4448-B236-170FC61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11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62ADF3-44A8-47E7-8069-6961623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4426D2F-BBAA-4BF8-ABB2-F442BD36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B0F693-9FDE-4068-AC73-65C4C502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B41E30-3C11-46DE-BE75-A5F6F749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DA8194F-76AF-4B7F-BFD2-77408EEB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F81D11F-A4F6-4279-9B5C-971CBAA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E271FF5-4EE4-4C4D-9269-06E8650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B27176-7F8A-4592-98B7-F692B24C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9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1A027A-EE12-480D-8E44-88549CE0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91C10FE-57A2-4EB8-A1DC-90ADFA07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DC8ED45-9081-492F-AC7C-D672E08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EF5FF02-31B8-460B-B3A5-1D9D63EE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01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F9D373F-42E8-47B1-B2BC-7E3F9C1C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2D0BDE-8992-4EC8-BEAC-0812B980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EA4D96-E261-46D9-B008-3B5520C3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4F8B04-E81E-448A-ADB2-53E70755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7DF7C2-D49F-4810-8BEA-F41444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A5F606-B473-4448-9785-B4237C48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82B94-D8DA-4F40-8FDD-FA17B736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351965-6D41-4CAB-99AF-EA72FD1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FB9DA99-09D7-4F13-9CAE-F8C31C28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6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353B9-FDEA-440B-AFF7-CA63CBD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1AA962-8834-445F-A67E-589BFE23A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F1F427-8249-462F-B17A-26DD8A88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E7446B-E5D8-45B5-BC81-3FDC55A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085DE4-BACA-4903-9DF5-71180EFEAC1F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DCB881-389E-4DE1-BCB0-6CC6543B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7F6DEC-8967-4E36-A681-2D0FF05F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F329D-B0D2-409B-B011-BB93FFD17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7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948C451F-A9AB-49B4-A4CB-36A2CFE9994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93CA727-3CD0-4D35-A71C-70BC20808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C7A901-97DC-4B95-AD9D-77AD2D6E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>
                <a:latin typeface="David" panose="020E0502060401010101" pitchFamily="34" charset="-79"/>
                <a:cs typeface="David" panose="020E0502060401010101" pitchFamily="34" charset="-79"/>
              </a:rPr>
              <a:t>מימוש הפתרון </a:t>
            </a:r>
            <a:r>
              <a:rPr lang="he-IL" sz="2800" b="1">
                <a:latin typeface="David" panose="020E0502060401010101" pitchFamily="34" charset="-79"/>
                <a:cs typeface="David" panose="020E0502060401010101" pitchFamily="34" charset="-79"/>
              </a:rPr>
              <a:t>– קלט מהמשתמש</a:t>
            </a:r>
            <a:endParaRPr lang="he-IL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5C640B-13A3-4FC8-ABDA-FF25A529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על מנת להוציא המלצות אישיות לכל משתמש, עלינו לבקש קלט בעת ההרשמה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פרטי הרשמה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שם משתמש וסיסמא – התחברות למערכת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סרטים אהובים בכל מצב רוח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באופן חד פעמי בלבד בעת ההרשמה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הרשימה ניתנת לשינוי אם המשתמש בוחר בכך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ניתן לשנות את הרשימה לאחר התחברות למערכת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שמירת מידע על המשתמשים ב-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Firebase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שם משתמש וסיסמא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לכל משתמש שומרים רשימת רגשות וסרט שבחר בעת ההרשמה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בכל שינוי של הרשימה דרך המערכת, ה-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Firebase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יתעדכן בהתאם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B743F4-66DD-4F11-BF19-BDD07B0E2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0896"/>
            <a:ext cx="8732520" cy="42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3A6FDC-C29C-49F0-8BE6-58FC0DB0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הפקת פלט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3EB1E8-6D9F-40BE-9E92-6C92A413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940"/>
          </a:xfrm>
        </p:spPr>
        <p:txBody>
          <a:bodyPr/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אופן הפקת רשימת ההמלצות</a:t>
            </a:r>
          </a:p>
          <a:p>
            <a:pPr lvl="1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Count Vectorizer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מספריית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Scikit-learn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על מנת למדוד דמיון בין סרטים קודם כל נהפוך את המידע על הסרט לווקטור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הפרמטרים הנכנסים לווקטור הם במאי, קאסט ז'אנר ומילות מפתח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Cosine Similarity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מספריית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Scikit-Learn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מציאת הסרטים המומלצים מתבצעת ע"י רמת הדמיון בין שני כל שני ווקטורים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הווקטור אליו משווים את כל הווקטורים הוא ווקטור המידע שיצרנו על הסרט שבחר לרגש הדומיננטי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תשעת הווקטורים עם רמת הדמיון הגבוה ביותר הם אלה שיומלץ עליהם בפני המשתמש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2A7CDD6-CC88-4E54-BF80-F442519B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7906"/>
            <a:ext cx="3292111" cy="342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כלים ומתודולוגיות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Python Programming Language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OpenCV’s Haar-Cascade Classifier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Data Analysis</a:t>
            </a:r>
          </a:p>
          <a:p>
            <a:pPr lvl="2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Pandas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Machine Learning</a:t>
            </a:r>
          </a:p>
          <a:p>
            <a:pPr lvl="2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Scikit Learn</a:t>
            </a:r>
          </a:p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Deep Learning</a:t>
            </a:r>
          </a:p>
          <a:p>
            <a:pPr lvl="2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Keras</a:t>
            </a:r>
          </a:p>
          <a:p>
            <a:pPr lvl="2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TensorFLow</a:t>
            </a:r>
          </a:p>
          <a:p>
            <a:pPr lvl="1" algn="l" rtl="0"/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Firebase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619AA87-DA47-49EA-955A-047492E2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61" y="1613872"/>
            <a:ext cx="1072239" cy="1075874"/>
          </a:xfrm>
          <a:prstGeom prst="rect">
            <a:avLst/>
          </a:prstGeom>
        </p:spPr>
      </p:pic>
      <p:pic>
        <p:nvPicPr>
          <p:cNvPr id="9" name="תמונה 8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58D682A-65D5-4677-AA3C-D12298FFC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59" y="1690688"/>
            <a:ext cx="1813956" cy="107055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0D3A8B5-B6EC-4EC6-A3F9-26C1C75D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4" y="1710598"/>
            <a:ext cx="1072239" cy="107055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8379F7E-1A28-4B40-80D8-1D318DF83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46" y="2784195"/>
            <a:ext cx="2071165" cy="1387941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A1AE3F1-B66B-4A13-91CC-DC41B8538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6" y="2680547"/>
            <a:ext cx="3333750" cy="190500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AC1456B-FE82-4F99-B31D-A75B2BD1D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674" y="4270466"/>
            <a:ext cx="2629267" cy="100026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26EFC99F-9B48-46D7-8D53-93D504D1D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31" y="4270466"/>
            <a:ext cx="3531022" cy="9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חידושים בתוכנה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גישה חדשה ופאסיבית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לחיפוש אחר תוכן לעומת החיפוש האקטיבי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האפשרות לקבל סרטים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מותאמים למצב הרוח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של המשתמש בכל רגע נתון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המשתמש מקבל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מענה מיידי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אחרי תהליך רישום פשוט</a:t>
            </a:r>
          </a:p>
          <a:p>
            <a:pPr lvl="1"/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שמירת מידע ומצב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במערכת המאפשרים לימוד מתמשך</a:t>
            </a:r>
          </a:p>
        </p:txBody>
      </p:sp>
    </p:spTree>
    <p:extLst>
      <p:ext uri="{BB962C8B-B14F-4D97-AF65-F5344CB8AC3E}">
        <p14:creationId xmlns:p14="http://schemas.microsoft.com/office/powerpoint/2010/main" val="31991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תוצאה – 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התחברות למערכת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D5E600-DEE2-4FAF-85DF-C43EC81E2EF3}"/>
              </a:ext>
            </a:extLst>
          </p:cNvPr>
          <p:cNvSpPr txBox="1"/>
          <p:nvPr/>
        </p:nvSpPr>
        <p:spPr>
          <a:xfrm>
            <a:off x="1007559" y="4466613"/>
            <a:ext cx="10464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שלב הרישום נועד לספק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נתונים ראשוניים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לפני הניתוח והדירוג שיתבצע על בסיסי הנתונים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הניתוח מתבצע על ידי "מפתחות" כגון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במאי, קאסט, ז'אנר והרגשות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בשלב ההרצה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לאחר שלב הניתוח האלגוריתם מבצע דירוג והסרטים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בדירוג הגבוה ביותר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מוצעים למשתמש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F2E760D1-059F-423F-9CF5-65FEAC47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9" y="1163428"/>
            <a:ext cx="2498501" cy="1478604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EFA572B8-1211-454C-9AF4-48621BB9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76" y="1423094"/>
            <a:ext cx="2575775" cy="1809345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6C288E85-918E-4670-A82E-484CE9872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74" y="906567"/>
            <a:ext cx="2106233" cy="2969639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C45FB795-23BB-4497-B6D9-B7AFA5CC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655" y="1388350"/>
            <a:ext cx="1779218" cy="254032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F99DE697-C448-4FE5-AD12-2E5230092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253" y="1540346"/>
            <a:ext cx="2121362" cy="2769032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19DB63D-E4B2-4F05-9EB5-E58A2C8FE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3564" y="2658512"/>
            <a:ext cx="2575775" cy="18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תוצאה – 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הרצה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C717578-C07E-40AA-9C78-5CC5EDB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1237378"/>
            <a:ext cx="3378581" cy="87590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AA1FB3B-CB95-49DD-A2C4-36AF2B4D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56" y="2152934"/>
            <a:ext cx="2653048" cy="346304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2D675B2-1431-4941-A935-DD500A10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81" y="1237378"/>
            <a:ext cx="4069724" cy="329443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8A172161-AC75-4290-B029-9068F2362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682" y="1237378"/>
            <a:ext cx="2086377" cy="270428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995C696-315B-44BF-AA6B-109774DF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867" y="2106038"/>
            <a:ext cx="2936383" cy="264592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720D29B-B6DD-4732-AD62-84A649FD4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9158" y="2937308"/>
            <a:ext cx="2189408" cy="26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B4BD0A-EC00-4636-9D22-BF0D3E45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76" y="2103437"/>
            <a:ext cx="7442048" cy="1325563"/>
          </a:xfrm>
        </p:spPr>
        <p:txBody>
          <a:bodyPr/>
          <a:lstStyle/>
          <a:p>
            <a:pPr algn="ctr"/>
            <a:r>
              <a:rPr lang="he-IL" b="1" u="sng" dirty="0">
                <a:latin typeface="David" panose="020E0502060401010101" pitchFamily="34" charset="-79"/>
                <a:cs typeface="David" panose="020E0502060401010101" pitchFamily="34" charset="-79"/>
              </a:rPr>
              <a:t>מצגת הגנה לפרויקט</a:t>
            </a:r>
            <a:b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הנגשת בסיסי נתונים של סרטים</a:t>
            </a:r>
            <a:b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באמצעות </a:t>
            </a:r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Artificial Intelligence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27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הצורך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351338"/>
          </a:xfrm>
        </p:spPr>
        <p:txBody>
          <a:bodyPr/>
          <a:lstStyle/>
          <a:p>
            <a:pPr lvl="1"/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גידול </a:t>
            </a:r>
            <a:r>
              <a:rPr lang="he-IL" b="1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בכמויות המידע </a:t>
            </a:r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ברחבי האינטרנט</a:t>
            </a:r>
          </a:p>
          <a:p>
            <a:pPr lvl="2"/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ספציפית בתחום המדיה והסרטים</a:t>
            </a:r>
          </a:p>
          <a:p>
            <a:pPr lvl="1"/>
            <a:endParaRPr lang="he-IL" b="1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r>
              <a:rPr lang="he-IL" b="1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אי יכולת אנושית </a:t>
            </a:r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לגשת למרבית המידע</a:t>
            </a:r>
          </a:p>
          <a:p>
            <a:pPr lvl="2"/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מחסור בזמן או אי ידיעה שהמידע קיים</a:t>
            </a:r>
          </a:p>
          <a:p>
            <a:pPr lvl="1"/>
            <a:endParaRPr lang="he-IL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מחסור בכלים המבוססים </a:t>
            </a:r>
            <a:r>
              <a:rPr lang="he-IL" b="1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טכנולוגיות מתקדמות </a:t>
            </a:r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להנגשת מידע</a:t>
            </a:r>
          </a:p>
          <a:p>
            <a:pPr lvl="1"/>
            <a:endParaRPr lang="he-IL" b="1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r>
              <a:rPr lang="he-IL" b="1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תחום מתפתח </a:t>
            </a:r>
            <a:r>
              <a:rPr lang="he-IL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שבו גם הכלים הקיימים עוברים טרנספורמציה</a:t>
            </a:r>
          </a:p>
          <a:p>
            <a:pPr lvl="1"/>
            <a:endParaRPr lang="he-IL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endParaRPr lang="he-IL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endParaRPr lang="he-IL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  <a:p>
            <a:pPr lvl="1"/>
            <a:endParaRPr lang="he-IL" dirty="0">
              <a:latin typeface="David" panose="020E0502060401010101" pitchFamily="34" charset="-79"/>
              <a:ea typeface="Tahoma" panose="020B060403050404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87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5662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הפתרון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151"/>
            <a:ext cx="10515600" cy="4351338"/>
          </a:xfrm>
        </p:spPr>
        <p:txBody>
          <a:bodyPr/>
          <a:lstStyle/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שימוש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בטכנולוגיות מתקדמות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מעולמות הבינה המלאכותית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מענה אישי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לבעיה קולקטיבית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באמצעות זיהוי פנים ורגשות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הנגשת מידע מותאם מבסיסי נתונים המכילים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אלפי רשומות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שבירת 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החסם האנושי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להשתמש בכמויות מידע בלתי סבירות</a:t>
            </a:r>
          </a:p>
          <a:p>
            <a:pPr marL="457200" lvl="1" indent="0">
              <a:buNone/>
            </a:pP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פתרון מודולרי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המאפשר להנגיש מידע נוסף ולא רק סרטים</a:t>
            </a:r>
          </a:p>
        </p:txBody>
      </p:sp>
    </p:spTree>
    <p:extLst>
      <p:ext uri="{BB962C8B-B14F-4D97-AF65-F5344CB8AC3E}">
        <p14:creationId xmlns:p14="http://schemas.microsoft.com/office/powerpoint/2010/main" val="11881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B26941-1A1D-4B2F-AF53-093F68CB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 –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דיאגרמה א'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8DB667-EFD0-4EDA-999E-6970C7AC81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263903"/>
            <a:ext cx="9385300" cy="5228972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9D67BCF1-15DD-41D4-838F-F559E4EC3E4D}"/>
              </a:ext>
            </a:extLst>
          </p:cNvPr>
          <p:cNvSpPr/>
          <p:nvPr/>
        </p:nvSpPr>
        <p:spPr>
          <a:xfrm rot="2246075">
            <a:off x="716842" y="1842264"/>
            <a:ext cx="807868" cy="63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2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C260F4-5266-4781-9B68-FBA9AA23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09" y="382880"/>
            <a:ext cx="9294181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 – זיהוי פנים בתמונה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6AEDF-CD17-4E27-B8C8-C55689FB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8443"/>
            <a:ext cx="10515600" cy="4351338"/>
          </a:xfrm>
        </p:spPr>
        <p:txBody>
          <a:bodyPr/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על מנת להתחיל בתהליך זיהוי הרגשות אנו מבקשים מהשתמש לפתוח מצלמה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לפני זיהוי הרגשות, עלינו לזהות את פני המשתמש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לשם כך אנו משתמשים באלגוריתם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Haar Cascade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של ספריית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OpenCV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ספריית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OpenCV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ספריית קוד פתוח חוצה שפות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נועד בין היתר לראייה ממוחשבת, למידת מכונה ועיבוד תמונות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Haar Cascade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מתוך ספריית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OpenCV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Machine Learning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קלאסי לזיהוי עצמים בתמונה</a:t>
            </a:r>
          </a:p>
          <a:p>
            <a:pPr lv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מאומן באמצעות סט של מיליוני תמונות</a:t>
            </a:r>
          </a:p>
          <a:p>
            <a:pPr lvl="1"/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2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NN - Image Classification">
            <a:extLst>
              <a:ext uri="{FF2B5EF4-FFF2-40B4-BE49-F238E27FC236}">
                <a16:creationId xmlns:a16="http://schemas.microsoft.com/office/drawing/2014/main" id="{4C6FCA11-8459-4AA2-8831-B87634D7C2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9556"/>
            <a:ext cx="5903650" cy="331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1C260F4-5266-4781-9B68-FBA9AA23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09" y="382880"/>
            <a:ext cx="9294181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</a:t>
            </a:r>
            <a:r>
              <a:rPr lang="he-IL" sz="44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זיהוי הבעות הפנים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6AEDF-CD17-4E27-B8C8-C55689FB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029"/>
            <a:ext cx="10515600" cy="4351338"/>
          </a:xfrm>
        </p:spPr>
        <p:txBody>
          <a:bodyPr/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זיהוי הבעות פנים בזמן אמת באמצעות אלגוריתם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Convolutional Neural Network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:Convolutional Neural Network (CNN)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Deep Learning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שמתאים לעיבוד תמונה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מורכב מפילטרים שנקראים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Kernels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בשפה מקצועית</a:t>
            </a:r>
          </a:p>
          <a:p>
            <a:pPr lvl="1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Kernels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מחלצים עצמים רלוונטיים מהתמונה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בשביל המערכת שלנו בחרנו מודל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CNN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בעלת ארבע שכבות פילטרים לזיהוי הרגשות</a:t>
            </a:r>
          </a:p>
          <a:p>
            <a:pPr marL="457200" lvl="1" indent="0">
              <a:buNone/>
            </a:pP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08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6D682B-4C1F-4EA5-9F75-8E7DD0AE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</a:t>
            </a:r>
            <a:r>
              <a:rPr lang="he-IL" sz="66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זיהוי הבעות הפנים</a:t>
            </a:r>
            <a:endParaRPr lang="he-IL" sz="28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EE40E4-0A73-481F-A500-07EE020D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במערכת שלנו מוגדרים שבע רגשות אנושיים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שמחה, כעס, פחד, עצב, גועל, הפתעה והבעה טבעית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קולטת את כל הבעות הפנים הנ"ל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מכניסה לרשימה את כל הבעות הפנים שהיא קולטת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מחשבת את אחוז הרגשות מסך הרגשות שקלטה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מציגה בפלט הסופי את פילוח האחוזים</a:t>
            </a: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0E28A00-C3E4-4265-8803-43185F3FE9F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"/>
          <a:stretch/>
        </p:blipFill>
        <p:spPr bwMode="auto">
          <a:xfrm>
            <a:off x="1166674" y="1410723"/>
            <a:ext cx="3138996" cy="40365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34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C260F4-5266-4781-9B68-FBA9AA23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09" y="382880"/>
            <a:ext cx="9294181" cy="1325563"/>
          </a:xfrm>
        </p:spPr>
        <p:txBody>
          <a:bodyPr/>
          <a:lstStyle/>
          <a:p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מימוש הפתרון </a:t>
            </a:r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מאגר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36AEDF-CD17-4E27-B8C8-C55689FB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TMDb – The Movie Data Base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משמש אותנו לחיפוש סרטים ומציאת מידע מקיף עליהם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המאגר שלנו מכיל כחמשת אלפים רשומות מידע על סרטים</a:t>
            </a: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ניתוח בסיס הנתונים (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TMDb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) באמצעות ספריית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Pandas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ספריית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Data Analysis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שנועד למידע טבלאי (דומה בפעולותיו ל-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SQL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pPr lvl="1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Pandas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נועד לסביבת פיתוח על כל המשתמע מכך</a:t>
            </a:r>
          </a:p>
          <a:p>
            <a:pPr lvl="1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הספרייה שימשה אותנו לפישוט מאגר הנתונים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טעינת מאגר הנתונים למערכת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גישה לשורות ספציפיות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גישה לעמודות ספציפיות</a:t>
            </a:r>
          </a:p>
          <a:p>
            <a:pPr lvl="2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שליפת מידע משורות ועמודות ספציפיות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>
              <a:buNone/>
            </a:pP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761FB07-1860-4670-BA5D-9264BA90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978"/>
            <a:ext cx="9115525" cy="402602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244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623</Words>
  <Application>Microsoft Office PowerPoint</Application>
  <PresentationFormat>מסך רחב</PresentationFormat>
  <Paragraphs>106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David</vt:lpstr>
      <vt:lpstr>ערכת נושא Office</vt:lpstr>
      <vt:lpstr>מצגת של PowerPoint‏</vt:lpstr>
      <vt:lpstr>מצגת הגנה לפרויקט  הנגשת בסיסי נתונים של סרטים באמצעות Artificial Intelligence</vt:lpstr>
      <vt:lpstr>הצורך</vt:lpstr>
      <vt:lpstr>הפתרון</vt:lpstr>
      <vt:lpstr>מימוש הפתרון – דיאגרמה א'</vt:lpstr>
      <vt:lpstr>מימוש הפתרון – זיהוי פנים בתמונה</vt:lpstr>
      <vt:lpstr>מימוש הפתרון – זיהוי הבעות הפנים</vt:lpstr>
      <vt:lpstr>מימוש הפתרון – זיהוי הבעות הפנים</vt:lpstr>
      <vt:lpstr>מימוש הפתרון – מאגר הנתונים</vt:lpstr>
      <vt:lpstr>מימוש הפתרון – קלט מהמשתמש</vt:lpstr>
      <vt:lpstr>מימוש הפתרון – הפקת פלט</vt:lpstr>
      <vt:lpstr>כלים ומתודולוגיות</vt:lpstr>
      <vt:lpstr>חידושים בתוכנה</vt:lpstr>
      <vt:lpstr>תוצאה – התחברות למערכת</vt:lpstr>
      <vt:lpstr>תוצאה – הרצה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Gorelyk</dc:creator>
  <cp:lastModifiedBy>benjamin yakobi</cp:lastModifiedBy>
  <cp:revision>46</cp:revision>
  <dcterms:created xsi:type="dcterms:W3CDTF">2019-02-24T09:43:51Z</dcterms:created>
  <dcterms:modified xsi:type="dcterms:W3CDTF">2021-07-18T20:41:15Z</dcterms:modified>
</cp:coreProperties>
</file>