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22" d="100"/>
          <a:sy n="122" d="100"/>
        </p:scale>
        <p:origin x="240"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87103-96D4-BBF5-7B4A-122A185CC0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D4278B5-D0AC-BB0A-F8EB-670B874260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FE2F5DC3-B0F6-0DAC-E242-E9C8DD990C17}"/>
              </a:ext>
            </a:extLst>
          </p:cNvPr>
          <p:cNvSpPr>
            <a:spLocks noGrp="1"/>
          </p:cNvSpPr>
          <p:nvPr>
            <p:ph type="dt" sz="half" idx="10"/>
          </p:nvPr>
        </p:nvSpPr>
        <p:spPr/>
        <p:txBody>
          <a:bodyPr/>
          <a:lstStyle/>
          <a:p>
            <a:fld id="{F441E870-A5BE-43C4-8811-7EE9BFB98274}" type="datetimeFigureOut">
              <a:rPr lang="en-AU" smtClean="0"/>
              <a:t>4/7/2023</a:t>
            </a:fld>
            <a:endParaRPr lang="en-AU"/>
          </a:p>
        </p:txBody>
      </p:sp>
      <p:sp>
        <p:nvSpPr>
          <p:cNvPr id="5" name="Footer Placeholder 4">
            <a:extLst>
              <a:ext uri="{FF2B5EF4-FFF2-40B4-BE49-F238E27FC236}">
                <a16:creationId xmlns:a16="http://schemas.microsoft.com/office/drawing/2014/main" id="{184DF9A3-37B9-4C81-34E3-02B8DEBB0A4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406FF91-EA59-10FC-2AA7-AD387600DB82}"/>
              </a:ext>
            </a:extLst>
          </p:cNvPr>
          <p:cNvSpPr>
            <a:spLocks noGrp="1"/>
          </p:cNvSpPr>
          <p:nvPr>
            <p:ph type="sldNum" sz="quarter" idx="12"/>
          </p:nvPr>
        </p:nvSpPr>
        <p:spPr/>
        <p:txBody>
          <a:bodyPr/>
          <a:lstStyle/>
          <a:p>
            <a:fld id="{400D2BB9-326E-4DB3-A84C-E697867E3E24}" type="slidenum">
              <a:rPr lang="en-AU" smtClean="0"/>
              <a:t>‹Nº›</a:t>
            </a:fld>
            <a:endParaRPr lang="en-AU"/>
          </a:p>
        </p:txBody>
      </p:sp>
    </p:spTree>
    <p:extLst>
      <p:ext uri="{BB962C8B-B14F-4D97-AF65-F5344CB8AC3E}">
        <p14:creationId xmlns:p14="http://schemas.microsoft.com/office/powerpoint/2010/main" val="2276770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64EDB-247F-0A66-FCEF-1655ED740BE5}"/>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B8DEA52-0510-B9B7-9470-40D8D7F25B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EE531DA-EFC4-9454-F7F8-1027A3112CC5}"/>
              </a:ext>
            </a:extLst>
          </p:cNvPr>
          <p:cNvSpPr>
            <a:spLocks noGrp="1"/>
          </p:cNvSpPr>
          <p:nvPr>
            <p:ph type="dt" sz="half" idx="10"/>
          </p:nvPr>
        </p:nvSpPr>
        <p:spPr/>
        <p:txBody>
          <a:bodyPr/>
          <a:lstStyle/>
          <a:p>
            <a:fld id="{F441E870-A5BE-43C4-8811-7EE9BFB98274}" type="datetimeFigureOut">
              <a:rPr lang="en-AU" smtClean="0"/>
              <a:t>4/7/2023</a:t>
            </a:fld>
            <a:endParaRPr lang="en-AU"/>
          </a:p>
        </p:txBody>
      </p:sp>
      <p:sp>
        <p:nvSpPr>
          <p:cNvPr id="5" name="Footer Placeholder 4">
            <a:extLst>
              <a:ext uri="{FF2B5EF4-FFF2-40B4-BE49-F238E27FC236}">
                <a16:creationId xmlns:a16="http://schemas.microsoft.com/office/drawing/2014/main" id="{53E3982D-F8C0-CD46-DE3F-0FFFA1EA5A9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C5F804C-0346-E318-F02B-F4EFAE6D0AD5}"/>
              </a:ext>
            </a:extLst>
          </p:cNvPr>
          <p:cNvSpPr>
            <a:spLocks noGrp="1"/>
          </p:cNvSpPr>
          <p:nvPr>
            <p:ph type="sldNum" sz="quarter" idx="12"/>
          </p:nvPr>
        </p:nvSpPr>
        <p:spPr/>
        <p:txBody>
          <a:bodyPr/>
          <a:lstStyle/>
          <a:p>
            <a:fld id="{400D2BB9-326E-4DB3-A84C-E697867E3E24}" type="slidenum">
              <a:rPr lang="en-AU" smtClean="0"/>
              <a:t>‹Nº›</a:t>
            </a:fld>
            <a:endParaRPr lang="en-AU"/>
          </a:p>
        </p:txBody>
      </p:sp>
    </p:spTree>
    <p:extLst>
      <p:ext uri="{BB962C8B-B14F-4D97-AF65-F5344CB8AC3E}">
        <p14:creationId xmlns:p14="http://schemas.microsoft.com/office/powerpoint/2010/main" val="1900812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EB92D7-233E-F1C7-643C-6896950C4D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D25FAA7-1ECE-5FF0-A6D3-C796141557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4CEE243-FB76-9F7D-E936-A186F4EA7866}"/>
              </a:ext>
            </a:extLst>
          </p:cNvPr>
          <p:cNvSpPr>
            <a:spLocks noGrp="1"/>
          </p:cNvSpPr>
          <p:nvPr>
            <p:ph type="dt" sz="half" idx="10"/>
          </p:nvPr>
        </p:nvSpPr>
        <p:spPr/>
        <p:txBody>
          <a:bodyPr/>
          <a:lstStyle/>
          <a:p>
            <a:fld id="{F441E870-A5BE-43C4-8811-7EE9BFB98274}" type="datetimeFigureOut">
              <a:rPr lang="en-AU" smtClean="0"/>
              <a:t>4/7/2023</a:t>
            </a:fld>
            <a:endParaRPr lang="en-AU"/>
          </a:p>
        </p:txBody>
      </p:sp>
      <p:sp>
        <p:nvSpPr>
          <p:cNvPr id="5" name="Footer Placeholder 4">
            <a:extLst>
              <a:ext uri="{FF2B5EF4-FFF2-40B4-BE49-F238E27FC236}">
                <a16:creationId xmlns:a16="http://schemas.microsoft.com/office/drawing/2014/main" id="{59F4E2A1-97D1-4F58-6092-7B8C4FF17D9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2E15FA3-106B-9EE6-380D-4DBE59413697}"/>
              </a:ext>
            </a:extLst>
          </p:cNvPr>
          <p:cNvSpPr>
            <a:spLocks noGrp="1"/>
          </p:cNvSpPr>
          <p:nvPr>
            <p:ph type="sldNum" sz="quarter" idx="12"/>
          </p:nvPr>
        </p:nvSpPr>
        <p:spPr/>
        <p:txBody>
          <a:bodyPr/>
          <a:lstStyle/>
          <a:p>
            <a:fld id="{400D2BB9-326E-4DB3-A84C-E697867E3E24}" type="slidenum">
              <a:rPr lang="en-AU" smtClean="0"/>
              <a:t>‹Nº›</a:t>
            </a:fld>
            <a:endParaRPr lang="en-AU"/>
          </a:p>
        </p:txBody>
      </p:sp>
    </p:spTree>
    <p:extLst>
      <p:ext uri="{BB962C8B-B14F-4D97-AF65-F5344CB8AC3E}">
        <p14:creationId xmlns:p14="http://schemas.microsoft.com/office/powerpoint/2010/main" val="293886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07A95-96C1-F69B-10D8-E3DB19BEC13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BC50679-9A6B-E8F3-D5B3-E549BFD767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0350D5A-F0D5-6E85-3F0F-8CF10E4F9242}"/>
              </a:ext>
            </a:extLst>
          </p:cNvPr>
          <p:cNvSpPr>
            <a:spLocks noGrp="1"/>
          </p:cNvSpPr>
          <p:nvPr>
            <p:ph type="dt" sz="half" idx="10"/>
          </p:nvPr>
        </p:nvSpPr>
        <p:spPr/>
        <p:txBody>
          <a:bodyPr/>
          <a:lstStyle/>
          <a:p>
            <a:fld id="{F441E870-A5BE-43C4-8811-7EE9BFB98274}" type="datetimeFigureOut">
              <a:rPr lang="en-AU" smtClean="0"/>
              <a:t>4/7/2023</a:t>
            </a:fld>
            <a:endParaRPr lang="en-AU"/>
          </a:p>
        </p:txBody>
      </p:sp>
      <p:sp>
        <p:nvSpPr>
          <p:cNvPr id="5" name="Footer Placeholder 4">
            <a:extLst>
              <a:ext uri="{FF2B5EF4-FFF2-40B4-BE49-F238E27FC236}">
                <a16:creationId xmlns:a16="http://schemas.microsoft.com/office/drawing/2014/main" id="{2F3D4A11-FBE5-1704-093C-3B4227233C7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53C54B2-E5E4-58ED-BA04-94F11EE31F5E}"/>
              </a:ext>
            </a:extLst>
          </p:cNvPr>
          <p:cNvSpPr>
            <a:spLocks noGrp="1"/>
          </p:cNvSpPr>
          <p:nvPr>
            <p:ph type="sldNum" sz="quarter" idx="12"/>
          </p:nvPr>
        </p:nvSpPr>
        <p:spPr/>
        <p:txBody>
          <a:bodyPr/>
          <a:lstStyle/>
          <a:p>
            <a:fld id="{400D2BB9-326E-4DB3-A84C-E697867E3E24}" type="slidenum">
              <a:rPr lang="en-AU" smtClean="0"/>
              <a:t>‹Nº›</a:t>
            </a:fld>
            <a:endParaRPr lang="en-AU"/>
          </a:p>
        </p:txBody>
      </p:sp>
    </p:spTree>
    <p:extLst>
      <p:ext uri="{BB962C8B-B14F-4D97-AF65-F5344CB8AC3E}">
        <p14:creationId xmlns:p14="http://schemas.microsoft.com/office/powerpoint/2010/main" val="31080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D95FA-8515-3141-735C-7D3851A68F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57097680-27BA-2D70-3903-0446439705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3A6875-83C6-B4F9-CDB9-78D3BBC39DAC}"/>
              </a:ext>
            </a:extLst>
          </p:cNvPr>
          <p:cNvSpPr>
            <a:spLocks noGrp="1"/>
          </p:cNvSpPr>
          <p:nvPr>
            <p:ph type="dt" sz="half" idx="10"/>
          </p:nvPr>
        </p:nvSpPr>
        <p:spPr/>
        <p:txBody>
          <a:bodyPr/>
          <a:lstStyle/>
          <a:p>
            <a:fld id="{F441E870-A5BE-43C4-8811-7EE9BFB98274}" type="datetimeFigureOut">
              <a:rPr lang="en-AU" smtClean="0"/>
              <a:t>4/7/2023</a:t>
            </a:fld>
            <a:endParaRPr lang="en-AU"/>
          </a:p>
        </p:txBody>
      </p:sp>
      <p:sp>
        <p:nvSpPr>
          <p:cNvPr id="5" name="Footer Placeholder 4">
            <a:extLst>
              <a:ext uri="{FF2B5EF4-FFF2-40B4-BE49-F238E27FC236}">
                <a16:creationId xmlns:a16="http://schemas.microsoft.com/office/drawing/2014/main" id="{29E5A0A6-C759-35FD-6BD0-6744F96FAF1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EF976FE-F3B5-B954-8C10-F1C5A4CB0CC8}"/>
              </a:ext>
            </a:extLst>
          </p:cNvPr>
          <p:cNvSpPr>
            <a:spLocks noGrp="1"/>
          </p:cNvSpPr>
          <p:nvPr>
            <p:ph type="sldNum" sz="quarter" idx="12"/>
          </p:nvPr>
        </p:nvSpPr>
        <p:spPr/>
        <p:txBody>
          <a:bodyPr/>
          <a:lstStyle/>
          <a:p>
            <a:fld id="{400D2BB9-326E-4DB3-A84C-E697867E3E24}" type="slidenum">
              <a:rPr lang="en-AU" smtClean="0"/>
              <a:t>‹Nº›</a:t>
            </a:fld>
            <a:endParaRPr lang="en-AU"/>
          </a:p>
        </p:txBody>
      </p:sp>
    </p:spTree>
    <p:extLst>
      <p:ext uri="{BB962C8B-B14F-4D97-AF65-F5344CB8AC3E}">
        <p14:creationId xmlns:p14="http://schemas.microsoft.com/office/powerpoint/2010/main" val="3414700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D660C-A753-4A3F-A0A3-430FC4C70D4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A619271-D43F-B364-3739-1FABD1D516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F87E7437-9A22-4BF1-C8B8-A438877325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1041EABD-B642-89A0-D60F-2232AEAE460A}"/>
              </a:ext>
            </a:extLst>
          </p:cNvPr>
          <p:cNvSpPr>
            <a:spLocks noGrp="1"/>
          </p:cNvSpPr>
          <p:nvPr>
            <p:ph type="dt" sz="half" idx="10"/>
          </p:nvPr>
        </p:nvSpPr>
        <p:spPr/>
        <p:txBody>
          <a:bodyPr/>
          <a:lstStyle/>
          <a:p>
            <a:fld id="{F441E870-A5BE-43C4-8811-7EE9BFB98274}" type="datetimeFigureOut">
              <a:rPr lang="en-AU" smtClean="0"/>
              <a:t>4/7/2023</a:t>
            </a:fld>
            <a:endParaRPr lang="en-AU"/>
          </a:p>
        </p:txBody>
      </p:sp>
      <p:sp>
        <p:nvSpPr>
          <p:cNvPr id="6" name="Footer Placeholder 5">
            <a:extLst>
              <a:ext uri="{FF2B5EF4-FFF2-40B4-BE49-F238E27FC236}">
                <a16:creationId xmlns:a16="http://schemas.microsoft.com/office/drawing/2014/main" id="{27127E7F-89DD-2464-BD40-FBD4ABBC187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5A3F5A4-36DC-CD81-5CC6-D9C19FC88EAB}"/>
              </a:ext>
            </a:extLst>
          </p:cNvPr>
          <p:cNvSpPr>
            <a:spLocks noGrp="1"/>
          </p:cNvSpPr>
          <p:nvPr>
            <p:ph type="sldNum" sz="quarter" idx="12"/>
          </p:nvPr>
        </p:nvSpPr>
        <p:spPr/>
        <p:txBody>
          <a:bodyPr/>
          <a:lstStyle/>
          <a:p>
            <a:fld id="{400D2BB9-326E-4DB3-A84C-E697867E3E24}" type="slidenum">
              <a:rPr lang="en-AU" smtClean="0"/>
              <a:t>‹Nº›</a:t>
            </a:fld>
            <a:endParaRPr lang="en-AU"/>
          </a:p>
        </p:txBody>
      </p:sp>
    </p:spTree>
    <p:extLst>
      <p:ext uri="{BB962C8B-B14F-4D97-AF65-F5344CB8AC3E}">
        <p14:creationId xmlns:p14="http://schemas.microsoft.com/office/powerpoint/2010/main" val="4240253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514F9-2CE8-C41F-D50B-87D95EA46F9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0E3462E-5A6E-C721-B426-1AB8036654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D0F21E-805D-0A33-807E-1A6FB97269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087F6F3-C6F2-2F18-4E36-A407D2CE51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75C687-B4E2-1EA6-95AC-65113EB007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1E36665F-973C-3129-E5C4-C45CFA3BA4FB}"/>
              </a:ext>
            </a:extLst>
          </p:cNvPr>
          <p:cNvSpPr>
            <a:spLocks noGrp="1"/>
          </p:cNvSpPr>
          <p:nvPr>
            <p:ph type="dt" sz="half" idx="10"/>
          </p:nvPr>
        </p:nvSpPr>
        <p:spPr/>
        <p:txBody>
          <a:bodyPr/>
          <a:lstStyle/>
          <a:p>
            <a:fld id="{F441E870-A5BE-43C4-8811-7EE9BFB98274}" type="datetimeFigureOut">
              <a:rPr lang="en-AU" smtClean="0"/>
              <a:t>4/7/2023</a:t>
            </a:fld>
            <a:endParaRPr lang="en-AU"/>
          </a:p>
        </p:txBody>
      </p:sp>
      <p:sp>
        <p:nvSpPr>
          <p:cNvPr id="8" name="Footer Placeholder 7">
            <a:extLst>
              <a:ext uri="{FF2B5EF4-FFF2-40B4-BE49-F238E27FC236}">
                <a16:creationId xmlns:a16="http://schemas.microsoft.com/office/drawing/2014/main" id="{257CFDE8-580C-DF55-2ED7-31A4B9B075E1}"/>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EC72AA53-D0A6-065F-F468-F3E21AA39A79}"/>
              </a:ext>
            </a:extLst>
          </p:cNvPr>
          <p:cNvSpPr>
            <a:spLocks noGrp="1"/>
          </p:cNvSpPr>
          <p:nvPr>
            <p:ph type="sldNum" sz="quarter" idx="12"/>
          </p:nvPr>
        </p:nvSpPr>
        <p:spPr/>
        <p:txBody>
          <a:bodyPr/>
          <a:lstStyle/>
          <a:p>
            <a:fld id="{400D2BB9-326E-4DB3-A84C-E697867E3E24}" type="slidenum">
              <a:rPr lang="en-AU" smtClean="0"/>
              <a:t>‹Nº›</a:t>
            </a:fld>
            <a:endParaRPr lang="en-AU"/>
          </a:p>
        </p:txBody>
      </p:sp>
    </p:spTree>
    <p:extLst>
      <p:ext uri="{BB962C8B-B14F-4D97-AF65-F5344CB8AC3E}">
        <p14:creationId xmlns:p14="http://schemas.microsoft.com/office/powerpoint/2010/main" val="1792155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60F7B-F6B4-EDB4-73CA-BAAD3B0739F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223A0AF8-A973-250A-1D86-ACE575D464E6}"/>
              </a:ext>
            </a:extLst>
          </p:cNvPr>
          <p:cNvSpPr>
            <a:spLocks noGrp="1"/>
          </p:cNvSpPr>
          <p:nvPr>
            <p:ph type="dt" sz="half" idx="10"/>
          </p:nvPr>
        </p:nvSpPr>
        <p:spPr/>
        <p:txBody>
          <a:bodyPr/>
          <a:lstStyle/>
          <a:p>
            <a:fld id="{F441E870-A5BE-43C4-8811-7EE9BFB98274}" type="datetimeFigureOut">
              <a:rPr lang="en-AU" smtClean="0"/>
              <a:t>4/7/2023</a:t>
            </a:fld>
            <a:endParaRPr lang="en-AU"/>
          </a:p>
        </p:txBody>
      </p:sp>
      <p:sp>
        <p:nvSpPr>
          <p:cNvPr id="4" name="Footer Placeholder 3">
            <a:extLst>
              <a:ext uri="{FF2B5EF4-FFF2-40B4-BE49-F238E27FC236}">
                <a16:creationId xmlns:a16="http://schemas.microsoft.com/office/drawing/2014/main" id="{D9A37C81-26A2-2A2C-DC21-119D908935C5}"/>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60D4030-8F89-3A42-AFD5-7E6AE7880E39}"/>
              </a:ext>
            </a:extLst>
          </p:cNvPr>
          <p:cNvSpPr>
            <a:spLocks noGrp="1"/>
          </p:cNvSpPr>
          <p:nvPr>
            <p:ph type="sldNum" sz="quarter" idx="12"/>
          </p:nvPr>
        </p:nvSpPr>
        <p:spPr/>
        <p:txBody>
          <a:bodyPr/>
          <a:lstStyle/>
          <a:p>
            <a:fld id="{400D2BB9-326E-4DB3-A84C-E697867E3E24}" type="slidenum">
              <a:rPr lang="en-AU" smtClean="0"/>
              <a:t>‹Nº›</a:t>
            </a:fld>
            <a:endParaRPr lang="en-AU"/>
          </a:p>
        </p:txBody>
      </p:sp>
    </p:spTree>
    <p:extLst>
      <p:ext uri="{BB962C8B-B14F-4D97-AF65-F5344CB8AC3E}">
        <p14:creationId xmlns:p14="http://schemas.microsoft.com/office/powerpoint/2010/main" val="3576897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DACC7C-CCE2-7AD0-6D80-754E7F735EFA}"/>
              </a:ext>
            </a:extLst>
          </p:cNvPr>
          <p:cNvSpPr>
            <a:spLocks noGrp="1"/>
          </p:cNvSpPr>
          <p:nvPr>
            <p:ph type="dt" sz="half" idx="10"/>
          </p:nvPr>
        </p:nvSpPr>
        <p:spPr/>
        <p:txBody>
          <a:bodyPr/>
          <a:lstStyle/>
          <a:p>
            <a:fld id="{F441E870-A5BE-43C4-8811-7EE9BFB98274}" type="datetimeFigureOut">
              <a:rPr lang="en-AU" smtClean="0"/>
              <a:t>4/7/2023</a:t>
            </a:fld>
            <a:endParaRPr lang="en-AU"/>
          </a:p>
        </p:txBody>
      </p:sp>
      <p:sp>
        <p:nvSpPr>
          <p:cNvPr id="3" name="Footer Placeholder 2">
            <a:extLst>
              <a:ext uri="{FF2B5EF4-FFF2-40B4-BE49-F238E27FC236}">
                <a16:creationId xmlns:a16="http://schemas.microsoft.com/office/drawing/2014/main" id="{74DCD7C8-AA4B-0265-43C1-53275731DD49}"/>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ED45688C-0E26-CB5A-E250-FDB7A0201AAC}"/>
              </a:ext>
            </a:extLst>
          </p:cNvPr>
          <p:cNvSpPr>
            <a:spLocks noGrp="1"/>
          </p:cNvSpPr>
          <p:nvPr>
            <p:ph type="sldNum" sz="quarter" idx="12"/>
          </p:nvPr>
        </p:nvSpPr>
        <p:spPr/>
        <p:txBody>
          <a:bodyPr/>
          <a:lstStyle/>
          <a:p>
            <a:fld id="{400D2BB9-326E-4DB3-A84C-E697867E3E24}" type="slidenum">
              <a:rPr lang="en-AU" smtClean="0"/>
              <a:t>‹Nº›</a:t>
            </a:fld>
            <a:endParaRPr lang="en-AU"/>
          </a:p>
        </p:txBody>
      </p:sp>
    </p:spTree>
    <p:extLst>
      <p:ext uri="{BB962C8B-B14F-4D97-AF65-F5344CB8AC3E}">
        <p14:creationId xmlns:p14="http://schemas.microsoft.com/office/powerpoint/2010/main" val="800987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98DC3-262F-173A-D7E1-55232E6171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9E191F2-1DD1-AD76-BC9F-AE7C8F637C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55327BB9-D387-2519-2655-8E893B1E23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6967A6-9C80-E82E-7341-10871F35CCDC}"/>
              </a:ext>
            </a:extLst>
          </p:cNvPr>
          <p:cNvSpPr>
            <a:spLocks noGrp="1"/>
          </p:cNvSpPr>
          <p:nvPr>
            <p:ph type="dt" sz="half" idx="10"/>
          </p:nvPr>
        </p:nvSpPr>
        <p:spPr/>
        <p:txBody>
          <a:bodyPr/>
          <a:lstStyle/>
          <a:p>
            <a:fld id="{F441E870-A5BE-43C4-8811-7EE9BFB98274}" type="datetimeFigureOut">
              <a:rPr lang="en-AU" smtClean="0"/>
              <a:t>4/7/2023</a:t>
            </a:fld>
            <a:endParaRPr lang="en-AU"/>
          </a:p>
        </p:txBody>
      </p:sp>
      <p:sp>
        <p:nvSpPr>
          <p:cNvPr id="6" name="Footer Placeholder 5">
            <a:extLst>
              <a:ext uri="{FF2B5EF4-FFF2-40B4-BE49-F238E27FC236}">
                <a16:creationId xmlns:a16="http://schemas.microsoft.com/office/drawing/2014/main" id="{23D9F68F-19D4-9628-6D69-D681E16E776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7C3C3B4-40B9-1B1E-9D95-6D3E537CF14A}"/>
              </a:ext>
            </a:extLst>
          </p:cNvPr>
          <p:cNvSpPr>
            <a:spLocks noGrp="1"/>
          </p:cNvSpPr>
          <p:nvPr>
            <p:ph type="sldNum" sz="quarter" idx="12"/>
          </p:nvPr>
        </p:nvSpPr>
        <p:spPr/>
        <p:txBody>
          <a:bodyPr/>
          <a:lstStyle/>
          <a:p>
            <a:fld id="{400D2BB9-326E-4DB3-A84C-E697867E3E24}" type="slidenum">
              <a:rPr lang="en-AU" smtClean="0"/>
              <a:t>‹Nº›</a:t>
            </a:fld>
            <a:endParaRPr lang="en-AU"/>
          </a:p>
        </p:txBody>
      </p:sp>
    </p:spTree>
    <p:extLst>
      <p:ext uri="{BB962C8B-B14F-4D97-AF65-F5344CB8AC3E}">
        <p14:creationId xmlns:p14="http://schemas.microsoft.com/office/powerpoint/2010/main" val="230250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91474-0641-15D7-13CC-22AC700E47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6514E7A7-0272-8036-2781-9A6F2A6BE1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BD91B4E6-D6E3-F5F1-BE7D-FDA7B731B6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6E26A7-D9EF-FDF7-BA51-EDF66548299D}"/>
              </a:ext>
            </a:extLst>
          </p:cNvPr>
          <p:cNvSpPr>
            <a:spLocks noGrp="1"/>
          </p:cNvSpPr>
          <p:nvPr>
            <p:ph type="dt" sz="half" idx="10"/>
          </p:nvPr>
        </p:nvSpPr>
        <p:spPr/>
        <p:txBody>
          <a:bodyPr/>
          <a:lstStyle/>
          <a:p>
            <a:fld id="{F441E870-A5BE-43C4-8811-7EE9BFB98274}" type="datetimeFigureOut">
              <a:rPr lang="en-AU" smtClean="0"/>
              <a:t>4/7/2023</a:t>
            </a:fld>
            <a:endParaRPr lang="en-AU"/>
          </a:p>
        </p:txBody>
      </p:sp>
      <p:sp>
        <p:nvSpPr>
          <p:cNvPr id="6" name="Footer Placeholder 5">
            <a:extLst>
              <a:ext uri="{FF2B5EF4-FFF2-40B4-BE49-F238E27FC236}">
                <a16:creationId xmlns:a16="http://schemas.microsoft.com/office/drawing/2014/main" id="{19FB3B7E-12DB-3698-FE17-FD3FA8D3B8B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AA70767-62CA-286C-5718-58005043E08D}"/>
              </a:ext>
            </a:extLst>
          </p:cNvPr>
          <p:cNvSpPr>
            <a:spLocks noGrp="1"/>
          </p:cNvSpPr>
          <p:nvPr>
            <p:ph type="sldNum" sz="quarter" idx="12"/>
          </p:nvPr>
        </p:nvSpPr>
        <p:spPr/>
        <p:txBody>
          <a:bodyPr/>
          <a:lstStyle/>
          <a:p>
            <a:fld id="{400D2BB9-326E-4DB3-A84C-E697867E3E24}" type="slidenum">
              <a:rPr lang="en-AU" smtClean="0"/>
              <a:t>‹Nº›</a:t>
            </a:fld>
            <a:endParaRPr lang="en-AU"/>
          </a:p>
        </p:txBody>
      </p:sp>
    </p:spTree>
    <p:extLst>
      <p:ext uri="{BB962C8B-B14F-4D97-AF65-F5344CB8AC3E}">
        <p14:creationId xmlns:p14="http://schemas.microsoft.com/office/powerpoint/2010/main" val="943800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9FD83C-CCA7-F698-0114-7766C62FC1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3A48995-E534-A9AE-C447-3A43F2B306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D266FE4-0D7C-12F3-9B01-1ED713757D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41E870-A5BE-43C4-8811-7EE9BFB98274}" type="datetimeFigureOut">
              <a:rPr lang="en-AU" smtClean="0"/>
              <a:t>4/7/2023</a:t>
            </a:fld>
            <a:endParaRPr lang="en-AU"/>
          </a:p>
        </p:txBody>
      </p:sp>
      <p:sp>
        <p:nvSpPr>
          <p:cNvPr id="5" name="Footer Placeholder 4">
            <a:extLst>
              <a:ext uri="{FF2B5EF4-FFF2-40B4-BE49-F238E27FC236}">
                <a16:creationId xmlns:a16="http://schemas.microsoft.com/office/drawing/2014/main" id="{70B88028-1AAF-1754-6365-44E2F3913D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D119F9C1-E581-0851-1ACC-E5CEB8F24D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0D2BB9-326E-4DB3-A84C-E697867E3E24}" type="slidenum">
              <a:rPr lang="en-AU" smtClean="0"/>
              <a:t>‹Nº›</a:t>
            </a:fld>
            <a:endParaRPr lang="en-AU"/>
          </a:p>
        </p:txBody>
      </p:sp>
    </p:spTree>
    <p:extLst>
      <p:ext uri="{BB962C8B-B14F-4D97-AF65-F5344CB8AC3E}">
        <p14:creationId xmlns:p14="http://schemas.microsoft.com/office/powerpoint/2010/main" val="3518975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7E979AD9-1A90-DC4F-1122-1FA6B82D66E1}"/>
              </a:ext>
            </a:extLst>
          </p:cNvPr>
          <p:cNvSpPr/>
          <p:nvPr/>
        </p:nvSpPr>
        <p:spPr>
          <a:xfrm>
            <a:off x="223365" y="4375436"/>
            <a:ext cx="11789478" cy="234902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2" name="Rectangle 51">
            <a:extLst>
              <a:ext uri="{FF2B5EF4-FFF2-40B4-BE49-F238E27FC236}">
                <a16:creationId xmlns:a16="http://schemas.microsoft.com/office/drawing/2014/main" id="{41FF3F78-BBCE-B04D-725E-5420F0592F76}"/>
              </a:ext>
            </a:extLst>
          </p:cNvPr>
          <p:cNvSpPr/>
          <p:nvPr/>
        </p:nvSpPr>
        <p:spPr>
          <a:xfrm>
            <a:off x="258266" y="694643"/>
            <a:ext cx="11754577" cy="361045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 name="TextBox 3">
            <a:extLst>
              <a:ext uri="{FF2B5EF4-FFF2-40B4-BE49-F238E27FC236}">
                <a16:creationId xmlns:a16="http://schemas.microsoft.com/office/drawing/2014/main" id="{650424EA-285C-9AC9-484C-5EDEE2E99BF5}"/>
              </a:ext>
            </a:extLst>
          </p:cNvPr>
          <p:cNvSpPr txBox="1"/>
          <p:nvPr/>
        </p:nvSpPr>
        <p:spPr>
          <a:xfrm>
            <a:off x="360958" y="793806"/>
            <a:ext cx="1442434" cy="923330"/>
          </a:xfrm>
          <a:prstGeom prst="rect">
            <a:avLst/>
          </a:prstGeom>
          <a:noFill/>
          <a:ln>
            <a:solidFill>
              <a:schemeClr val="accent1"/>
            </a:solidFill>
          </a:ln>
        </p:spPr>
        <p:txBody>
          <a:bodyPr wrap="square" rtlCol="0">
            <a:spAutoFit/>
          </a:bodyPr>
          <a:lstStyle/>
          <a:p>
            <a:r>
              <a:rPr lang="en-AU" dirty="0"/>
              <a:t>Data access</a:t>
            </a:r>
          </a:p>
          <a:p>
            <a:r>
              <a:rPr lang="en-AU" sz="1200" dirty="0"/>
              <a:t>Need SLC products</a:t>
            </a:r>
            <a:br>
              <a:rPr lang="en-AU" sz="1200" dirty="0"/>
            </a:br>
            <a:r>
              <a:rPr lang="en-AU" sz="1200" dirty="0"/>
              <a:t>Source: ASF, </a:t>
            </a:r>
            <a:r>
              <a:rPr lang="en-AU" sz="1200" dirty="0" err="1"/>
              <a:t>CopHub</a:t>
            </a:r>
            <a:r>
              <a:rPr lang="en-AU" sz="1200" dirty="0"/>
              <a:t> etc</a:t>
            </a:r>
          </a:p>
        </p:txBody>
      </p:sp>
      <p:sp>
        <p:nvSpPr>
          <p:cNvPr id="5" name="TextBox 4">
            <a:extLst>
              <a:ext uri="{FF2B5EF4-FFF2-40B4-BE49-F238E27FC236}">
                <a16:creationId xmlns:a16="http://schemas.microsoft.com/office/drawing/2014/main" id="{5D18B9F1-0299-42F6-C212-EA573A426E87}"/>
              </a:ext>
            </a:extLst>
          </p:cNvPr>
          <p:cNvSpPr txBox="1"/>
          <p:nvPr/>
        </p:nvSpPr>
        <p:spPr>
          <a:xfrm>
            <a:off x="2116395" y="819503"/>
            <a:ext cx="2247415" cy="1661993"/>
          </a:xfrm>
          <a:prstGeom prst="rect">
            <a:avLst/>
          </a:prstGeom>
          <a:noFill/>
          <a:ln>
            <a:solidFill>
              <a:schemeClr val="accent1"/>
            </a:solidFill>
          </a:ln>
        </p:spPr>
        <p:txBody>
          <a:bodyPr wrap="square" rtlCol="0">
            <a:spAutoFit/>
          </a:bodyPr>
          <a:lstStyle/>
          <a:p>
            <a:r>
              <a:rPr lang="en-AU" dirty="0"/>
              <a:t>Data organisation</a:t>
            </a:r>
          </a:p>
          <a:p>
            <a:r>
              <a:rPr lang="en-AU" sz="1200" dirty="0"/>
              <a:t>Delivered S1 SLC scenes do not consistently have the same coverage. Either do further processing at the “burst” level, or form new scenes from sets of bursts). The latter approach was used at GA</a:t>
            </a:r>
          </a:p>
        </p:txBody>
      </p:sp>
      <p:sp>
        <p:nvSpPr>
          <p:cNvPr id="6" name="TextBox 5">
            <a:extLst>
              <a:ext uri="{FF2B5EF4-FFF2-40B4-BE49-F238E27FC236}">
                <a16:creationId xmlns:a16="http://schemas.microsoft.com/office/drawing/2014/main" id="{BD3F601A-7892-524D-3095-88E81E4D822B}"/>
              </a:ext>
            </a:extLst>
          </p:cNvPr>
          <p:cNvSpPr txBox="1"/>
          <p:nvPr/>
        </p:nvSpPr>
        <p:spPr>
          <a:xfrm>
            <a:off x="4610327" y="1219892"/>
            <a:ext cx="2764683" cy="1015663"/>
          </a:xfrm>
          <a:prstGeom prst="rect">
            <a:avLst/>
          </a:prstGeom>
          <a:noFill/>
          <a:ln>
            <a:solidFill>
              <a:schemeClr val="accent1"/>
            </a:solidFill>
          </a:ln>
        </p:spPr>
        <p:txBody>
          <a:bodyPr wrap="square" rtlCol="0">
            <a:spAutoFit/>
          </a:bodyPr>
          <a:lstStyle/>
          <a:p>
            <a:r>
              <a:rPr lang="en-AU" dirty="0"/>
              <a:t>Co-registration of reference SLC to DEM</a:t>
            </a:r>
          </a:p>
          <a:p>
            <a:r>
              <a:rPr lang="en-AU" sz="1200" dirty="0"/>
              <a:t>This mapping is used later for interferogram geocoding</a:t>
            </a:r>
          </a:p>
        </p:txBody>
      </p:sp>
      <p:sp>
        <p:nvSpPr>
          <p:cNvPr id="7" name="TextBox 6">
            <a:extLst>
              <a:ext uri="{FF2B5EF4-FFF2-40B4-BE49-F238E27FC236}">
                <a16:creationId xmlns:a16="http://schemas.microsoft.com/office/drawing/2014/main" id="{2CE9897D-942B-FE46-178F-7A6CD9152D8A}"/>
              </a:ext>
            </a:extLst>
          </p:cNvPr>
          <p:cNvSpPr txBox="1"/>
          <p:nvPr/>
        </p:nvSpPr>
        <p:spPr>
          <a:xfrm>
            <a:off x="7593038" y="1360168"/>
            <a:ext cx="4189709" cy="1292662"/>
          </a:xfrm>
          <a:prstGeom prst="rect">
            <a:avLst/>
          </a:prstGeom>
          <a:noFill/>
          <a:ln>
            <a:solidFill>
              <a:schemeClr val="accent1"/>
            </a:solidFill>
          </a:ln>
        </p:spPr>
        <p:txBody>
          <a:bodyPr wrap="square" rtlCol="0">
            <a:spAutoFit/>
          </a:bodyPr>
          <a:lstStyle/>
          <a:p>
            <a:r>
              <a:rPr lang="en-AU" dirty="0"/>
              <a:t>Co-registration of other SLCs to reference</a:t>
            </a:r>
          </a:p>
          <a:p>
            <a:r>
              <a:rPr lang="en-AU" sz="1200" dirty="0"/>
              <a:t>The co-registration of each S1 image needs to be better than 1/1000</a:t>
            </a:r>
            <a:r>
              <a:rPr lang="en-AU" sz="1200" baseline="30000" dirty="0"/>
              <a:t>th</a:t>
            </a:r>
            <a:r>
              <a:rPr lang="en-AU" sz="1200" dirty="0"/>
              <a:t> of a pixel to avoid burst discontinuities. GA implemented a tree network structure to apply co-registrations and avoid propagating mis-registration in a large multi-year stack of 12 day images.</a:t>
            </a:r>
          </a:p>
        </p:txBody>
      </p:sp>
      <p:sp>
        <p:nvSpPr>
          <p:cNvPr id="8" name="TextBox 7">
            <a:extLst>
              <a:ext uri="{FF2B5EF4-FFF2-40B4-BE49-F238E27FC236}">
                <a16:creationId xmlns:a16="http://schemas.microsoft.com/office/drawing/2014/main" id="{A59A039E-E025-9229-8C37-B7205EB0E2FF}"/>
              </a:ext>
            </a:extLst>
          </p:cNvPr>
          <p:cNvSpPr txBox="1"/>
          <p:nvPr/>
        </p:nvSpPr>
        <p:spPr>
          <a:xfrm>
            <a:off x="8305661" y="2850828"/>
            <a:ext cx="3344831" cy="923330"/>
          </a:xfrm>
          <a:prstGeom prst="rect">
            <a:avLst/>
          </a:prstGeom>
          <a:noFill/>
          <a:ln>
            <a:solidFill>
              <a:schemeClr val="accent1"/>
            </a:solidFill>
          </a:ln>
        </p:spPr>
        <p:txBody>
          <a:bodyPr wrap="square" rtlCol="0">
            <a:spAutoFit/>
          </a:bodyPr>
          <a:lstStyle/>
          <a:p>
            <a:r>
              <a:rPr lang="en-AU" dirty="0"/>
              <a:t>Interferogram formation</a:t>
            </a:r>
          </a:p>
          <a:p>
            <a:r>
              <a:rPr lang="en-AU" sz="1200" dirty="0"/>
              <a:t>Typically done with an “SBAS” network where every SAR image is used to form multiple interferograms for redundancy of information</a:t>
            </a:r>
          </a:p>
        </p:txBody>
      </p:sp>
      <p:sp>
        <p:nvSpPr>
          <p:cNvPr id="9" name="TextBox 8">
            <a:extLst>
              <a:ext uri="{FF2B5EF4-FFF2-40B4-BE49-F238E27FC236}">
                <a16:creationId xmlns:a16="http://schemas.microsoft.com/office/drawing/2014/main" id="{3C6392FB-9FFD-6956-F36A-9FFB23C0741C}"/>
              </a:ext>
            </a:extLst>
          </p:cNvPr>
          <p:cNvSpPr txBox="1"/>
          <p:nvPr/>
        </p:nvSpPr>
        <p:spPr>
          <a:xfrm>
            <a:off x="4610327" y="2927087"/>
            <a:ext cx="3110896" cy="1107996"/>
          </a:xfrm>
          <a:prstGeom prst="rect">
            <a:avLst/>
          </a:prstGeom>
          <a:noFill/>
          <a:ln>
            <a:solidFill>
              <a:schemeClr val="accent1"/>
            </a:solidFill>
          </a:ln>
        </p:spPr>
        <p:txBody>
          <a:bodyPr wrap="square" rtlCol="0">
            <a:spAutoFit/>
          </a:bodyPr>
          <a:lstStyle/>
          <a:p>
            <a:r>
              <a:rPr lang="en-AU" dirty="0"/>
              <a:t>Interferogram unwrapping</a:t>
            </a:r>
          </a:p>
          <a:p>
            <a:r>
              <a:rPr lang="en-AU" sz="1200" dirty="0"/>
              <a:t>Convert fringes to continuous phase field using unsupervised algorithm like </a:t>
            </a:r>
            <a:r>
              <a:rPr lang="en-AU" sz="1200" dirty="0" err="1"/>
              <a:t>snaphu</a:t>
            </a:r>
            <a:r>
              <a:rPr lang="en-AU" sz="1200" dirty="0"/>
              <a:t> of MCF. These are good for automation but they do make mistakes (unwrapping errors)</a:t>
            </a:r>
          </a:p>
        </p:txBody>
      </p:sp>
      <p:sp>
        <p:nvSpPr>
          <p:cNvPr id="10" name="TextBox 9">
            <a:extLst>
              <a:ext uri="{FF2B5EF4-FFF2-40B4-BE49-F238E27FC236}">
                <a16:creationId xmlns:a16="http://schemas.microsoft.com/office/drawing/2014/main" id="{74F9BDC4-0D08-EC0C-622F-7E7DA1A96C50}"/>
              </a:ext>
            </a:extLst>
          </p:cNvPr>
          <p:cNvSpPr txBox="1"/>
          <p:nvPr/>
        </p:nvSpPr>
        <p:spPr>
          <a:xfrm>
            <a:off x="1404225" y="2690734"/>
            <a:ext cx="1751858" cy="1292662"/>
          </a:xfrm>
          <a:prstGeom prst="rect">
            <a:avLst/>
          </a:prstGeom>
          <a:noFill/>
          <a:ln>
            <a:solidFill>
              <a:schemeClr val="accent1"/>
            </a:solidFill>
          </a:ln>
        </p:spPr>
        <p:txBody>
          <a:bodyPr wrap="square" rtlCol="0">
            <a:spAutoFit/>
          </a:bodyPr>
          <a:lstStyle/>
          <a:p>
            <a:r>
              <a:rPr lang="en-AU" dirty="0"/>
              <a:t>Geocoding</a:t>
            </a:r>
          </a:p>
          <a:p>
            <a:r>
              <a:rPr lang="en-AU" sz="1200" dirty="0"/>
              <a:t>Convert products (interferograms, coherence, backscatter) from radar to geographic geometry</a:t>
            </a:r>
          </a:p>
        </p:txBody>
      </p:sp>
      <p:cxnSp>
        <p:nvCxnSpPr>
          <p:cNvPr id="12" name="Connector: Elbow 11">
            <a:extLst>
              <a:ext uri="{FF2B5EF4-FFF2-40B4-BE49-F238E27FC236}">
                <a16:creationId xmlns:a16="http://schemas.microsoft.com/office/drawing/2014/main" id="{FB7E8578-07B5-440F-E751-DE0F13A10435}"/>
              </a:ext>
            </a:extLst>
          </p:cNvPr>
          <p:cNvCxnSpPr>
            <a:stCxn id="4" idx="3"/>
            <a:endCxn id="5" idx="1"/>
          </p:cNvCxnSpPr>
          <p:nvPr/>
        </p:nvCxnSpPr>
        <p:spPr>
          <a:xfrm>
            <a:off x="1803392" y="1255471"/>
            <a:ext cx="313003" cy="3950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B7A881FE-2C4B-1A58-4234-417A11C6F50A}"/>
              </a:ext>
            </a:extLst>
          </p:cNvPr>
          <p:cNvCxnSpPr>
            <a:cxnSpLocks/>
            <a:stCxn id="5" idx="3"/>
            <a:endCxn id="6" idx="1"/>
          </p:cNvCxnSpPr>
          <p:nvPr/>
        </p:nvCxnSpPr>
        <p:spPr>
          <a:xfrm>
            <a:off x="4363810" y="1650500"/>
            <a:ext cx="246517" cy="772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E502E634-0CF5-8007-A889-EEB1B11F9DCC}"/>
              </a:ext>
            </a:extLst>
          </p:cNvPr>
          <p:cNvCxnSpPr>
            <a:cxnSpLocks/>
            <a:stCxn id="7" idx="2"/>
            <a:endCxn id="8" idx="0"/>
          </p:cNvCxnSpPr>
          <p:nvPr/>
        </p:nvCxnSpPr>
        <p:spPr>
          <a:xfrm rot="16200000" flipH="1">
            <a:off x="9733986" y="2606737"/>
            <a:ext cx="197998" cy="2901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7FE5C78B-2099-51F6-7431-1128F1B0A142}"/>
              </a:ext>
            </a:extLst>
          </p:cNvPr>
          <p:cNvCxnSpPr>
            <a:cxnSpLocks/>
            <a:stCxn id="8" idx="1"/>
            <a:endCxn id="9" idx="3"/>
          </p:cNvCxnSpPr>
          <p:nvPr/>
        </p:nvCxnSpPr>
        <p:spPr>
          <a:xfrm rot="10800000" flipV="1">
            <a:off x="7721223" y="3312493"/>
            <a:ext cx="584438" cy="16859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E0F2FB8E-D560-A5EC-443D-46457A1B9869}"/>
              </a:ext>
            </a:extLst>
          </p:cNvPr>
          <p:cNvCxnSpPr>
            <a:cxnSpLocks/>
            <a:stCxn id="9" idx="1"/>
            <a:endCxn id="10" idx="3"/>
          </p:cNvCxnSpPr>
          <p:nvPr/>
        </p:nvCxnSpPr>
        <p:spPr>
          <a:xfrm rot="10800000">
            <a:off x="3156083" y="3337065"/>
            <a:ext cx="1454244" cy="14402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E2AF8A0-D884-6AB5-454B-72A4B41B2052}"/>
              </a:ext>
            </a:extLst>
          </p:cNvPr>
          <p:cNvSpPr txBox="1"/>
          <p:nvPr/>
        </p:nvSpPr>
        <p:spPr>
          <a:xfrm>
            <a:off x="384154" y="4681262"/>
            <a:ext cx="3281635" cy="738664"/>
          </a:xfrm>
          <a:prstGeom prst="rect">
            <a:avLst/>
          </a:prstGeom>
          <a:noFill/>
          <a:ln>
            <a:solidFill>
              <a:schemeClr val="accent1"/>
            </a:solidFill>
          </a:ln>
        </p:spPr>
        <p:txBody>
          <a:bodyPr wrap="square" rtlCol="0">
            <a:spAutoFit/>
          </a:bodyPr>
          <a:lstStyle/>
          <a:p>
            <a:r>
              <a:rPr lang="en-AU" dirty="0"/>
              <a:t>Unwrapping check</a:t>
            </a:r>
          </a:p>
          <a:p>
            <a:r>
              <a:rPr lang="en-AU" sz="1200" dirty="0"/>
              <a:t>Throw out pixels that fail the check – removes unwrapping errors</a:t>
            </a:r>
          </a:p>
        </p:txBody>
      </p:sp>
      <p:cxnSp>
        <p:nvCxnSpPr>
          <p:cNvPr id="41" name="Connector: Elbow 40">
            <a:extLst>
              <a:ext uri="{FF2B5EF4-FFF2-40B4-BE49-F238E27FC236}">
                <a16:creationId xmlns:a16="http://schemas.microsoft.com/office/drawing/2014/main" id="{CE54B54F-AF13-929F-A3EB-C1C5920D3001}"/>
              </a:ext>
            </a:extLst>
          </p:cNvPr>
          <p:cNvCxnSpPr>
            <a:cxnSpLocks/>
            <a:stCxn id="6" idx="3"/>
            <a:endCxn id="7" idx="1"/>
          </p:cNvCxnSpPr>
          <p:nvPr/>
        </p:nvCxnSpPr>
        <p:spPr>
          <a:xfrm>
            <a:off x="7375010" y="1727724"/>
            <a:ext cx="218028" cy="2787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D588311-BE21-ABA0-0969-105C9FF4C957}"/>
              </a:ext>
            </a:extLst>
          </p:cNvPr>
          <p:cNvSpPr txBox="1"/>
          <p:nvPr/>
        </p:nvSpPr>
        <p:spPr>
          <a:xfrm flipH="1">
            <a:off x="3971125" y="4674432"/>
            <a:ext cx="3207563" cy="738664"/>
          </a:xfrm>
          <a:prstGeom prst="rect">
            <a:avLst/>
          </a:prstGeom>
          <a:noFill/>
          <a:ln>
            <a:solidFill>
              <a:schemeClr val="accent1"/>
            </a:solidFill>
          </a:ln>
        </p:spPr>
        <p:txBody>
          <a:bodyPr wrap="square" rtlCol="0">
            <a:spAutoFit/>
          </a:bodyPr>
          <a:lstStyle/>
          <a:p>
            <a:r>
              <a:rPr lang="en-AU" dirty="0"/>
              <a:t>Orbital error removal</a:t>
            </a:r>
          </a:p>
          <a:p>
            <a:r>
              <a:rPr lang="en-AU" sz="1200" dirty="0"/>
              <a:t>Model long wavelength spatial trends and remove. Usually not that important for S1</a:t>
            </a:r>
          </a:p>
        </p:txBody>
      </p:sp>
      <p:sp>
        <p:nvSpPr>
          <p:cNvPr id="43" name="TextBox 42">
            <a:extLst>
              <a:ext uri="{FF2B5EF4-FFF2-40B4-BE49-F238E27FC236}">
                <a16:creationId xmlns:a16="http://schemas.microsoft.com/office/drawing/2014/main" id="{862E3540-D9AD-AB7B-31C1-EA07A60DC120}"/>
              </a:ext>
            </a:extLst>
          </p:cNvPr>
          <p:cNvSpPr txBox="1"/>
          <p:nvPr/>
        </p:nvSpPr>
        <p:spPr>
          <a:xfrm>
            <a:off x="7850621" y="4585821"/>
            <a:ext cx="3964727" cy="738664"/>
          </a:xfrm>
          <a:prstGeom prst="rect">
            <a:avLst/>
          </a:prstGeom>
          <a:noFill/>
          <a:ln>
            <a:solidFill>
              <a:schemeClr val="accent1"/>
            </a:solidFill>
          </a:ln>
        </p:spPr>
        <p:txBody>
          <a:bodyPr wrap="square" rtlCol="0">
            <a:spAutoFit/>
          </a:bodyPr>
          <a:lstStyle/>
          <a:p>
            <a:r>
              <a:rPr lang="en-AU" dirty="0"/>
              <a:t>Atmospheric noise removal</a:t>
            </a:r>
          </a:p>
          <a:p>
            <a:r>
              <a:rPr lang="en-AU" sz="1200" dirty="0"/>
              <a:t>Various approaches, best use external weather model data to generate a phase correction</a:t>
            </a:r>
          </a:p>
        </p:txBody>
      </p:sp>
      <p:sp>
        <p:nvSpPr>
          <p:cNvPr id="44" name="TextBox 43">
            <a:extLst>
              <a:ext uri="{FF2B5EF4-FFF2-40B4-BE49-F238E27FC236}">
                <a16:creationId xmlns:a16="http://schemas.microsoft.com/office/drawing/2014/main" id="{67B6B189-0D31-F683-12A3-F1B2B68081A4}"/>
              </a:ext>
            </a:extLst>
          </p:cNvPr>
          <p:cNvSpPr txBox="1"/>
          <p:nvPr/>
        </p:nvSpPr>
        <p:spPr>
          <a:xfrm>
            <a:off x="7173344" y="5661929"/>
            <a:ext cx="4609403" cy="553998"/>
          </a:xfrm>
          <a:prstGeom prst="rect">
            <a:avLst/>
          </a:prstGeom>
          <a:noFill/>
          <a:ln>
            <a:solidFill>
              <a:schemeClr val="accent1"/>
            </a:solidFill>
          </a:ln>
        </p:spPr>
        <p:txBody>
          <a:bodyPr wrap="none" rtlCol="0">
            <a:spAutoFit/>
          </a:bodyPr>
          <a:lstStyle/>
          <a:p>
            <a:r>
              <a:rPr lang="en-AU" dirty="0"/>
              <a:t>Network inversion for displacement time series</a:t>
            </a:r>
          </a:p>
          <a:p>
            <a:r>
              <a:rPr lang="en-AU" sz="1200" dirty="0"/>
              <a:t>Pixel-wise process</a:t>
            </a:r>
          </a:p>
        </p:txBody>
      </p:sp>
      <p:sp>
        <p:nvSpPr>
          <p:cNvPr id="45" name="TextBox 44">
            <a:extLst>
              <a:ext uri="{FF2B5EF4-FFF2-40B4-BE49-F238E27FC236}">
                <a16:creationId xmlns:a16="http://schemas.microsoft.com/office/drawing/2014/main" id="{F625342F-DF1B-5845-1002-E42D6844C3EF}"/>
              </a:ext>
            </a:extLst>
          </p:cNvPr>
          <p:cNvSpPr txBox="1"/>
          <p:nvPr/>
        </p:nvSpPr>
        <p:spPr>
          <a:xfrm>
            <a:off x="2452268" y="5689806"/>
            <a:ext cx="4316118" cy="553998"/>
          </a:xfrm>
          <a:prstGeom prst="rect">
            <a:avLst/>
          </a:prstGeom>
          <a:noFill/>
          <a:ln>
            <a:solidFill>
              <a:schemeClr val="accent1"/>
            </a:solidFill>
          </a:ln>
        </p:spPr>
        <p:txBody>
          <a:bodyPr wrap="none" rtlCol="0">
            <a:spAutoFit/>
          </a:bodyPr>
          <a:lstStyle/>
          <a:p>
            <a:r>
              <a:rPr lang="en-AU" dirty="0"/>
              <a:t>Network inversion for average displacement</a:t>
            </a:r>
          </a:p>
          <a:p>
            <a:r>
              <a:rPr lang="en-AU" sz="1200" dirty="0"/>
              <a:t>Pixel-wise process for velocity</a:t>
            </a:r>
          </a:p>
        </p:txBody>
      </p:sp>
      <p:sp>
        <p:nvSpPr>
          <p:cNvPr id="46" name="TextBox 45">
            <a:extLst>
              <a:ext uri="{FF2B5EF4-FFF2-40B4-BE49-F238E27FC236}">
                <a16:creationId xmlns:a16="http://schemas.microsoft.com/office/drawing/2014/main" id="{51715402-A0D8-D93A-596B-C5283E990277}"/>
              </a:ext>
            </a:extLst>
          </p:cNvPr>
          <p:cNvSpPr txBox="1"/>
          <p:nvPr/>
        </p:nvSpPr>
        <p:spPr>
          <a:xfrm>
            <a:off x="0" y="133542"/>
            <a:ext cx="12192000" cy="369332"/>
          </a:xfrm>
          <a:prstGeom prst="rect">
            <a:avLst/>
          </a:prstGeom>
          <a:noFill/>
        </p:spPr>
        <p:txBody>
          <a:bodyPr wrap="square" rtlCol="0">
            <a:spAutoFit/>
          </a:bodyPr>
          <a:lstStyle/>
          <a:p>
            <a:pPr algn="ctr"/>
            <a:r>
              <a:rPr lang="en-AU" dirty="0"/>
              <a:t>High level components of an </a:t>
            </a:r>
            <a:r>
              <a:rPr lang="en-AU" dirty="0" err="1"/>
              <a:t>InSAR</a:t>
            </a:r>
            <a:r>
              <a:rPr lang="en-AU" dirty="0"/>
              <a:t> processing pipeline</a:t>
            </a:r>
          </a:p>
        </p:txBody>
      </p:sp>
      <p:cxnSp>
        <p:nvCxnSpPr>
          <p:cNvPr id="59" name="Connector: Elbow 58">
            <a:extLst>
              <a:ext uri="{FF2B5EF4-FFF2-40B4-BE49-F238E27FC236}">
                <a16:creationId xmlns:a16="http://schemas.microsoft.com/office/drawing/2014/main" id="{4360D1A9-F63A-C933-3634-E5C245F68F7E}"/>
              </a:ext>
            </a:extLst>
          </p:cNvPr>
          <p:cNvCxnSpPr>
            <a:endCxn id="42" idx="3"/>
          </p:cNvCxnSpPr>
          <p:nvPr/>
        </p:nvCxnSpPr>
        <p:spPr>
          <a:xfrm>
            <a:off x="3665789" y="5043764"/>
            <a:ext cx="305336"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79746D67-E5DC-61DC-8E0F-B8A5F5347F67}"/>
              </a:ext>
            </a:extLst>
          </p:cNvPr>
          <p:cNvCxnSpPr>
            <a:stCxn id="42" idx="1"/>
            <a:endCxn id="43" idx="1"/>
          </p:cNvCxnSpPr>
          <p:nvPr/>
        </p:nvCxnSpPr>
        <p:spPr>
          <a:xfrm flipV="1">
            <a:off x="7178688" y="4955153"/>
            <a:ext cx="671933" cy="8861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9124A96D-C4F0-A445-80B4-FA19A507C73F}"/>
              </a:ext>
            </a:extLst>
          </p:cNvPr>
          <p:cNvCxnSpPr>
            <a:stCxn id="43" idx="2"/>
            <a:endCxn id="44" idx="0"/>
          </p:cNvCxnSpPr>
          <p:nvPr/>
        </p:nvCxnSpPr>
        <p:spPr>
          <a:xfrm rot="5400000">
            <a:off x="9486794" y="5315738"/>
            <a:ext cx="337444" cy="35493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9813695D-C46E-9287-8216-CC1CE4B865D1}"/>
              </a:ext>
            </a:extLst>
          </p:cNvPr>
          <p:cNvCxnSpPr>
            <a:stCxn id="44" idx="1"/>
            <a:endCxn id="45" idx="3"/>
          </p:cNvCxnSpPr>
          <p:nvPr/>
        </p:nvCxnSpPr>
        <p:spPr>
          <a:xfrm rot="10800000" flipV="1">
            <a:off x="6768386" y="5938927"/>
            <a:ext cx="404958" cy="278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5634DC8F-954E-9A60-BE4A-0C8177EF4319}"/>
              </a:ext>
            </a:extLst>
          </p:cNvPr>
          <p:cNvSpPr txBox="1"/>
          <p:nvPr/>
        </p:nvSpPr>
        <p:spPr>
          <a:xfrm>
            <a:off x="7008073" y="691276"/>
            <a:ext cx="5004770" cy="369332"/>
          </a:xfrm>
          <a:prstGeom prst="rect">
            <a:avLst/>
          </a:prstGeom>
          <a:noFill/>
        </p:spPr>
        <p:txBody>
          <a:bodyPr wrap="square" rtlCol="0">
            <a:spAutoFit/>
          </a:bodyPr>
          <a:lstStyle/>
          <a:p>
            <a:r>
              <a:rPr lang="en-AU" i="1" dirty="0" err="1"/>
              <a:t>InSAR</a:t>
            </a:r>
            <a:r>
              <a:rPr lang="en-AU" i="1" dirty="0"/>
              <a:t> software: SNAP, Gamma, GMTSAR, ISCE etc</a:t>
            </a:r>
          </a:p>
        </p:txBody>
      </p:sp>
      <p:sp>
        <p:nvSpPr>
          <p:cNvPr id="68" name="TextBox 67">
            <a:extLst>
              <a:ext uri="{FF2B5EF4-FFF2-40B4-BE49-F238E27FC236}">
                <a16:creationId xmlns:a16="http://schemas.microsoft.com/office/drawing/2014/main" id="{4960E8E7-1474-D910-8C88-02751D41E5C6}"/>
              </a:ext>
            </a:extLst>
          </p:cNvPr>
          <p:cNvSpPr txBox="1"/>
          <p:nvPr/>
        </p:nvSpPr>
        <p:spPr>
          <a:xfrm>
            <a:off x="258266" y="6327564"/>
            <a:ext cx="5633589" cy="369332"/>
          </a:xfrm>
          <a:prstGeom prst="rect">
            <a:avLst/>
          </a:prstGeom>
          <a:noFill/>
        </p:spPr>
        <p:txBody>
          <a:bodyPr wrap="square" rtlCol="0">
            <a:spAutoFit/>
          </a:bodyPr>
          <a:lstStyle/>
          <a:p>
            <a:r>
              <a:rPr lang="en-AU" i="1" dirty="0"/>
              <a:t>Time series software: </a:t>
            </a:r>
            <a:r>
              <a:rPr lang="en-AU" i="1" dirty="0" err="1"/>
              <a:t>StaMPS</a:t>
            </a:r>
            <a:r>
              <a:rPr lang="en-AU" i="1" dirty="0"/>
              <a:t>, </a:t>
            </a:r>
            <a:r>
              <a:rPr lang="en-AU" i="1" dirty="0" err="1"/>
              <a:t>PyRate</a:t>
            </a:r>
            <a:r>
              <a:rPr lang="en-AU" i="1" dirty="0"/>
              <a:t>, </a:t>
            </a:r>
            <a:r>
              <a:rPr lang="en-AU" i="1" dirty="0" err="1"/>
              <a:t>MintPy</a:t>
            </a:r>
            <a:r>
              <a:rPr lang="en-AU" i="1" dirty="0"/>
              <a:t>, </a:t>
            </a:r>
            <a:r>
              <a:rPr lang="en-AU" i="1" dirty="0" err="1"/>
              <a:t>LicSAR</a:t>
            </a:r>
            <a:r>
              <a:rPr lang="en-AU" i="1" dirty="0"/>
              <a:t> etc</a:t>
            </a:r>
          </a:p>
        </p:txBody>
      </p:sp>
      <p:cxnSp>
        <p:nvCxnSpPr>
          <p:cNvPr id="74" name="Connector: Elbow 73">
            <a:extLst>
              <a:ext uri="{FF2B5EF4-FFF2-40B4-BE49-F238E27FC236}">
                <a16:creationId xmlns:a16="http://schemas.microsoft.com/office/drawing/2014/main" id="{F98765A7-A0FB-61F1-D83F-F22F28CB85F5}"/>
              </a:ext>
            </a:extLst>
          </p:cNvPr>
          <p:cNvCxnSpPr>
            <a:stCxn id="10" idx="2"/>
            <a:endCxn id="35" idx="0"/>
          </p:cNvCxnSpPr>
          <p:nvPr/>
        </p:nvCxnSpPr>
        <p:spPr>
          <a:xfrm rot="5400000">
            <a:off x="1803630" y="4204738"/>
            <a:ext cx="697866" cy="2551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6345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7E979AD9-1A90-DC4F-1122-1FA6B82D66E1}"/>
              </a:ext>
            </a:extLst>
          </p:cNvPr>
          <p:cNvSpPr/>
          <p:nvPr/>
        </p:nvSpPr>
        <p:spPr>
          <a:xfrm>
            <a:off x="223365" y="4375436"/>
            <a:ext cx="11789478" cy="234902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2" name="Rectangle 51">
            <a:extLst>
              <a:ext uri="{FF2B5EF4-FFF2-40B4-BE49-F238E27FC236}">
                <a16:creationId xmlns:a16="http://schemas.microsoft.com/office/drawing/2014/main" id="{41FF3F78-BBCE-B04D-725E-5420F0592F76}"/>
              </a:ext>
            </a:extLst>
          </p:cNvPr>
          <p:cNvSpPr/>
          <p:nvPr/>
        </p:nvSpPr>
        <p:spPr>
          <a:xfrm>
            <a:off x="258266" y="694643"/>
            <a:ext cx="11754577" cy="361045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 name="TextBox 3">
            <a:extLst>
              <a:ext uri="{FF2B5EF4-FFF2-40B4-BE49-F238E27FC236}">
                <a16:creationId xmlns:a16="http://schemas.microsoft.com/office/drawing/2014/main" id="{650424EA-285C-9AC9-484C-5EDEE2E99BF5}"/>
              </a:ext>
            </a:extLst>
          </p:cNvPr>
          <p:cNvSpPr txBox="1"/>
          <p:nvPr/>
        </p:nvSpPr>
        <p:spPr>
          <a:xfrm>
            <a:off x="360958" y="793806"/>
            <a:ext cx="1442434" cy="923330"/>
          </a:xfrm>
          <a:prstGeom prst="rect">
            <a:avLst/>
          </a:prstGeom>
          <a:noFill/>
          <a:ln>
            <a:solidFill>
              <a:schemeClr val="accent1"/>
            </a:solidFill>
          </a:ln>
        </p:spPr>
        <p:txBody>
          <a:bodyPr wrap="square" rtlCol="0">
            <a:spAutoFit/>
          </a:bodyPr>
          <a:lstStyle/>
          <a:p>
            <a:r>
              <a:rPr lang="en-AU" dirty="0"/>
              <a:t>Data access</a:t>
            </a:r>
          </a:p>
          <a:p>
            <a:r>
              <a:rPr lang="en-AU" sz="1200" dirty="0"/>
              <a:t>Need SLC products</a:t>
            </a:r>
            <a:br>
              <a:rPr lang="en-AU" sz="1200" dirty="0"/>
            </a:br>
            <a:r>
              <a:rPr lang="en-AU" sz="1200" dirty="0"/>
              <a:t>Source: ASF, </a:t>
            </a:r>
            <a:r>
              <a:rPr lang="en-AU" sz="1200" dirty="0" err="1"/>
              <a:t>CopHub</a:t>
            </a:r>
            <a:r>
              <a:rPr lang="en-AU" sz="1200" dirty="0"/>
              <a:t> etc</a:t>
            </a:r>
          </a:p>
        </p:txBody>
      </p:sp>
      <p:sp>
        <p:nvSpPr>
          <p:cNvPr id="5" name="TextBox 4">
            <a:extLst>
              <a:ext uri="{FF2B5EF4-FFF2-40B4-BE49-F238E27FC236}">
                <a16:creationId xmlns:a16="http://schemas.microsoft.com/office/drawing/2014/main" id="{5D18B9F1-0299-42F6-C212-EA573A426E87}"/>
              </a:ext>
            </a:extLst>
          </p:cNvPr>
          <p:cNvSpPr txBox="1"/>
          <p:nvPr/>
        </p:nvSpPr>
        <p:spPr>
          <a:xfrm>
            <a:off x="2116395" y="819503"/>
            <a:ext cx="2421920" cy="1661993"/>
          </a:xfrm>
          <a:prstGeom prst="rect">
            <a:avLst/>
          </a:prstGeom>
          <a:noFill/>
          <a:ln>
            <a:solidFill>
              <a:schemeClr val="accent1"/>
            </a:solidFill>
          </a:ln>
        </p:spPr>
        <p:txBody>
          <a:bodyPr wrap="square" rtlCol="0">
            <a:spAutoFit/>
          </a:bodyPr>
          <a:lstStyle/>
          <a:p>
            <a:r>
              <a:rPr lang="en-AU" dirty="0"/>
              <a:t>Data organisation</a:t>
            </a:r>
          </a:p>
          <a:p>
            <a:r>
              <a:rPr lang="en-AU" sz="1200" dirty="0"/>
              <a:t>Las </a:t>
            </a:r>
            <a:r>
              <a:rPr lang="en-AU" sz="1200" dirty="0" err="1"/>
              <a:t>escenas</a:t>
            </a:r>
            <a:r>
              <a:rPr lang="en-AU" sz="1200" dirty="0"/>
              <a:t> S1 SLC </a:t>
            </a:r>
            <a:r>
              <a:rPr lang="en-AU" sz="1200" dirty="0" err="1"/>
              <a:t>entregadas</a:t>
            </a:r>
            <a:r>
              <a:rPr lang="en-AU" sz="1200" dirty="0"/>
              <a:t> no </a:t>
            </a:r>
            <a:r>
              <a:rPr lang="en-AU" sz="1200" dirty="0" err="1"/>
              <a:t>tienen</a:t>
            </a:r>
            <a:r>
              <a:rPr lang="en-AU" sz="1200" dirty="0"/>
              <a:t> </a:t>
            </a:r>
            <a:r>
              <a:rPr lang="en-AU" sz="1200" dirty="0" err="1"/>
              <a:t>siempre</a:t>
            </a:r>
            <a:r>
              <a:rPr lang="en-AU" sz="1200" dirty="0"/>
              <a:t> la </a:t>
            </a:r>
            <a:r>
              <a:rPr lang="en-AU" sz="1200" dirty="0" err="1"/>
              <a:t>misma</a:t>
            </a:r>
            <a:r>
              <a:rPr lang="en-AU" sz="1200" dirty="0"/>
              <a:t> </a:t>
            </a:r>
            <a:r>
              <a:rPr lang="en-AU" sz="1200" dirty="0" err="1"/>
              <a:t>cobertura</a:t>
            </a:r>
            <a:r>
              <a:rPr lang="en-AU" sz="1200" dirty="0"/>
              <a:t>. O bien se </a:t>
            </a:r>
            <a:r>
              <a:rPr lang="en-AU" sz="1200" dirty="0" err="1"/>
              <a:t>realiza</a:t>
            </a:r>
            <a:r>
              <a:rPr lang="en-AU" sz="1200" dirty="0"/>
              <a:t> un </a:t>
            </a:r>
            <a:r>
              <a:rPr lang="en-AU" sz="1200" dirty="0" err="1"/>
              <a:t>tratamiento</a:t>
            </a:r>
            <a:r>
              <a:rPr lang="en-AU" sz="1200" dirty="0"/>
              <a:t> posterior a </a:t>
            </a:r>
            <a:r>
              <a:rPr lang="en-AU" sz="1200" dirty="0" err="1"/>
              <a:t>nivel</a:t>
            </a:r>
            <a:r>
              <a:rPr lang="en-AU" sz="1200" dirty="0"/>
              <a:t> de " burst " o bien se </a:t>
            </a:r>
            <a:r>
              <a:rPr lang="en-AU" sz="1200" dirty="0" err="1"/>
              <a:t>forman</a:t>
            </a:r>
            <a:r>
              <a:rPr lang="en-AU" sz="1200" dirty="0"/>
              <a:t> </a:t>
            </a:r>
            <a:r>
              <a:rPr lang="en-AU" sz="1200" dirty="0" err="1"/>
              <a:t>nuevas</a:t>
            </a:r>
            <a:r>
              <a:rPr lang="en-AU" sz="1200" dirty="0"/>
              <a:t> </a:t>
            </a:r>
            <a:r>
              <a:rPr lang="en-AU" sz="1200" dirty="0" err="1"/>
              <a:t>escenas</a:t>
            </a:r>
            <a:r>
              <a:rPr lang="en-AU" sz="1200" dirty="0"/>
              <a:t> a </a:t>
            </a:r>
            <a:r>
              <a:rPr lang="en-AU" sz="1200" dirty="0" err="1"/>
              <a:t>partir</a:t>
            </a:r>
            <a:r>
              <a:rPr lang="en-AU" sz="1200" dirty="0"/>
              <a:t> de conjuntos de bursts. Este </a:t>
            </a:r>
            <a:r>
              <a:rPr lang="en-AU" sz="1200" dirty="0" err="1"/>
              <a:t>último</a:t>
            </a:r>
            <a:r>
              <a:rPr lang="en-AU" sz="1200" dirty="0"/>
              <a:t> </a:t>
            </a:r>
            <a:r>
              <a:rPr lang="en-AU" sz="1200" dirty="0" err="1"/>
              <a:t>enfoque</a:t>
            </a:r>
            <a:r>
              <a:rPr lang="en-AU" sz="1200" dirty="0"/>
              <a:t> se </a:t>
            </a:r>
            <a:r>
              <a:rPr lang="en-AU" sz="1200" dirty="0" err="1"/>
              <a:t>utilizó</a:t>
            </a:r>
            <a:r>
              <a:rPr lang="en-AU" sz="1200" dirty="0"/>
              <a:t> </a:t>
            </a:r>
            <a:r>
              <a:rPr lang="en-AU" sz="1200" dirty="0" err="1"/>
              <a:t>en</a:t>
            </a:r>
            <a:r>
              <a:rPr lang="en-AU" sz="1200" dirty="0"/>
              <a:t> GA</a:t>
            </a:r>
          </a:p>
        </p:txBody>
      </p:sp>
      <p:sp>
        <p:nvSpPr>
          <p:cNvPr id="6" name="TextBox 5">
            <a:extLst>
              <a:ext uri="{FF2B5EF4-FFF2-40B4-BE49-F238E27FC236}">
                <a16:creationId xmlns:a16="http://schemas.microsoft.com/office/drawing/2014/main" id="{BD3F601A-7892-524D-3095-88E81E4D822B}"/>
              </a:ext>
            </a:extLst>
          </p:cNvPr>
          <p:cNvSpPr txBox="1"/>
          <p:nvPr/>
        </p:nvSpPr>
        <p:spPr>
          <a:xfrm>
            <a:off x="4858115" y="1231163"/>
            <a:ext cx="2764683" cy="1200329"/>
          </a:xfrm>
          <a:prstGeom prst="rect">
            <a:avLst/>
          </a:prstGeom>
          <a:noFill/>
          <a:ln>
            <a:solidFill>
              <a:schemeClr val="accent1"/>
            </a:solidFill>
          </a:ln>
        </p:spPr>
        <p:txBody>
          <a:bodyPr wrap="square" rtlCol="0">
            <a:spAutoFit/>
          </a:bodyPr>
          <a:lstStyle/>
          <a:p>
            <a:r>
              <a:rPr lang="en-AU" dirty="0"/>
              <a:t>Co-registration of reference SLC to DEM</a:t>
            </a:r>
          </a:p>
          <a:p>
            <a:r>
              <a:rPr lang="en-AU" sz="1200" dirty="0" err="1"/>
              <a:t>Esta</a:t>
            </a:r>
            <a:r>
              <a:rPr lang="en-AU" sz="1200" dirty="0"/>
              <a:t> </a:t>
            </a:r>
            <a:r>
              <a:rPr lang="en-AU" sz="1200" dirty="0" err="1"/>
              <a:t>cartografía</a:t>
            </a:r>
            <a:r>
              <a:rPr lang="en-AU" sz="1200" dirty="0"/>
              <a:t> se </a:t>
            </a:r>
            <a:r>
              <a:rPr lang="en-AU" sz="1200" dirty="0" err="1"/>
              <a:t>utiliza</a:t>
            </a:r>
            <a:r>
              <a:rPr lang="en-AU" sz="1200" dirty="0"/>
              <a:t> </a:t>
            </a:r>
            <a:r>
              <a:rPr lang="en-AU" sz="1200" dirty="0" err="1"/>
              <a:t>posteriormente</a:t>
            </a:r>
            <a:r>
              <a:rPr lang="en-AU" sz="1200" dirty="0"/>
              <a:t> para la geocodificación de </a:t>
            </a:r>
            <a:r>
              <a:rPr lang="en-AU" sz="1200" dirty="0" err="1"/>
              <a:t>interferogramas</a:t>
            </a:r>
            <a:endParaRPr lang="en-AU" sz="1200" dirty="0"/>
          </a:p>
        </p:txBody>
      </p:sp>
      <p:sp>
        <p:nvSpPr>
          <p:cNvPr id="7" name="TextBox 6">
            <a:extLst>
              <a:ext uri="{FF2B5EF4-FFF2-40B4-BE49-F238E27FC236}">
                <a16:creationId xmlns:a16="http://schemas.microsoft.com/office/drawing/2014/main" id="{2CE9897D-942B-FE46-178F-7A6CD9152D8A}"/>
              </a:ext>
            </a:extLst>
          </p:cNvPr>
          <p:cNvSpPr txBox="1"/>
          <p:nvPr/>
        </p:nvSpPr>
        <p:spPr>
          <a:xfrm>
            <a:off x="7823134" y="1275118"/>
            <a:ext cx="4189709" cy="1292662"/>
          </a:xfrm>
          <a:prstGeom prst="rect">
            <a:avLst/>
          </a:prstGeom>
          <a:noFill/>
          <a:ln>
            <a:solidFill>
              <a:schemeClr val="accent1"/>
            </a:solidFill>
          </a:ln>
        </p:spPr>
        <p:txBody>
          <a:bodyPr wrap="square" rtlCol="0">
            <a:spAutoFit/>
          </a:bodyPr>
          <a:lstStyle/>
          <a:p>
            <a:r>
              <a:rPr lang="en-AU" dirty="0"/>
              <a:t>Co-registration of other SLCs to reference</a:t>
            </a:r>
          </a:p>
          <a:p>
            <a:r>
              <a:rPr lang="en-AU" sz="1200" dirty="0"/>
              <a:t>El </a:t>
            </a:r>
            <a:r>
              <a:rPr lang="en-AU" sz="1200" dirty="0" err="1"/>
              <a:t>corregistro</a:t>
            </a:r>
            <a:r>
              <a:rPr lang="en-AU" sz="1200" dirty="0"/>
              <a:t> de </a:t>
            </a:r>
            <a:r>
              <a:rPr lang="en-AU" sz="1200" dirty="0" err="1"/>
              <a:t>cada</a:t>
            </a:r>
            <a:r>
              <a:rPr lang="en-AU" sz="1200" dirty="0"/>
              <a:t> imagen S1 </a:t>
            </a:r>
            <a:r>
              <a:rPr lang="en-AU" sz="1200" dirty="0" err="1"/>
              <a:t>debe</a:t>
            </a:r>
            <a:r>
              <a:rPr lang="en-AU" sz="1200" dirty="0"/>
              <a:t> ser </a:t>
            </a:r>
            <a:r>
              <a:rPr lang="en-AU" sz="1200" dirty="0" err="1"/>
              <a:t>mejor</a:t>
            </a:r>
            <a:r>
              <a:rPr lang="en-AU" sz="1200" dirty="0"/>
              <a:t> que 1/1000 de </a:t>
            </a:r>
            <a:r>
              <a:rPr lang="en-AU" sz="1200" dirty="0" err="1"/>
              <a:t>píxel</a:t>
            </a:r>
            <a:r>
              <a:rPr lang="en-AU" sz="1200" dirty="0"/>
              <a:t> para </a:t>
            </a:r>
            <a:r>
              <a:rPr lang="en-AU" sz="1200" dirty="0" err="1"/>
              <a:t>evitar</a:t>
            </a:r>
            <a:r>
              <a:rPr lang="en-AU" sz="1200" dirty="0"/>
              <a:t> </a:t>
            </a:r>
            <a:r>
              <a:rPr lang="en-AU" sz="1200" dirty="0" err="1"/>
              <a:t>discontinuidades</a:t>
            </a:r>
            <a:r>
              <a:rPr lang="en-AU" sz="1200" dirty="0"/>
              <a:t> de burst. GA </a:t>
            </a:r>
            <a:r>
              <a:rPr lang="en-AU" sz="1200" dirty="0" err="1"/>
              <a:t>implementó</a:t>
            </a:r>
            <a:r>
              <a:rPr lang="en-AU" sz="1200" dirty="0"/>
              <a:t> </a:t>
            </a:r>
            <a:r>
              <a:rPr lang="en-AU" sz="1200" dirty="0" err="1"/>
              <a:t>una</a:t>
            </a:r>
            <a:r>
              <a:rPr lang="en-AU" sz="1200" dirty="0"/>
              <a:t> </a:t>
            </a:r>
            <a:r>
              <a:rPr lang="en-AU" sz="1200" dirty="0" err="1"/>
              <a:t>estructura</a:t>
            </a:r>
            <a:r>
              <a:rPr lang="en-AU" sz="1200" dirty="0"/>
              <a:t> de red </a:t>
            </a:r>
            <a:r>
              <a:rPr lang="en-AU" sz="1200" dirty="0" err="1"/>
              <a:t>en</a:t>
            </a:r>
            <a:r>
              <a:rPr lang="en-AU" sz="1200" dirty="0"/>
              <a:t> árbol para </a:t>
            </a:r>
            <a:r>
              <a:rPr lang="en-AU" sz="1200" dirty="0" err="1"/>
              <a:t>aplicar</a:t>
            </a:r>
            <a:r>
              <a:rPr lang="en-AU" sz="1200" dirty="0"/>
              <a:t> </a:t>
            </a:r>
            <a:r>
              <a:rPr lang="en-AU" sz="1200" dirty="0" err="1"/>
              <a:t>corregistros</a:t>
            </a:r>
            <a:r>
              <a:rPr lang="en-AU" sz="1200" dirty="0"/>
              <a:t> y </a:t>
            </a:r>
            <a:r>
              <a:rPr lang="en-AU" sz="1200" dirty="0" err="1"/>
              <a:t>evitar</a:t>
            </a:r>
            <a:r>
              <a:rPr lang="en-AU" sz="1200" dirty="0"/>
              <a:t> la </a:t>
            </a:r>
            <a:r>
              <a:rPr lang="en-AU" sz="1200" dirty="0" err="1"/>
              <a:t>propagación</a:t>
            </a:r>
            <a:r>
              <a:rPr lang="en-AU" sz="1200" dirty="0"/>
              <a:t> de </a:t>
            </a:r>
            <a:r>
              <a:rPr lang="en-AU" sz="1200" dirty="0" err="1"/>
              <a:t>errores</a:t>
            </a:r>
            <a:r>
              <a:rPr lang="en-AU" sz="1200" dirty="0"/>
              <a:t> de </a:t>
            </a:r>
            <a:r>
              <a:rPr lang="en-AU" sz="1200" dirty="0" err="1"/>
              <a:t>registro</a:t>
            </a:r>
            <a:r>
              <a:rPr lang="en-AU" sz="1200" dirty="0"/>
              <a:t> </a:t>
            </a:r>
            <a:r>
              <a:rPr lang="en-AU" sz="1200" dirty="0" err="1"/>
              <a:t>en</a:t>
            </a:r>
            <a:r>
              <a:rPr lang="en-AU" sz="1200" dirty="0"/>
              <a:t> </a:t>
            </a:r>
            <a:r>
              <a:rPr lang="en-AU" sz="1200" dirty="0" err="1"/>
              <a:t>una</a:t>
            </a:r>
            <a:r>
              <a:rPr lang="en-AU" sz="1200" dirty="0"/>
              <a:t> gran pila </a:t>
            </a:r>
            <a:r>
              <a:rPr lang="en-AU" sz="1200" dirty="0" err="1"/>
              <a:t>multianual</a:t>
            </a:r>
            <a:r>
              <a:rPr lang="en-AU" sz="1200" dirty="0"/>
              <a:t> de </a:t>
            </a:r>
            <a:r>
              <a:rPr lang="en-AU" sz="1200" dirty="0" err="1"/>
              <a:t>imágenes</a:t>
            </a:r>
            <a:r>
              <a:rPr lang="en-AU" sz="1200" dirty="0"/>
              <a:t> de 12 días.</a:t>
            </a:r>
          </a:p>
        </p:txBody>
      </p:sp>
      <p:sp>
        <p:nvSpPr>
          <p:cNvPr id="8" name="TextBox 7">
            <a:extLst>
              <a:ext uri="{FF2B5EF4-FFF2-40B4-BE49-F238E27FC236}">
                <a16:creationId xmlns:a16="http://schemas.microsoft.com/office/drawing/2014/main" id="{A59A039E-E025-9229-8C37-B7205EB0E2FF}"/>
              </a:ext>
            </a:extLst>
          </p:cNvPr>
          <p:cNvSpPr txBox="1"/>
          <p:nvPr/>
        </p:nvSpPr>
        <p:spPr>
          <a:xfrm>
            <a:off x="8305661" y="2967335"/>
            <a:ext cx="3344831" cy="1107996"/>
          </a:xfrm>
          <a:prstGeom prst="rect">
            <a:avLst/>
          </a:prstGeom>
          <a:noFill/>
          <a:ln>
            <a:solidFill>
              <a:schemeClr val="accent1"/>
            </a:solidFill>
          </a:ln>
        </p:spPr>
        <p:txBody>
          <a:bodyPr wrap="square" rtlCol="0">
            <a:spAutoFit/>
          </a:bodyPr>
          <a:lstStyle/>
          <a:p>
            <a:r>
              <a:rPr lang="en-AU" dirty="0"/>
              <a:t>Interferogram formation</a:t>
            </a:r>
          </a:p>
          <a:p>
            <a:r>
              <a:rPr lang="en-AU" sz="1200" dirty="0" err="1"/>
              <a:t>Normalmente</a:t>
            </a:r>
            <a:r>
              <a:rPr lang="en-AU" sz="1200" dirty="0"/>
              <a:t> se </a:t>
            </a:r>
            <a:r>
              <a:rPr lang="en-AU" sz="1200" dirty="0" err="1"/>
              <a:t>hace</a:t>
            </a:r>
            <a:r>
              <a:rPr lang="en-AU" sz="1200" dirty="0"/>
              <a:t> con </a:t>
            </a:r>
            <a:r>
              <a:rPr lang="en-AU" sz="1200" dirty="0" err="1"/>
              <a:t>una</a:t>
            </a:r>
            <a:r>
              <a:rPr lang="en-AU" sz="1200" dirty="0"/>
              <a:t> red "SBAS" </a:t>
            </a:r>
            <a:r>
              <a:rPr lang="en-AU" sz="1200" dirty="0" err="1"/>
              <a:t>en</a:t>
            </a:r>
            <a:r>
              <a:rPr lang="en-AU" sz="1200" dirty="0"/>
              <a:t> la que </a:t>
            </a:r>
            <a:r>
              <a:rPr lang="en-AU" sz="1200" dirty="0" err="1"/>
              <a:t>cada</a:t>
            </a:r>
            <a:r>
              <a:rPr lang="en-AU" sz="1200" dirty="0"/>
              <a:t> imagen SAR se </a:t>
            </a:r>
            <a:r>
              <a:rPr lang="en-AU" sz="1200" dirty="0" err="1"/>
              <a:t>utiliza</a:t>
            </a:r>
            <a:r>
              <a:rPr lang="en-AU" sz="1200" dirty="0"/>
              <a:t> para </a:t>
            </a:r>
            <a:r>
              <a:rPr lang="en-AU" sz="1200" dirty="0" err="1"/>
              <a:t>formar</a:t>
            </a:r>
            <a:r>
              <a:rPr lang="en-AU" sz="1200" dirty="0"/>
              <a:t> </a:t>
            </a:r>
            <a:r>
              <a:rPr lang="en-AU" sz="1200" dirty="0" err="1"/>
              <a:t>múltiples</a:t>
            </a:r>
            <a:r>
              <a:rPr lang="en-AU" sz="1200" dirty="0"/>
              <a:t> </a:t>
            </a:r>
            <a:r>
              <a:rPr lang="en-AU" sz="1200" dirty="0" err="1"/>
              <a:t>interferogramas</a:t>
            </a:r>
            <a:r>
              <a:rPr lang="en-AU" sz="1200" dirty="0"/>
              <a:t> para la </a:t>
            </a:r>
            <a:r>
              <a:rPr lang="en-AU" sz="1200" dirty="0" err="1"/>
              <a:t>redundancia</a:t>
            </a:r>
            <a:r>
              <a:rPr lang="en-AU" sz="1200" dirty="0"/>
              <a:t> de la </a:t>
            </a:r>
            <a:r>
              <a:rPr lang="en-AU" sz="1200" dirty="0" err="1"/>
              <a:t>información</a:t>
            </a:r>
            <a:r>
              <a:rPr lang="en-AU" sz="1200" dirty="0"/>
              <a:t>.</a:t>
            </a:r>
          </a:p>
        </p:txBody>
      </p:sp>
      <p:sp>
        <p:nvSpPr>
          <p:cNvPr id="9" name="TextBox 8">
            <a:extLst>
              <a:ext uri="{FF2B5EF4-FFF2-40B4-BE49-F238E27FC236}">
                <a16:creationId xmlns:a16="http://schemas.microsoft.com/office/drawing/2014/main" id="{3C6392FB-9FFD-6956-F36A-9FFB23C0741C}"/>
              </a:ext>
            </a:extLst>
          </p:cNvPr>
          <p:cNvSpPr txBox="1"/>
          <p:nvPr/>
        </p:nvSpPr>
        <p:spPr>
          <a:xfrm>
            <a:off x="4610327" y="2927087"/>
            <a:ext cx="3110896" cy="1292662"/>
          </a:xfrm>
          <a:prstGeom prst="rect">
            <a:avLst/>
          </a:prstGeom>
          <a:noFill/>
          <a:ln>
            <a:solidFill>
              <a:schemeClr val="accent1"/>
            </a:solidFill>
          </a:ln>
        </p:spPr>
        <p:txBody>
          <a:bodyPr wrap="square" rtlCol="0">
            <a:spAutoFit/>
          </a:bodyPr>
          <a:lstStyle/>
          <a:p>
            <a:r>
              <a:rPr lang="en-AU" dirty="0"/>
              <a:t>Interferogram unwrapping</a:t>
            </a:r>
          </a:p>
          <a:p>
            <a:r>
              <a:rPr lang="en-AU" sz="1200" dirty="0" err="1"/>
              <a:t>Convertir</a:t>
            </a:r>
            <a:r>
              <a:rPr lang="en-AU" sz="1200" dirty="0"/>
              <a:t> las </a:t>
            </a:r>
            <a:r>
              <a:rPr lang="en-AU" sz="1200" dirty="0" err="1"/>
              <a:t>franjas</a:t>
            </a:r>
            <a:r>
              <a:rPr lang="en-AU" sz="1200" dirty="0"/>
              <a:t> </a:t>
            </a:r>
            <a:r>
              <a:rPr lang="en-AU" sz="1200" dirty="0" err="1"/>
              <a:t>en</a:t>
            </a:r>
            <a:r>
              <a:rPr lang="en-AU" sz="1200" dirty="0"/>
              <a:t> un campo de </a:t>
            </a:r>
            <a:r>
              <a:rPr lang="en-AU" sz="1200" dirty="0" err="1"/>
              <a:t>fase</a:t>
            </a:r>
            <a:r>
              <a:rPr lang="en-AU" sz="1200" dirty="0"/>
              <a:t> continua </a:t>
            </a:r>
            <a:r>
              <a:rPr lang="en-AU" sz="1200" dirty="0" err="1"/>
              <a:t>utilizando</a:t>
            </a:r>
            <a:r>
              <a:rPr lang="en-AU" sz="1200" dirty="0"/>
              <a:t> un </a:t>
            </a:r>
            <a:r>
              <a:rPr lang="en-AU" sz="1200" dirty="0" err="1"/>
              <a:t>algoritmo</a:t>
            </a:r>
            <a:r>
              <a:rPr lang="en-AU" sz="1200" dirty="0"/>
              <a:t> no </a:t>
            </a:r>
            <a:r>
              <a:rPr lang="en-AU" sz="1200" dirty="0" err="1"/>
              <a:t>supervisado</a:t>
            </a:r>
            <a:r>
              <a:rPr lang="en-AU" sz="1200" dirty="0"/>
              <a:t> </a:t>
            </a:r>
            <a:r>
              <a:rPr lang="en-AU" sz="1200" dirty="0" err="1"/>
              <a:t>como</a:t>
            </a:r>
            <a:r>
              <a:rPr lang="en-AU" sz="1200" dirty="0"/>
              <a:t> </a:t>
            </a:r>
            <a:r>
              <a:rPr lang="en-AU" sz="1200" dirty="0" err="1"/>
              <a:t>snaphu</a:t>
            </a:r>
            <a:r>
              <a:rPr lang="en-AU" sz="1200" dirty="0"/>
              <a:t> de MCF. Son buenos para la </a:t>
            </a:r>
            <a:r>
              <a:rPr lang="en-AU" sz="1200" dirty="0" err="1"/>
              <a:t>automatización</a:t>
            </a:r>
            <a:r>
              <a:rPr lang="en-AU" sz="1200" dirty="0"/>
              <a:t>, </a:t>
            </a:r>
            <a:r>
              <a:rPr lang="en-AU" sz="1200" dirty="0" err="1"/>
              <a:t>pero</a:t>
            </a:r>
            <a:r>
              <a:rPr lang="en-AU" sz="1200" dirty="0"/>
              <a:t> </a:t>
            </a:r>
            <a:r>
              <a:rPr lang="en-AU" sz="1200" dirty="0" err="1"/>
              <a:t>cometen</a:t>
            </a:r>
            <a:r>
              <a:rPr lang="en-AU" sz="1200" dirty="0"/>
              <a:t> </a:t>
            </a:r>
            <a:r>
              <a:rPr lang="en-AU" sz="1200" dirty="0" err="1"/>
              <a:t>errores</a:t>
            </a:r>
            <a:r>
              <a:rPr lang="en-AU" sz="1200" dirty="0"/>
              <a:t> (</a:t>
            </a:r>
            <a:r>
              <a:rPr lang="en-AU" sz="1200" dirty="0" err="1"/>
              <a:t>errores</a:t>
            </a:r>
            <a:r>
              <a:rPr lang="en-AU" sz="1200" dirty="0"/>
              <a:t> de </a:t>
            </a:r>
            <a:r>
              <a:rPr lang="en-AU" sz="1200" dirty="0" err="1"/>
              <a:t>desenvoltura</a:t>
            </a:r>
            <a:r>
              <a:rPr lang="en-AU" sz="1200" dirty="0"/>
              <a:t>).</a:t>
            </a:r>
          </a:p>
        </p:txBody>
      </p:sp>
      <p:sp>
        <p:nvSpPr>
          <p:cNvPr id="10" name="TextBox 9">
            <a:extLst>
              <a:ext uri="{FF2B5EF4-FFF2-40B4-BE49-F238E27FC236}">
                <a16:creationId xmlns:a16="http://schemas.microsoft.com/office/drawing/2014/main" id="{74F9BDC4-0D08-EC0C-622F-7E7DA1A96C50}"/>
              </a:ext>
            </a:extLst>
          </p:cNvPr>
          <p:cNvSpPr txBox="1"/>
          <p:nvPr/>
        </p:nvSpPr>
        <p:spPr>
          <a:xfrm>
            <a:off x="1404225" y="2690734"/>
            <a:ext cx="1751858" cy="1292662"/>
          </a:xfrm>
          <a:prstGeom prst="rect">
            <a:avLst/>
          </a:prstGeom>
          <a:noFill/>
          <a:ln>
            <a:solidFill>
              <a:schemeClr val="accent1"/>
            </a:solidFill>
          </a:ln>
        </p:spPr>
        <p:txBody>
          <a:bodyPr wrap="square" rtlCol="0">
            <a:spAutoFit/>
          </a:bodyPr>
          <a:lstStyle/>
          <a:p>
            <a:r>
              <a:rPr lang="en-AU" dirty="0"/>
              <a:t>Geocoding</a:t>
            </a:r>
          </a:p>
          <a:p>
            <a:r>
              <a:rPr lang="en-AU" sz="1200" dirty="0"/>
              <a:t>Convert products (interferograms, coherence, backscatter) from radar to geographic geometry</a:t>
            </a:r>
          </a:p>
        </p:txBody>
      </p:sp>
      <p:cxnSp>
        <p:nvCxnSpPr>
          <p:cNvPr id="12" name="Connector: Elbow 11">
            <a:extLst>
              <a:ext uri="{FF2B5EF4-FFF2-40B4-BE49-F238E27FC236}">
                <a16:creationId xmlns:a16="http://schemas.microsoft.com/office/drawing/2014/main" id="{FB7E8578-07B5-440F-E751-DE0F13A10435}"/>
              </a:ext>
            </a:extLst>
          </p:cNvPr>
          <p:cNvCxnSpPr>
            <a:cxnSpLocks/>
            <a:stCxn id="4" idx="3"/>
            <a:endCxn id="5" idx="1"/>
          </p:cNvCxnSpPr>
          <p:nvPr/>
        </p:nvCxnSpPr>
        <p:spPr>
          <a:xfrm>
            <a:off x="1803392" y="1255471"/>
            <a:ext cx="313003" cy="3950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B7A881FE-2C4B-1A58-4234-417A11C6F50A}"/>
              </a:ext>
            </a:extLst>
          </p:cNvPr>
          <p:cNvCxnSpPr>
            <a:cxnSpLocks/>
            <a:stCxn id="5" idx="3"/>
            <a:endCxn id="6" idx="1"/>
          </p:cNvCxnSpPr>
          <p:nvPr/>
        </p:nvCxnSpPr>
        <p:spPr>
          <a:xfrm>
            <a:off x="4538315" y="1650500"/>
            <a:ext cx="319800" cy="1808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E502E634-0CF5-8007-A889-EEB1B11F9DCC}"/>
              </a:ext>
            </a:extLst>
          </p:cNvPr>
          <p:cNvCxnSpPr>
            <a:cxnSpLocks/>
            <a:stCxn id="7" idx="2"/>
            <a:endCxn id="8" idx="0"/>
          </p:cNvCxnSpPr>
          <p:nvPr/>
        </p:nvCxnSpPr>
        <p:spPr>
          <a:xfrm rot="16200000" flipH="1">
            <a:off x="9748256" y="2737513"/>
            <a:ext cx="399555" cy="60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7FE5C78B-2099-51F6-7431-1128F1B0A142}"/>
              </a:ext>
            </a:extLst>
          </p:cNvPr>
          <p:cNvCxnSpPr>
            <a:cxnSpLocks/>
            <a:stCxn id="8" idx="1"/>
            <a:endCxn id="9" idx="3"/>
          </p:cNvCxnSpPr>
          <p:nvPr/>
        </p:nvCxnSpPr>
        <p:spPr>
          <a:xfrm rot="10800000" flipV="1">
            <a:off x="7721223" y="3521332"/>
            <a:ext cx="584438" cy="5208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E0F2FB8E-D560-A5EC-443D-46457A1B9869}"/>
              </a:ext>
            </a:extLst>
          </p:cNvPr>
          <p:cNvCxnSpPr>
            <a:cxnSpLocks/>
            <a:stCxn id="9" idx="1"/>
            <a:endCxn id="10" idx="3"/>
          </p:cNvCxnSpPr>
          <p:nvPr/>
        </p:nvCxnSpPr>
        <p:spPr>
          <a:xfrm rot="10800000">
            <a:off x="3156083" y="3337066"/>
            <a:ext cx="1454244" cy="2363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E2AF8A0-D884-6AB5-454B-72A4B41B2052}"/>
              </a:ext>
            </a:extLst>
          </p:cNvPr>
          <p:cNvSpPr txBox="1"/>
          <p:nvPr/>
        </p:nvSpPr>
        <p:spPr>
          <a:xfrm>
            <a:off x="384154" y="4681262"/>
            <a:ext cx="3281635" cy="923330"/>
          </a:xfrm>
          <a:prstGeom prst="rect">
            <a:avLst/>
          </a:prstGeom>
          <a:noFill/>
          <a:ln>
            <a:solidFill>
              <a:schemeClr val="accent1"/>
            </a:solidFill>
          </a:ln>
        </p:spPr>
        <p:txBody>
          <a:bodyPr wrap="square" rtlCol="0">
            <a:spAutoFit/>
          </a:bodyPr>
          <a:lstStyle/>
          <a:p>
            <a:r>
              <a:rPr lang="en-AU" dirty="0"/>
              <a:t>Unwrapping check</a:t>
            </a:r>
          </a:p>
          <a:p>
            <a:r>
              <a:rPr lang="en-AU" sz="1200" dirty="0" err="1"/>
              <a:t>Descarta</a:t>
            </a:r>
            <a:r>
              <a:rPr lang="en-AU" sz="1200" dirty="0"/>
              <a:t> </a:t>
            </a:r>
            <a:r>
              <a:rPr lang="en-AU" sz="1200" dirty="0" err="1"/>
              <a:t>los</a:t>
            </a:r>
            <a:r>
              <a:rPr lang="en-AU" sz="1200" dirty="0"/>
              <a:t> </a:t>
            </a:r>
            <a:r>
              <a:rPr lang="en-AU" sz="1200" dirty="0" err="1"/>
              <a:t>píxeles</a:t>
            </a:r>
            <a:r>
              <a:rPr lang="en-AU" sz="1200" dirty="0"/>
              <a:t> que no </a:t>
            </a:r>
            <a:r>
              <a:rPr lang="en-AU" sz="1200" dirty="0" err="1"/>
              <a:t>superan</a:t>
            </a:r>
            <a:r>
              <a:rPr lang="en-AU" sz="1200" dirty="0"/>
              <a:t> la </a:t>
            </a:r>
            <a:r>
              <a:rPr lang="en-AU" sz="1200" dirty="0" err="1"/>
              <a:t>comprobación</a:t>
            </a:r>
            <a:r>
              <a:rPr lang="en-AU" sz="1200" dirty="0"/>
              <a:t>: </a:t>
            </a:r>
            <a:r>
              <a:rPr lang="en-AU" sz="1200" dirty="0" err="1"/>
              <a:t>elimina</a:t>
            </a:r>
            <a:r>
              <a:rPr lang="en-AU" sz="1200" dirty="0"/>
              <a:t> </a:t>
            </a:r>
            <a:r>
              <a:rPr lang="en-AU" sz="1200" dirty="0" err="1"/>
              <a:t>los</a:t>
            </a:r>
            <a:r>
              <a:rPr lang="en-AU" sz="1200" dirty="0"/>
              <a:t> </a:t>
            </a:r>
            <a:r>
              <a:rPr lang="en-AU" sz="1200" dirty="0" err="1"/>
              <a:t>errores</a:t>
            </a:r>
            <a:r>
              <a:rPr lang="en-AU" sz="1200" dirty="0"/>
              <a:t> de </a:t>
            </a:r>
            <a:r>
              <a:rPr lang="en-AU" sz="1200" dirty="0" err="1"/>
              <a:t>desenvoltura</a:t>
            </a:r>
            <a:r>
              <a:rPr lang="en-AU" sz="1200" dirty="0"/>
              <a:t>.</a:t>
            </a:r>
          </a:p>
        </p:txBody>
      </p:sp>
      <p:cxnSp>
        <p:nvCxnSpPr>
          <p:cNvPr id="41" name="Connector: Elbow 40">
            <a:extLst>
              <a:ext uri="{FF2B5EF4-FFF2-40B4-BE49-F238E27FC236}">
                <a16:creationId xmlns:a16="http://schemas.microsoft.com/office/drawing/2014/main" id="{CE54B54F-AF13-929F-A3EB-C1C5920D3001}"/>
              </a:ext>
            </a:extLst>
          </p:cNvPr>
          <p:cNvCxnSpPr>
            <a:cxnSpLocks/>
            <a:stCxn id="6" idx="3"/>
            <a:endCxn id="7" idx="1"/>
          </p:cNvCxnSpPr>
          <p:nvPr/>
        </p:nvCxnSpPr>
        <p:spPr>
          <a:xfrm>
            <a:off x="7622798" y="1831328"/>
            <a:ext cx="200336" cy="9012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D588311-BE21-ABA0-0969-105C9FF4C957}"/>
              </a:ext>
            </a:extLst>
          </p:cNvPr>
          <p:cNvSpPr txBox="1"/>
          <p:nvPr/>
        </p:nvSpPr>
        <p:spPr>
          <a:xfrm flipH="1">
            <a:off x="4001756" y="4581083"/>
            <a:ext cx="3207563" cy="923330"/>
          </a:xfrm>
          <a:prstGeom prst="rect">
            <a:avLst/>
          </a:prstGeom>
          <a:noFill/>
          <a:ln>
            <a:solidFill>
              <a:schemeClr val="accent1"/>
            </a:solidFill>
          </a:ln>
        </p:spPr>
        <p:txBody>
          <a:bodyPr wrap="square" rtlCol="0">
            <a:spAutoFit/>
          </a:bodyPr>
          <a:lstStyle/>
          <a:p>
            <a:r>
              <a:rPr lang="en-AU" dirty="0"/>
              <a:t>Orbital error removal</a:t>
            </a:r>
          </a:p>
          <a:p>
            <a:r>
              <a:rPr lang="en-AU" sz="1200" dirty="0" err="1"/>
              <a:t>Modelar</a:t>
            </a:r>
            <a:r>
              <a:rPr lang="en-AU" sz="1200" dirty="0"/>
              <a:t> </a:t>
            </a:r>
            <a:r>
              <a:rPr lang="en-AU" sz="1200" dirty="0" err="1"/>
              <a:t>tendencias</a:t>
            </a:r>
            <a:r>
              <a:rPr lang="en-AU" sz="1200" dirty="0"/>
              <a:t> </a:t>
            </a:r>
            <a:r>
              <a:rPr lang="en-AU" sz="1200" dirty="0" err="1"/>
              <a:t>espaciales</a:t>
            </a:r>
            <a:r>
              <a:rPr lang="en-AU" sz="1200" dirty="0"/>
              <a:t> de </a:t>
            </a:r>
            <a:r>
              <a:rPr lang="en-AU" sz="1200" dirty="0" err="1"/>
              <a:t>longitud</a:t>
            </a:r>
            <a:r>
              <a:rPr lang="en-AU" sz="1200" dirty="0"/>
              <a:t> de </a:t>
            </a:r>
            <a:r>
              <a:rPr lang="en-AU" sz="1200" dirty="0" err="1"/>
              <a:t>onda</a:t>
            </a:r>
            <a:r>
              <a:rPr lang="en-AU" sz="1200" dirty="0"/>
              <a:t> </a:t>
            </a:r>
            <a:r>
              <a:rPr lang="en-AU" sz="1200" dirty="0" err="1"/>
              <a:t>larga</a:t>
            </a:r>
            <a:r>
              <a:rPr lang="en-AU" sz="1200" dirty="0"/>
              <a:t> y </a:t>
            </a:r>
            <a:r>
              <a:rPr lang="en-AU" sz="1200" dirty="0" err="1"/>
              <a:t>eliminar</a:t>
            </a:r>
            <a:r>
              <a:rPr lang="en-AU" sz="1200" dirty="0"/>
              <a:t>. </a:t>
            </a:r>
            <a:r>
              <a:rPr lang="en-AU" sz="1200" dirty="0" err="1"/>
              <a:t>Normalmente</a:t>
            </a:r>
            <a:r>
              <a:rPr lang="en-AU" sz="1200" dirty="0"/>
              <a:t> no es tan </a:t>
            </a:r>
            <a:r>
              <a:rPr lang="en-AU" sz="1200" dirty="0" err="1"/>
              <a:t>importante</a:t>
            </a:r>
            <a:r>
              <a:rPr lang="en-AU" sz="1200" dirty="0"/>
              <a:t> para S1</a:t>
            </a:r>
          </a:p>
        </p:txBody>
      </p:sp>
      <p:sp>
        <p:nvSpPr>
          <p:cNvPr id="43" name="TextBox 42">
            <a:extLst>
              <a:ext uri="{FF2B5EF4-FFF2-40B4-BE49-F238E27FC236}">
                <a16:creationId xmlns:a16="http://schemas.microsoft.com/office/drawing/2014/main" id="{862E3540-D9AD-AB7B-31C1-EA07A60DC120}"/>
              </a:ext>
            </a:extLst>
          </p:cNvPr>
          <p:cNvSpPr txBox="1"/>
          <p:nvPr/>
        </p:nvSpPr>
        <p:spPr>
          <a:xfrm>
            <a:off x="7850621" y="4585821"/>
            <a:ext cx="3964727" cy="923330"/>
          </a:xfrm>
          <a:prstGeom prst="rect">
            <a:avLst/>
          </a:prstGeom>
          <a:noFill/>
          <a:ln>
            <a:solidFill>
              <a:schemeClr val="accent1"/>
            </a:solidFill>
          </a:ln>
        </p:spPr>
        <p:txBody>
          <a:bodyPr wrap="square" rtlCol="0">
            <a:spAutoFit/>
          </a:bodyPr>
          <a:lstStyle/>
          <a:p>
            <a:r>
              <a:rPr lang="en-AU" dirty="0"/>
              <a:t>Atmospheric noise removal</a:t>
            </a:r>
          </a:p>
          <a:p>
            <a:r>
              <a:rPr lang="en-AU" sz="1200" dirty="0" err="1"/>
              <a:t>Varios</a:t>
            </a:r>
            <a:r>
              <a:rPr lang="en-AU" sz="1200" dirty="0"/>
              <a:t> </a:t>
            </a:r>
            <a:r>
              <a:rPr lang="en-AU" sz="1200" dirty="0" err="1"/>
              <a:t>enfoques</a:t>
            </a:r>
            <a:r>
              <a:rPr lang="en-AU" sz="1200" dirty="0"/>
              <a:t>, </a:t>
            </a:r>
            <a:r>
              <a:rPr lang="en-AU" sz="1200" dirty="0" err="1"/>
              <a:t>el</a:t>
            </a:r>
            <a:r>
              <a:rPr lang="en-AU" sz="1200" dirty="0"/>
              <a:t> </a:t>
            </a:r>
            <a:r>
              <a:rPr lang="en-AU" sz="1200" dirty="0" err="1"/>
              <a:t>mejor</a:t>
            </a:r>
            <a:r>
              <a:rPr lang="en-AU" sz="1200" dirty="0"/>
              <a:t> </a:t>
            </a:r>
            <a:r>
              <a:rPr lang="en-AU" sz="1200" dirty="0" err="1"/>
              <a:t>utiliza</a:t>
            </a:r>
            <a:r>
              <a:rPr lang="en-AU" sz="1200" dirty="0"/>
              <a:t> </a:t>
            </a:r>
            <a:r>
              <a:rPr lang="en-AU" sz="1200" dirty="0" err="1"/>
              <a:t>datos</a:t>
            </a:r>
            <a:r>
              <a:rPr lang="en-AU" sz="1200" dirty="0"/>
              <a:t> de </a:t>
            </a:r>
            <a:r>
              <a:rPr lang="en-AU" sz="1200" dirty="0" err="1"/>
              <a:t>modelos</a:t>
            </a:r>
            <a:r>
              <a:rPr lang="en-AU" sz="1200" dirty="0"/>
              <a:t> </a:t>
            </a:r>
            <a:r>
              <a:rPr lang="en-AU" sz="1200" dirty="0" err="1"/>
              <a:t>meteorológicos</a:t>
            </a:r>
            <a:r>
              <a:rPr lang="en-AU" sz="1200" dirty="0"/>
              <a:t> </a:t>
            </a:r>
            <a:r>
              <a:rPr lang="en-AU" sz="1200" dirty="0" err="1"/>
              <a:t>externos</a:t>
            </a:r>
            <a:r>
              <a:rPr lang="en-AU" sz="1200" dirty="0"/>
              <a:t> para </a:t>
            </a:r>
            <a:r>
              <a:rPr lang="en-AU" sz="1200" dirty="0" err="1"/>
              <a:t>generar</a:t>
            </a:r>
            <a:r>
              <a:rPr lang="en-AU" sz="1200" dirty="0"/>
              <a:t> </a:t>
            </a:r>
            <a:r>
              <a:rPr lang="en-AU" sz="1200" dirty="0" err="1"/>
              <a:t>una</a:t>
            </a:r>
            <a:r>
              <a:rPr lang="en-AU" sz="1200" dirty="0"/>
              <a:t> </a:t>
            </a:r>
            <a:r>
              <a:rPr lang="en-AU" sz="1200" dirty="0" err="1"/>
              <a:t>corrección</a:t>
            </a:r>
            <a:r>
              <a:rPr lang="en-AU" sz="1200" dirty="0"/>
              <a:t> de </a:t>
            </a:r>
            <a:r>
              <a:rPr lang="en-AU" sz="1200" dirty="0" err="1"/>
              <a:t>fase</a:t>
            </a:r>
            <a:endParaRPr lang="en-AU" sz="1200" dirty="0"/>
          </a:p>
        </p:txBody>
      </p:sp>
      <p:sp>
        <p:nvSpPr>
          <p:cNvPr id="44" name="TextBox 43">
            <a:extLst>
              <a:ext uri="{FF2B5EF4-FFF2-40B4-BE49-F238E27FC236}">
                <a16:creationId xmlns:a16="http://schemas.microsoft.com/office/drawing/2014/main" id="{67B6B189-0D31-F683-12A3-F1B2B68081A4}"/>
              </a:ext>
            </a:extLst>
          </p:cNvPr>
          <p:cNvSpPr txBox="1"/>
          <p:nvPr/>
        </p:nvSpPr>
        <p:spPr>
          <a:xfrm>
            <a:off x="7173344" y="5661929"/>
            <a:ext cx="4609403" cy="553998"/>
          </a:xfrm>
          <a:prstGeom prst="rect">
            <a:avLst/>
          </a:prstGeom>
          <a:noFill/>
          <a:ln>
            <a:solidFill>
              <a:schemeClr val="accent1"/>
            </a:solidFill>
          </a:ln>
        </p:spPr>
        <p:txBody>
          <a:bodyPr wrap="none" rtlCol="0">
            <a:spAutoFit/>
          </a:bodyPr>
          <a:lstStyle/>
          <a:p>
            <a:r>
              <a:rPr lang="en-AU" dirty="0"/>
              <a:t>Network inversion for displacement time series</a:t>
            </a:r>
          </a:p>
          <a:p>
            <a:r>
              <a:rPr lang="en-AU" sz="1200" dirty="0"/>
              <a:t>Pixel-wise process</a:t>
            </a:r>
          </a:p>
        </p:txBody>
      </p:sp>
      <p:sp>
        <p:nvSpPr>
          <p:cNvPr id="45" name="TextBox 44">
            <a:extLst>
              <a:ext uri="{FF2B5EF4-FFF2-40B4-BE49-F238E27FC236}">
                <a16:creationId xmlns:a16="http://schemas.microsoft.com/office/drawing/2014/main" id="{F625342F-DF1B-5845-1002-E42D6844C3EF}"/>
              </a:ext>
            </a:extLst>
          </p:cNvPr>
          <p:cNvSpPr txBox="1"/>
          <p:nvPr/>
        </p:nvSpPr>
        <p:spPr>
          <a:xfrm>
            <a:off x="2452268" y="5689806"/>
            <a:ext cx="4316118" cy="553998"/>
          </a:xfrm>
          <a:prstGeom prst="rect">
            <a:avLst/>
          </a:prstGeom>
          <a:noFill/>
          <a:ln>
            <a:solidFill>
              <a:schemeClr val="accent1"/>
            </a:solidFill>
          </a:ln>
        </p:spPr>
        <p:txBody>
          <a:bodyPr wrap="none" rtlCol="0">
            <a:spAutoFit/>
          </a:bodyPr>
          <a:lstStyle/>
          <a:p>
            <a:r>
              <a:rPr lang="en-AU" dirty="0"/>
              <a:t>Network inversion for average displacement</a:t>
            </a:r>
          </a:p>
          <a:p>
            <a:r>
              <a:rPr lang="en-AU" sz="1200" dirty="0"/>
              <a:t>Pixel-wise process for velocity</a:t>
            </a:r>
          </a:p>
        </p:txBody>
      </p:sp>
      <p:sp>
        <p:nvSpPr>
          <p:cNvPr id="46" name="TextBox 45">
            <a:extLst>
              <a:ext uri="{FF2B5EF4-FFF2-40B4-BE49-F238E27FC236}">
                <a16:creationId xmlns:a16="http://schemas.microsoft.com/office/drawing/2014/main" id="{51715402-A0D8-D93A-596B-C5283E990277}"/>
              </a:ext>
            </a:extLst>
          </p:cNvPr>
          <p:cNvSpPr txBox="1"/>
          <p:nvPr/>
        </p:nvSpPr>
        <p:spPr>
          <a:xfrm>
            <a:off x="0" y="133542"/>
            <a:ext cx="12192000" cy="369332"/>
          </a:xfrm>
          <a:prstGeom prst="rect">
            <a:avLst/>
          </a:prstGeom>
          <a:noFill/>
        </p:spPr>
        <p:txBody>
          <a:bodyPr wrap="square" rtlCol="0">
            <a:spAutoFit/>
          </a:bodyPr>
          <a:lstStyle/>
          <a:p>
            <a:pPr algn="ctr"/>
            <a:r>
              <a:rPr lang="en-AU" dirty="0"/>
              <a:t>High level components of an </a:t>
            </a:r>
            <a:r>
              <a:rPr lang="en-AU" dirty="0" err="1"/>
              <a:t>InSAR</a:t>
            </a:r>
            <a:r>
              <a:rPr lang="en-AU" dirty="0"/>
              <a:t> processing pipeline</a:t>
            </a:r>
          </a:p>
        </p:txBody>
      </p:sp>
      <p:cxnSp>
        <p:nvCxnSpPr>
          <p:cNvPr id="59" name="Connector: Elbow 58">
            <a:extLst>
              <a:ext uri="{FF2B5EF4-FFF2-40B4-BE49-F238E27FC236}">
                <a16:creationId xmlns:a16="http://schemas.microsoft.com/office/drawing/2014/main" id="{4360D1A9-F63A-C933-3634-E5C245F68F7E}"/>
              </a:ext>
            </a:extLst>
          </p:cNvPr>
          <p:cNvCxnSpPr>
            <a:endCxn id="42" idx="3"/>
          </p:cNvCxnSpPr>
          <p:nvPr/>
        </p:nvCxnSpPr>
        <p:spPr>
          <a:xfrm>
            <a:off x="3696420" y="4950415"/>
            <a:ext cx="305336" cy="923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79746D67-E5DC-61DC-8E0F-B8A5F5347F67}"/>
              </a:ext>
            </a:extLst>
          </p:cNvPr>
          <p:cNvCxnSpPr>
            <a:stCxn id="42" idx="1"/>
            <a:endCxn id="43" idx="1"/>
          </p:cNvCxnSpPr>
          <p:nvPr/>
        </p:nvCxnSpPr>
        <p:spPr>
          <a:xfrm>
            <a:off x="7209319" y="5042748"/>
            <a:ext cx="641302" cy="47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9124A96D-C4F0-A445-80B4-FA19A507C73F}"/>
              </a:ext>
            </a:extLst>
          </p:cNvPr>
          <p:cNvCxnSpPr>
            <a:stCxn id="43" idx="2"/>
            <a:endCxn id="44" idx="0"/>
          </p:cNvCxnSpPr>
          <p:nvPr/>
        </p:nvCxnSpPr>
        <p:spPr>
          <a:xfrm rot="5400000">
            <a:off x="9579127" y="5408071"/>
            <a:ext cx="152778" cy="35493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9813695D-C46E-9287-8216-CC1CE4B865D1}"/>
              </a:ext>
            </a:extLst>
          </p:cNvPr>
          <p:cNvCxnSpPr>
            <a:stCxn id="44" idx="1"/>
            <a:endCxn id="45" idx="3"/>
          </p:cNvCxnSpPr>
          <p:nvPr/>
        </p:nvCxnSpPr>
        <p:spPr>
          <a:xfrm rot="10800000" flipV="1">
            <a:off x="6768386" y="5938927"/>
            <a:ext cx="404958" cy="278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5634DC8F-954E-9A60-BE4A-0C8177EF4319}"/>
              </a:ext>
            </a:extLst>
          </p:cNvPr>
          <p:cNvSpPr txBox="1"/>
          <p:nvPr/>
        </p:nvSpPr>
        <p:spPr>
          <a:xfrm>
            <a:off x="7008073" y="691276"/>
            <a:ext cx="5004770" cy="369332"/>
          </a:xfrm>
          <a:prstGeom prst="rect">
            <a:avLst/>
          </a:prstGeom>
          <a:noFill/>
        </p:spPr>
        <p:txBody>
          <a:bodyPr wrap="square" rtlCol="0">
            <a:spAutoFit/>
          </a:bodyPr>
          <a:lstStyle/>
          <a:p>
            <a:r>
              <a:rPr lang="en-AU" i="1" dirty="0" err="1"/>
              <a:t>InSAR</a:t>
            </a:r>
            <a:r>
              <a:rPr lang="en-AU" i="1" dirty="0"/>
              <a:t> software: SNAP, Gamma, GMTSAR, ISCE etc</a:t>
            </a:r>
          </a:p>
        </p:txBody>
      </p:sp>
      <p:sp>
        <p:nvSpPr>
          <p:cNvPr id="68" name="TextBox 67">
            <a:extLst>
              <a:ext uri="{FF2B5EF4-FFF2-40B4-BE49-F238E27FC236}">
                <a16:creationId xmlns:a16="http://schemas.microsoft.com/office/drawing/2014/main" id="{4960E8E7-1474-D910-8C88-02751D41E5C6}"/>
              </a:ext>
            </a:extLst>
          </p:cNvPr>
          <p:cNvSpPr txBox="1"/>
          <p:nvPr/>
        </p:nvSpPr>
        <p:spPr>
          <a:xfrm>
            <a:off x="258266" y="6327564"/>
            <a:ext cx="5633589" cy="369332"/>
          </a:xfrm>
          <a:prstGeom prst="rect">
            <a:avLst/>
          </a:prstGeom>
          <a:noFill/>
        </p:spPr>
        <p:txBody>
          <a:bodyPr wrap="square" rtlCol="0">
            <a:spAutoFit/>
          </a:bodyPr>
          <a:lstStyle/>
          <a:p>
            <a:r>
              <a:rPr lang="en-AU" i="1" dirty="0"/>
              <a:t>Time series software: </a:t>
            </a:r>
            <a:r>
              <a:rPr lang="en-AU" i="1" dirty="0" err="1"/>
              <a:t>StaMPS</a:t>
            </a:r>
            <a:r>
              <a:rPr lang="en-AU" i="1" dirty="0"/>
              <a:t>, </a:t>
            </a:r>
            <a:r>
              <a:rPr lang="en-AU" i="1" dirty="0" err="1"/>
              <a:t>PyRate</a:t>
            </a:r>
            <a:r>
              <a:rPr lang="en-AU" i="1" dirty="0"/>
              <a:t>, </a:t>
            </a:r>
            <a:r>
              <a:rPr lang="en-AU" i="1" dirty="0" err="1"/>
              <a:t>MintPy</a:t>
            </a:r>
            <a:r>
              <a:rPr lang="en-AU" i="1" dirty="0"/>
              <a:t>, </a:t>
            </a:r>
            <a:r>
              <a:rPr lang="en-AU" i="1" dirty="0" err="1"/>
              <a:t>LicSAR</a:t>
            </a:r>
            <a:r>
              <a:rPr lang="en-AU" i="1" dirty="0"/>
              <a:t> etc</a:t>
            </a:r>
          </a:p>
        </p:txBody>
      </p:sp>
      <p:cxnSp>
        <p:nvCxnSpPr>
          <p:cNvPr id="74" name="Connector: Elbow 73">
            <a:extLst>
              <a:ext uri="{FF2B5EF4-FFF2-40B4-BE49-F238E27FC236}">
                <a16:creationId xmlns:a16="http://schemas.microsoft.com/office/drawing/2014/main" id="{F98765A7-A0FB-61F1-D83F-F22F28CB85F5}"/>
              </a:ext>
            </a:extLst>
          </p:cNvPr>
          <p:cNvCxnSpPr>
            <a:stCxn id="10" idx="2"/>
            <a:endCxn id="35" idx="0"/>
          </p:cNvCxnSpPr>
          <p:nvPr/>
        </p:nvCxnSpPr>
        <p:spPr>
          <a:xfrm rot="5400000">
            <a:off x="1803630" y="4204738"/>
            <a:ext cx="697866" cy="2551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40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E7F12B-1B4B-B984-7EAB-C0F43C99CA27}"/>
              </a:ext>
            </a:extLst>
          </p:cNvPr>
          <p:cNvSpPr>
            <a:spLocks noGrp="1"/>
          </p:cNvSpPr>
          <p:nvPr>
            <p:ph type="title"/>
          </p:nvPr>
        </p:nvSpPr>
        <p:spPr>
          <a:xfrm>
            <a:off x="838200" y="905360"/>
            <a:ext cx="2630214" cy="369333"/>
          </a:xfrm>
        </p:spPr>
        <p:txBody>
          <a:bodyPr>
            <a:normAutofit fontScale="90000"/>
          </a:bodyPr>
          <a:lstStyle/>
          <a:p>
            <a:pPr algn="ctr"/>
            <a:r>
              <a:rPr lang="es-CL" sz="2400" b="1" dirty="0">
                <a:latin typeface="Arial" panose="020B0604020202020204" pitchFamily="34" charset="0"/>
                <a:cs typeface="Arial" panose="020B0604020202020204" pitchFamily="34" charset="0"/>
              </a:rPr>
              <a:t>Preguntas</a:t>
            </a:r>
          </a:p>
        </p:txBody>
      </p:sp>
      <p:sp>
        <p:nvSpPr>
          <p:cNvPr id="3" name="Marcador de contenido 2">
            <a:extLst>
              <a:ext uri="{FF2B5EF4-FFF2-40B4-BE49-F238E27FC236}">
                <a16:creationId xmlns:a16="http://schemas.microsoft.com/office/drawing/2014/main" id="{97220F13-C13A-D892-2998-7B15851F1677}"/>
              </a:ext>
            </a:extLst>
          </p:cNvPr>
          <p:cNvSpPr>
            <a:spLocks noGrp="1"/>
          </p:cNvSpPr>
          <p:nvPr>
            <p:ph idx="1"/>
          </p:nvPr>
        </p:nvSpPr>
        <p:spPr>
          <a:xfrm>
            <a:off x="838200" y="1825625"/>
            <a:ext cx="4122683" cy="4351338"/>
          </a:xfrm>
        </p:spPr>
        <p:txBody>
          <a:bodyPr>
            <a:normAutofit/>
          </a:bodyPr>
          <a:lstStyle/>
          <a:p>
            <a:r>
              <a:rPr lang="en-AU" sz="2000" dirty="0"/>
              <a:t>Bursts?</a:t>
            </a:r>
          </a:p>
          <a:p>
            <a:r>
              <a:rPr lang="en-AU" sz="2000" dirty="0"/>
              <a:t>GA?</a:t>
            </a:r>
          </a:p>
          <a:p>
            <a:r>
              <a:rPr lang="en-AU" sz="2000" dirty="0"/>
              <a:t>SLC?</a:t>
            </a:r>
            <a:endParaRPr lang="es-CL" sz="2000" dirty="0"/>
          </a:p>
        </p:txBody>
      </p:sp>
      <p:sp>
        <p:nvSpPr>
          <p:cNvPr id="4" name="Marcador de contenido 2">
            <a:extLst>
              <a:ext uri="{FF2B5EF4-FFF2-40B4-BE49-F238E27FC236}">
                <a16:creationId xmlns:a16="http://schemas.microsoft.com/office/drawing/2014/main" id="{D5C05C20-B308-4BFC-9EC8-8B6667B9900C}"/>
              </a:ext>
            </a:extLst>
          </p:cNvPr>
          <p:cNvSpPr txBox="1">
            <a:spLocks/>
          </p:cNvSpPr>
          <p:nvPr/>
        </p:nvSpPr>
        <p:spPr>
          <a:xfrm>
            <a:off x="7107620" y="1825625"/>
            <a:ext cx="4122683"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000" dirty="0" err="1"/>
              <a:t>Documentación</a:t>
            </a:r>
            <a:r>
              <a:rPr lang="en-AU" sz="2000" dirty="0"/>
              <a:t> </a:t>
            </a:r>
            <a:r>
              <a:rPr lang="en-AU" sz="2000" dirty="0" err="1"/>
              <a:t>inSAR</a:t>
            </a:r>
            <a:endParaRPr lang="en-AU" sz="2000" dirty="0"/>
          </a:p>
          <a:p>
            <a:r>
              <a:rPr lang="en-AU" sz="2000" dirty="0" err="1"/>
              <a:t>Investigar</a:t>
            </a:r>
            <a:r>
              <a:rPr lang="en-AU" sz="2000" dirty="0"/>
              <a:t> </a:t>
            </a:r>
          </a:p>
          <a:p>
            <a:pPr lvl="1"/>
            <a:r>
              <a:rPr lang="en-AU" sz="1600" dirty="0"/>
              <a:t>Co-registration </a:t>
            </a:r>
          </a:p>
          <a:p>
            <a:pPr lvl="1"/>
            <a:r>
              <a:rPr lang="en-AU" sz="1600" dirty="0"/>
              <a:t>“SBAS” network</a:t>
            </a:r>
          </a:p>
          <a:p>
            <a:pPr lvl="1"/>
            <a:r>
              <a:rPr lang="en-AU" sz="1600" dirty="0"/>
              <a:t>Unsupervised algorithm like </a:t>
            </a:r>
            <a:r>
              <a:rPr lang="en-AU" sz="1600" dirty="0" err="1"/>
              <a:t>snaphu</a:t>
            </a:r>
            <a:r>
              <a:rPr lang="en-AU" sz="1600" dirty="0"/>
              <a:t> of MCF</a:t>
            </a:r>
          </a:p>
          <a:p>
            <a:pPr lvl="1"/>
            <a:r>
              <a:rPr lang="en-AU" sz="1600" dirty="0"/>
              <a:t>Pixel-wise process</a:t>
            </a:r>
          </a:p>
          <a:p>
            <a:endParaRPr lang="en-AU" sz="1600" dirty="0"/>
          </a:p>
          <a:p>
            <a:r>
              <a:rPr lang="en-AU" sz="2200" dirty="0" err="1"/>
              <a:t>Entender</a:t>
            </a:r>
            <a:r>
              <a:rPr lang="en-AU" sz="2200" dirty="0"/>
              <a:t> </a:t>
            </a:r>
            <a:r>
              <a:rPr lang="en-AU" sz="2200" dirty="0" err="1"/>
              <a:t>el</a:t>
            </a:r>
            <a:r>
              <a:rPr lang="en-AU" sz="2200" dirty="0"/>
              <a:t> </a:t>
            </a:r>
            <a:r>
              <a:rPr lang="en-AU" sz="2200" dirty="0" err="1"/>
              <a:t>problema</a:t>
            </a:r>
            <a:endParaRPr lang="en-AU" sz="2200" dirty="0"/>
          </a:p>
          <a:p>
            <a:r>
              <a:rPr lang="en-AU" sz="2200" dirty="0" err="1"/>
              <a:t>Definir</a:t>
            </a:r>
            <a:r>
              <a:rPr lang="en-AU" sz="2200" dirty="0"/>
              <a:t> </a:t>
            </a:r>
            <a:r>
              <a:rPr lang="en-AU" sz="2200" dirty="0" err="1"/>
              <a:t>Objetivos</a:t>
            </a:r>
            <a:endParaRPr lang="en-AU" sz="2200" dirty="0"/>
          </a:p>
          <a:p>
            <a:r>
              <a:rPr lang="en-AU" sz="2200" dirty="0" err="1"/>
              <a:t>Crear</a:t>
            </a:r>
            <a:r>
              <a:rPr lang="en-AU" sz="2200" dirty="0"/>
              <a:t> Pipeline con </a:t>
            </a:r>
            <a:r>
              <a:rPr lang="en-AU" sz="2200" dirty="0" err="1"/>
              <a:t>imágenes</a:t>
            </a:r>
            <a:endParaRPr lang="en-AU" sz="2200" dirty="0"/>
          </a:p>
          <a:p>
            <a:r>
              <a:rPr lang="en-AU" sz="2200" dirty="0" err="1"/>
              <a:t>Crear</a:t>
            </a:r>
            <a:r>
              <a:rPr lang="en-AU" sz="2200" dirty="0"/>
              <a:t> </a:t>
            </a:r>
            <a:r>
              <a:rPr lang="en-AU" sz="2200" dirty="0" err="1"/>
              <a:t>Esquema</a:t>
            </a:r>
            <a:r>
              <a:rPr lang="en-AU" sz="2200" dirty="0"/>
              <a:t> de </a:t>
            </a:r>
            <a:r>
              <a:rPr lang="en-AU" sz="2200" dirty="0" err="1"/>
              <a:t>tareas</a:t>
            </a:r>
            <a:endParaRPr lang="en-AU" sz="2200" dirty="0"/>
          </a:p>
          <a:p>
            <a:r>
              <a:rPr lang="en-AU" sz="2200" dirty="0" err="1"/>
              <a:t>Preparar</a:t>
            </a:r>
            <a:r>
              <a:rPr lang="en-AU" sz="2200" dirty="0"/>
              <a:t> </a:t>
            </a:r>
            <a:r>
              <a:rPr lang="en-AU" sz="2200" dirty="0" err="1"/>
              <a:t>Glosario</a:t>
            </a:r>
            <a:endParaRPr lang="en-AU" sz="2200" dirty="0"/>
          </a:p>
          <a:p>
            <a:r>
              <a:rPr lang="en-AU" sz="2200" dirty="0" err="1"/>
              <a:t>Investigar</a:t>
            </a:r>
            <a:r>
              <a:rPr lang="en-AU" sz="2200" dirty="0"/>
              <a:t> de </a:t>
            </a:r>
            <a:r>
              <a:rPr lang="en-AU" sz="2200" dirty="0" err="1"/>
              <a:t>sobre</a:t>
            </a:r>
            <a:r>
              <a:rPr lang="en-AU" sz="2200" dirty="0"/>
              <a:t> </a:t>
            </a:r>
            <a:r>
              <a:rPr lang="en-AU" sz="2200" dirty="0" err="1"/>
              <a:t>los</a:t>
            </a:r>
            <a:r>
              <a:rPr lang="en-AU" sz="2200" dirty="0"/>
              <a:t> </a:t>
            </a:r>
            <a:r>
              <a:rPr lang="en-AU" sz="2200" dirty="0" err="1"/>
              <a:t>softwares</a:t>
            </a:r>
            <a:endParaRPr lang="es-CL" sz="2200" dirty="0"/>
          </a:p>
        </p:txBody>
      </p:sp>
      <p:sp>
        <p:nvSpPr>
          <p:cNvPr id="10" name="Título 1">
            <a:extLst>
              <a:ext uri="{FF2B5EF4-FFF2-40B4-BE49-F238E27FC236}">
                <a16:creationId xmlns:a16="http://schemas.microsoft.com/office/drawing/2014/main" id="{C4CCC962-2BEB-8013-3FBD-8D3A2526B1C3}"/>
              </a:ext>
            </a:extLst>
          </p:cNvPr>
          <p:cNvSpPr txBox="1">
            <a:spLocks/>
          </p:cNvSpPr>
          <p:nvPr/>
        </p:nvSpPr>
        <p:spPr>
          <a:xfrm>
            <a:off x="7002517" y="905360"/>
            <a:ext cx="2630214" cy="36933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L" sz="2400" b="1" dirty="0">
                <a:latin typeface="Arial" panose="020B0604020202020204" pitchFamily="34" charset="0"/>
                <a:cs typeface="Arial" panose="020B0604020202020204" pitchFamily="34" charset="0"/>
              </a:rPr>
              <a:t>Tareas</a:t>
            </a:r>
          </a:p>
        </p:txBody>
      </p:sp>
    </p:spTree>
    <p:extLst>
      <p:ext uri="{BB962C8B-B14F-4D97-AF65-F5344CB8AC3E}">
        <p14:creationId xmlns:p14="http://schemas.microsoft.com/office/powerpoint/2010/main" val="54904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640</Words>
  <Application>Microsoft Macintosh PowerPoint</Application>
  <PresentationFormat>Panorámica</PresentationFormat>
  <Paragraphs>72</Paragraphs>
  <Slides>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vt:i4>
      </vt:variant>
    </vt:vector>
  </HeadingPairs>
  <TitlesOfParts>
    <vt:vector size="7" baseType="lpstr">
      <vt:lpstr>Arial</vt:lpstr>
      <vt:lpstr>Calibri</vt:lpstr>
      <vt:lpstr>Calibri Light</vt:lpstr>
      <vt:lpstr>Office Theme</vt:lpstr>
      <vt:lpstr>Presentación de PowerPoint</vt:lpstr>
      <vt:lpstr>Presentación de PowerPoint</vt:lpstr>
      <vt:lpstr>Preguntas</vt:lpstr>
    </vt:vector>
  </TitlesOfParts>
  <Company>CSIRO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Garthwaite, Matt (S&amp;A, Black Mountain)</dc:creator>
  <cp:lastModifiedBy>Denis Sebastian Berroeta Gonzalez</cp:lastModifiedBy>
  <cp:revision>3</cp:revision>
  <dcterms:created xsi:type="dcterms:W3CDTF">2023-04-20T01:34:56Z</dcterms:created>
  <dcterms:modified xsi:type="dcterms:W3CDTF">2023-07-05T03:27:20Z</dcterms:modified>
</cp:coreProperties>
</file>