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2/16/20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2/16/20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2/16/20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image" Target="../media/image3.jpg"/><Relationship Id="rId1" Type="http://schemas.openxmlformats.org/officeDocument/2006/relationships/slideLayout" Target="../slideLayouts/slideLayout9.xml"/><Relationship Id="rId5" Type="http://schemas.openxmlformats.org/officeDocument/2006/relationships/hyperlink" Target="https://cocl.us/Geospatial_data" TargetMode="External"/><Relationship Id="rId4"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1022-B801-3745-A701-23EA6520A949}"/>
              </a:ext>
            </a:extLst>
          </p:cNvPr>
          <p:cNvSpPr>
            <a:spLocks noGrp="1"/>
          </p:cNvSpPr>
          <p:nvPr>
            <p:ph type="ctrTitle"/>
          </p:nvPr>
        </p:nvSpPr>
        <p:spPr/>
        <p:txBody>
          <a:bodyPr/>
          <a:lstStyle/>
          <a:p>
            <a:r>
              <a:rPr lang="en-US" dirty="0"/>
              <a:t>New York VS Toronto</a:t>
            </a:r>
          </a:p>
        </p:txBody>
      </p:sp>
      <p:sp>
        <p:nvSpPr>
          <p:cNvPr id="3" name="Subtitle 2">
            <a:extLst>
              <a:ext uri="{FF2B5EF4-FFF2-40B4-BE49-F238E27FC236}">
                <a16:creationId xmlns:a16="http://schemas.microsoft.com/office/drawing/2014/main" id="{307B9D47-DD96-DD41-A841-09F1C33B5E89}"/>
              </a:ext>
            </a:extLst>
          </p:cNvPr>
          <p:cNvSpPr>
            <a:spLocks noGrp="1"/>
          </p:cNvSpPr>
          <p:nvPr>
            <p:ph type="subTitle" idx="1"/>
          </p:nvPr>
        </p:nvSpPr>
        <p:spPr/>
        <p:txBody>
          <a:bodyPr/>
          <a:lstStyle/>
          <a:p>
            <a:r>
              <a:rPr lang="en-US" dirty="0"/>
              <a:t>Venues</a:t>
            </a:r>
          </a:p>
        </p:txBody>
      </p:sp>
    </p:spTree>
    <p:extLst>
      <p:ext uri="{BB962C8B-B14F-4D97-AF65-F5344CB8AC3E}">
        <p14:creationId xmlns:p14="http://schemas.microsoft.com/office/powerpoint/2010/main" val="363169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DD06-C628-3C41-AA14-DE9B7DF51CA3}"/>
              </a:ext>
            </a:extLst>
          </p:cNvPr>
          <p:cNvSpPr>
            <a:spLocks noGrp="1"/>
          </p:cNvSpPr>
          <p:nvPr>
            <p:ph type="title"/>
          </p:nvPr>
        </p:nvSpPr>
        <p:spPr/>
        <p:txBody>
          <a:bodyPr>
            <a:normAutofit/>
          </a:bodyPr>
          <a:lstStyle/>
          <a:p>
            <a:pPr algn="l"/>
            <a:r>
              <a:rPr lang="en-US" sz="2000" dirty="0"/>
              <a:t>•Person: What venues are available to you in a new city?</a:t>
            </a:r>
            <a:br>
              <a:rPr lang="en-US" sz="2000" dirty="0"/>
            </a:br>
            <a:br>
              <a:rPr lang="en-US" sz="2000" dirty="0"/>
            </a:br>
            <a:r>
              <a:rPr lang="en-US" sz="2000" dirty="0"/>
              <a:t>•Business: What venues are lacking in a new city?</a:t>
            </a:r>
            <a:endParaRPr lang="en-US" sz="2800" dirty="0"/>
          </a:p>
        </p:txBody>
      </p:sp>
      <p:pic>
        <p:nvPicPr>
          <p:cNvPr id="9" name="Content Placeholder 8">
            <a:extLst>
              <a:ext uri="{FF2B5EF4-FFF2-40B4-BE49-F238E27FC236}">
                <a16:creationId xmlns:a16="http://schemas.microsoft.com/office/drawing/2014/main" id="{8161FEE8-F8F0-674E-9A3D-9320DB3CE84E}"/>
              </a:ext>
            </a:extLst>
          </p:cNvPr>
          <p:cNvPicPr>
            <a:picLocks noGrp="1" noChangeAspect="1"/>
          </p:cNvPicPr>
          <p:nvPr>
            <p:ph sz="half" idx="2"/>
          </p:nvPr>
        </p:nvPicPr>
        <p:blipFill>
          <a:blip r:embed="rId2"/>
          <a:stretch>
            <a:fillRect/>
          </a:stretch>
        </p:blipFill>
        <p:spPr>
          <a:xfrm>
            <a:off x="6467200" y="968228"/>
            <a:ext cx="3700408" cy="2460772"/>
          </a:xfrm>
        </p:spPr>
      </p:pic>
      <p:pic>
        <p:nvPicPr>
          <p:cNvPr id="11" name="Content Placeholder 10">
            <a:extLst>
              <a:ext uri="{FF2B5EF4-FFF2-40B4-BE49-F238E27FC236}">
                <a16:creationId xmlns:a16="http://schemas.microsoft.com/office/drawing/2014/main" id="{1C58C860-1304-3441-97D4-F450B8D93AC7}"/>
              </a:ext>
            </a:extLst>
          </p:cNvPr>
          <p:cNvPicPr>
            <a:picLocks noGrp="1" noChangeAspect="1"/>
          </p:cNvPicPr>
          <p:nvPr>
            <p:ph sz="quarter" idx="4"/>
          </p:nvPr>
        </p:nvPicPr>
        <p:blipFill>
          <a:blip r:embed="rId3"/>
          <a:stretch>
            <a:fillRect/>
          </a:stretch>
        </p:blipFill>
        <p:spPr>
          <a:xfrm>
            <a:off x="6467200" y="3867808"/>
            <a:ext cx="3700408" cy="2468172"/>
          </a:xfrm>
        </p:spPr>
      </p:pic>
      <p:sp>
        <p:nvSpPr>
          <p:cNvPr id="7" name="Title 1">
            <a:extLst>
              <a:ext uri="{FF2B5EF4-FFF2-40B4-BE49-F238E27FC236}">
                <a16:creationId xmlns:a16="http://schemas.microsoft.com/office/drawing/2014/main" id="{9966E26C-44F6-CC4F-A676-F8DBC51B2AE0}"/>
              </a:ext>
            </a:extLst>
          </p:cNvPr>
          <p:cNvSpPr txBox="1">
            <a:spLocks/>
          </p:cNvSpPr>
          <p:nvPr/>
        </p:nvSpPr>
        <p:spPr>
          <a:xfrm>
            <a:off x="801775" y="725341"/>
            <a:ext cx="3500828" cy="2460497"/>
          </a:xfrm>
          <a:prstGeom prst="rect">
            <a:avLst/>
          </a:prstGeom>
        </p:spPr>
        <p:txBody>
          <a:bodyPr vert="horz" lIns="91440" tIns="91440" rIns="91440" bIns="9144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dirty="0"/>
              <a:t>Moving?</a:t>
            </a:r>
          </a:p>
        </p:txBody>
      </p:sp>
    </p:spTree>
    <p:extLst>
      <p:ext uri="{BB962C8B-B14F-4D97-AF65-F5344CB8AC3E}">
        <p14:creationId xmlns:p14="http://schemas.microsoft.com/office/powerpoint/2010/main" val="179727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3E20C54-DA80-0F45-BD96-63EFCE0BF3BC}"/>
              </a:ext>
            </a:extLst>
          </p:cNvPr>
          <p:cNvPicPr>
            <a:picLocks noGrp="1" noChangeAspect="1"/>
          </p:cNvPicPr>
          <p:nvPr>
            <p:ph type="pic" idx="1"/>
          </p:nvPr>
        </p:nvPicPr>
        <p:blipFill>
          <a:blip r:embed="rId2"/>
          <a:srcRect l="30938" r="30938"/>
          <a:stretch>
            <a:fillRect/>
          </a:stretch>
        </p:blipFill>
        <p:spPr>
          <a:xfrm>
            <a:off x="7543510" y="0"/>
            <a:ext cx="4648490" cy="6858000"/>
          </a:xfrm>
        </p:spPr>
      </p:pic>
      <p:sp>
        <p:nvSpPr>
          <p:cNvPr id="3" name="Title 2">
            <a:extLst>
              <a:ext uri="{FF2B5EF4-FFF2-40B4-BE49-F238E27FC236}">
                <a16:creationId xmlns:a16="http://schemas.microsoft.com/office/drawing/2014/main" id="{A45F35C2-4FBD-D946-B307-4A19056ED91D}"/>
              </a:ext>
            </a:extLst>
          </p:cNvPr>
          <p:cNvSpPr>
            <a:spLocks noGrp="1"/>
          </p:cNvSpPr>
          <p:nvPr>
            <p:ph type="title"/>
          </p:nvPr>
        </p:nvSpPr>
        <p:spPr>
          <a:xfrm>
            <a:off x="864422" y="2412807"/>
            <a:ext cx="5776646" cy="2537566"/>
          </a:xfrm>
        </p:spPr>
        <p:txBody>
          <a:bodyPr>
            <a:noAutofit/>
          </a:bodyPr>
          <a:lstStyle/>
          <a:p>
            <a:r>
              <a:rPr lang="en-US" sz="1600" dirty="0"/>
              <a:t>• </a:t>
            </a:r>
            <a:r>
              <a:rPr lang="en-US" sz="1600" b="1" dirty="0" err="1"/>
              <a:t>FourSquare</a:t>
            </a:r>
            <a:r>
              <a:rPr lang="en-US" sz="1600" b="1" dirty="0"/>
              <a:t> API</a:t>
            </a:r>
            <a:r>
              <a:rPr lang="en-US" sz="1600" dirty="0"/>
              <a:t>: </a:t>
            </a:r>
            <a:r>
              <a:rPr lang="en-US" sz="1600" dirty="0" err="1"/>
              <a:t>FourSquare.com</a:t>
            </a:r>
            <a:r>
              <a:rPr lang="en-US" sz="1600" dirty="0"/>
              <a:t>, consists of one of the largest databases of venues.</a:t>
            </a:r>
            <a:br>
              <a:rPr lang="en-US" sz="1600" dirty="0"/>
            </a:br>
            <a:r>
              <a:rPr lang="en-US" sz="1600" dirty="0"/>
              <a:t>• </a:t>
            </a:r>
            <a:r>
              <a:rPr lang="en-US" sz="1600" b="1" dirty="0"/>
              <a:t>New York Data:</a:t>
            </a:r>
            <a:r>
              <a:rPr lang="en-US" sz="1600" dirty="0"/>
              <a:t> </a:t>
            </a:r>
            <a:r>
              <a:rPr lang="en-US" sz="1600" u="sng" dirty="0">
                <a:solidFill>
                  <a:schemeClr val="tx1"/>
                </a:solidFill>
                <a:hlinkClick r:id="rId3">
                  <a:extLst>
                    <a:ext uri="{A12FA001-AC4F-418D-AE19-62706E023703}">
                      <ahyp:hlinkClr xmlns:ahyp="http://schemas.microsoft.com/office/drawing/2018/hyperlinkcolor" val="tx"/>
                    </a:ext>
                  </a:extLst>
                </a:hlinkClick>
              </a:rPr>
              <a:t>https://geo.nyu.edu/catalog/nyu_2451_34572</a:t>
            </a:r>
            <a:r>
              <a:rPr lang="en-US" sz="1600" dirty="0">
                <a:solidFill>
                  <a:schemeClr val="tx1"/>
                </a:solidFill>
              </a:rPr>
              <a:t>, </a:t>
            </a:r>
            <a:r>
              <a:rPr lang="en-US" sz="1600" dirty="0"/>
              <a:t>consists of New York neighborhood names and coordinates.  </a:t>
            </a:r>
            <a:br>
              <a:rPr lang="en-US" sz="1600" dirty="0"/>
            </a:br>
            <a:r>
              <a:rPr lang="en-US" sz="1600" dirty="0"/>
              <a:t>• </a:t>
            </a:r>
            <a:r>
              <a:rPr lang="en-US" sz="1600" b="1" dirty="0"/>
              <a:t>Toronto Data:</a:t>
            </a:r>
            <a:r>
              <a:rPr lang="en-US" sz="1600" dirty="0"/>
              <a:t> </a:t>
            </a:r>
            <a:r>
              <a:rPr lang="en-US" sz="1600" u="sng" dirty="0">
                <a:solidFill>
                  <a:schemeClr val="tx1"/>
                </a:solidFill>
                <a:hlinkClick r:id="rId4">
                  <a:extLst>
                    <a:ext uri="{A12FA001-AC4F-418D-AE19-62706E023703}">
                      <ahyp:hlinkClr xmlns:ahyp="http://schemas.microsoft.com/office/drawing/2018/hyperlinkcolor" val="tx"/>
                    </a:ext>
                  </a:extLst>
                </a:hlinkClick>
              </a:rPr>
              <a:t>https://en.wikipedia.org/wiki/List_of_postal_codes_of_Canada:_M</a:t>
            </a:r>
            <a:r>
              <a:rPr lang="en-US" sz="1600" dirty="0"/>
              <a:t>, consists of New York neighborhoods. We will have to use </a:t>
            </a:r>
            <a:r>
              <a:rPr lang="en-US" sz="1600" u="sng" dirty="0">
                <a:solidFill>
                  <a:schemeClr val="tx1"/>
                </a:solidFill>
                <a:hlinkClick r:id="rId5">
                  <a:extLst>
                    <a:ext uri="{A12FA001-AC4F-418D-AE19-62706E023703}">
                      <ahyp:hlinkClr xmlns:ahyp="http://schemas.microsoft.com/office/drawing/2018/hyperlinkcolor" val="tx"/>
                    </a:ext>
                  </a:extLst>
                </a:hlinkClick>
              </a:rPr>
              <a:t>https://cocl.us/Geospatial_data</a:t>
            </a:r>
            <a:r>
              <a:rPr lang="en-US" sz="1600" dirty="0">
                <a:solidFill>
                  <a:schemeClr val="tx1"/>
                </a:solidFill>
              </a:rPr>
              <a:t> </a:t>
            </a:r>
            <a:r>
              <a:rPr lang="en-US" sz="1600" dirty="0"/>
              <a:t>to get the coordinates.</a:t>
            </a:r>
            <a:br>
              <a:rPr lang="en-US" sz="1600" dirty="0"/>
            </a:br>
            <a:br>
              <a:rPr lang="en-US" sz="1600" dirty="0"/>
            </a:br>
            <a:br>
              <a:rPr lang="en-US" sz="1600" dirty="0"/>
            </a:br>
            <a:endParaRPr lang="en-US" sz="1600" dirty="0"/>
          </a:p>
        </p:txBody>
      </p:sp>
      <p:sp>
        <p:nvSpPr>
          <p:cNvPr id="5" name="Title 2">
            <a:extLst>
              <a:ext uri="{FF2B5EF4-FFF2-40B4-BE49-F238E27FC236}">
                <a16:creationId xmlns:a16="http://schemas.microsoft.com/office/drawing/2014/main" id="{149E24C6-7D01-A34E-9BFF-D33AA2764A80}"/>
              </a:ext>
            </a:extLst>
          </p:cNvPr>
          <p:cNvSpPr txBox="1">
            <a:spLocks/>
          </p:cNvSpPr>
          <p:nvPr/>
        </p:nvSpPr>
        <p:spPr>
          <a:xfrm>
            <a:off x="864422" y="1692166"/>
            <a:ext cx="5776646" cy="454572"/>
          </a:xfrm>
          <a:prstGeom prst="rect">
            <a:avLst/>
          </a:prstGeom>
        </p:spPr>
        <p:txBody>
          <a:bodyPr vert="horz" lIns="228600" tIns="228600" rIns="228600" bIns="0" rtlCol="0" anchor="b">
            <a:noAutofit/>
          </a:bodyPr>
          <a:lstStyle>
            <a:lvl1pPr algn="ctr" defTabSz="914400" rtl="0" eaLnBrk="1" latinLnBrk="0" hangingPunct="1">
              <a:lnSpc>
                <a:spcPct val="85000"/>
              </a:lnSpc>
              <a:spcBef>
                <a:spcPct val="0"/>
              </a:spcBef>
              <a:buNone/>
              <a:defRPr sz="3600" b="0" i="0" kern="1200" cap="none" spc="-150">
                <a:solidFill>
                  <a:srgbClr val="FFFEFF"/>
                </a:solidFill>
                <a:effectLst/>
                <a:latin typeface="+mj-lt"/>
                <a:ea typeface="+mj-ea"/>
                <a:cs typeface="+mj-cs"/>
              </a:defRPr>
            </a:lvl1pPr>
          </a:lstStyle>
          <a:p>
            <a:r>
              <a:rPr lang="en-US" sz="2800" dirty="0"/>
              <a:t>Data Acquisition</a:t>
            </a:r>
          </a:p>
        </p:txBody>
      </p:sp>
    </p:spTree>
    <p:extLst>
      <p:ext uri="{BB962C8B-B14F-4D97-AF65-F5344CB8AC3E}">
        <p14:creationId xmlns:p14="http://schemas.microsoft.com/office/powerpoint/2010/main" val="342715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3E9888-E7C4-EC4A-BCB2-06F442048013}"/>
              </a:ext>
            </a:extLst>
          </p:cNvPr>
          <p:cNvPicPr>
            <a:picLocks noChangeAspect="1"/>
          </p:cNvPicPr>
          <p:nvPr/>
        </p:nvPicPr>
        <p:blipFill>
          <a:blip r:embed="rId2"/>
          <a:stretch>
            <a:fillRect/>
          </a:stretch>
        </p:blipFill>
        <p:spPr>
          <a:xfrm>
            <a:off x="279643" y="1234966"/>
            <a:ext cx="5499258" cy="5444357"/>
          </a:xfrm>
          <a:prstGeom prst="rect">
            <a:avLst/>
          </a:prstGeom>
        </p:spPr>
      </p:pic>
      <p:pic>
        <p:nvPicPr>
          <p:cNvPr id="5" name="Picture 4">
            <a:extLst>
              <a:ext uri="{FF2B5EF4-FFF2-40B4-BE49-F238E27FC236}">
                <a16:creationId xmlns:a16="http://schemas.microsoft.com/office/drawing/2014/main" id="{9EE26F15-7885-D645-B726-E9138BE5FA6D}"/>
              </a:ext>
            </a:extLst>
          </p:cNvPr>
          <p:cNvPicPr>
            <a:picLocks noChangeAspect="1"/>
          </p:cNvPicPr>
          <p:nvPr/>
        </p:nvPicPr>
        <p:blipFill>
          <a:blip r:embed="rId3"/>
          <a:stretch>
            <a:fillRect/>
          </a:stretch>
        </p:blipFill>
        <p:spPr>
          <a:xfrm>
            <a:off x="6096000" y="1234966"/>
            <a:ext cx="5514603" cy="5670331"/>
          </a:xfrm>
          <a:prstGeom prst="rect">
            <a:avLst/>
          </a:prstGeom>
        </p:spPr>
      </p:pic>
      <p:sp>
        <p:nvSpPr>
          <p:cNvPr id="6" name="TextBox 5">
            <a:extLst>
              <a:ext uri="{FF2B5EF4-FFF2-40B4-BE49-F238E27FC236}">
                <a16:creationId xmlns:a16="http://schemas.microsoft.com/office/drawing/2014/main" id="{BE2A839C-68E5-4D4F-BD88-6EED7AB45313}"/>
              </a:ext>
            </a:extLst>
          </p:cNvPr>
          <p:cNvSpPr txBox="1"/>
          <p:nvPr/>
        </p:nvSpPr>
        <p:spPr>
          <a:xfrm>
            <a:off x="4209392" y="367863"/>
            <a:ext cx="4440621" cy="461665"/>
          </a:xfrm>
          <a:prstGeom prst="rect">
            <a:avLst/>
          </a:prstGeom>
          <a:noFill/>
        </p:spPr>
        <p:txBody>
          <a:bodyPr wrap="square" rtlCol="0">
            <a:spAutoFit/>
          </a:bodyPr>
          <a:lstStyle/>
          <a:p>
            <a:r>
              <a:rPr lang="en-US" sz="2400" b="1" dirty="0"/>
              <a:t>Top Ten Venue Comparison</a:t>
            </a:r>
          </a:p>
        </p:txBody>
      </p:sp>
    </p:spTree>
    <p:extLst>
      <p:ext uri="{BB962C8B-B14F-4D97-AF65-F5344CB8AC3E}">
        <p14:creationId xmlns:p14="http://schemas.microsoft.com/office/powerpoint/2010/main" val="393366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D106-C4D6-E14C-9AF3-4DCCFC99F450}"/>
              </a:ext>
            </a:extLst>
          </p:cNvPr>
          <p:cNvSpPr>
            <a:spLocks noGrp="1"/>
          </p:cNvSpPr>
          <p:nvPr>
            <p:ph type="title"/>
          </p:nvPr>
        </p:nvSpPr>
        <p:spPr>
          <a:xfrm>
            <a:off x="3344214" y="172358"/>
            <a:ext cx="5490224" cy="1689390"/>
          </a:xfrm>
        </p:spPr>
        <p:txBody>
          <a:bodyPr/>
          <a:lstStyle/>
          <a:p>
            <a:r>
              <a:rPr lang="en-US" dirty="0"/>
              <a:t>Conclusion</a:t>
            </a:r>
          </a:p>
        </p:txBody>
      </p:sp>
      <p:sp>
        <p:nvSpPr>
          <p:cNvPr id="3" name="Text Placeholder 2">
            <a:extLst>
              <a:ext uri="{FF2B5EF4-FFF2-40B4-BE49-F238E27FC236}">
                <a16:creationId xmlns:a16="http://schemas.microsoft.com/office/drawing/2014/main" id="{228B76C8-3E6C-8747-9B28-E6F7820C5ED7}"/>
              </a:ext>
            </a:extLst>
          </p:cNvPr>
          <p:cNvSpPr>
            <a:spLocks noGrp="1"/>
          </p:cNvSpPr>
          <p:nvPr>
            <p:ph type="body" idx="1"/>
          </p:nvPr>
        </p:nvSpPr>
        <p:spPr>
          <a:xfrm>
            <a:off x="3344215" y="1975945"/>
            <a:ext cx="5490223" cy="3254676"/>
          </a:xfrm>
        </p:spPr>
        <p:txBody>
          <a:bodyPr>
            <a:normAutofit lnSpcReduction="10000"/>
          </a:bodyPr>
          <a:lstStyle/>
          <a:p>
            <a:r>
              <a:rPr lang="en-US" dirty="0"/>
              <a:t> </a:t>
            </a:r>
          </a:p>
          <a:p>
            <a:r>
              <a:rPr lang="en-US" dirty="0"/>
              <a:t>From the data compiled by this report, it seems that New York is for more outgoing people. There are a lot of venues to hang out at and visit. Toronto on the other hand, might be more suitable for businesses to expand into to take advantage of lacking amount of venues. </a:t>
            </a:r>
            <a:r>
              <a:rPr lang="en-US"/>
              <a:t>However, as I mentioned in the discussion, more research is needed to find out weather such a move would be wise or not. </a:t>
            </a:r>
          </a:p>
          <a:p>
            <a:endParaRPr lang="en-US" dirty="0"/>
          </a:p>
        </p:txBody>
      </p:sp>
    </p:spTree>
    <p:extLst>
      <p:ext uri="{BB962C8B-B14F-4D97-AF65-F5344CB8AC3E}">
        <p14:creationId xmlns:p14="http://schemas.microsoft.com/office/powerpoint/2010/main" val="340624089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15</TotalTime>
  <Words>229</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Rockwell</vt:lpstr>
      <vt:lpstr>Wingdings</vt:lpstr>
      <vt:lpstr>Atlas</vt:lpstr>
      <vt:lpstr>New York VS Toronto</vt:lpstr>
      <vt:lpstr>•Person: What venues are available to you in a new city?  •Business: What venues are lacking in a new city?</vt:lpstr>
      <vt:lpstr>• FourSquare API: FourSquare.com, consists of one of the largest databases of venues. • New York Data: https://geo.nyu.edu/catalog/nyu_2451_34572, consists of New York neighborhood names and coordinates.   • Toronto Data: https://en.wikipedia.org/wiki/List_of_postal_codes_of_Canada:_M, consists of New York neighborhoods. We will have to use https://cocl.us/Geospatial_data to get the coordinates.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VS Toronto</dc:title>
  <dc:creator>Denis Slobodyanyuk</dc:creator>
  <cp:lastModifiedBy>Denis Slobodyanyuk</cp:lastModifiedBy>
  <cp:revision>2</cp:revision>
  <dcterms:created xsi:type="dcterms:W3CDTF">2020-02-17T07:31:06Z</dcterms:created>
  <dcterms:modified xsi:type="dcterms:W3CDTF">2020-02-17T07:46:52Z</dcterms:modified>
</cp:coreProperties>
</file>