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48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2370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670804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Введение в ISO/IEC 25001:2014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3920490"/>
            <a:ext cx="7477601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175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Стандарт ISO/IEC 25001:2014 предоставляет руководство по системам управления качеством для оценки и улучшения качества программного обеспечения. Он описывает принципы, процессы и требования, необходимые для обеспечения и поддержания надежного, безопасного и эффективного программного обеспечения.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833199" y="6186607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38757"/>
            <a:ext cx="1014150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Цель и область применения стандарта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8855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Цель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57913"/>
            <a:ext cx="500622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Стандарт направлен на повышение качества программных продуктов путем внедрения эффективной системы управления качеством.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688556"/>
            <a:ext cx="279177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Область применения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93806" y="4257913"/>
            <a:ext cx="500622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ISO/IEC 25001:2014 применим к любой организации, вовлеченной в разработку, эксплуатацию или сопровождение программного обеспечения.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238964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Основные определения и концепции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2108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32510" y="3252549"/>
            <a:ext cx="10132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210877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Качество программного обеспечения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4038481"/>
            <a:ext cx="382000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Степень, в которой программное обеспечение удовлетворяет установленным и подразумеваемым потребностям.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2108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63101" y="3252549"/>
            <a:ext cx="16871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210877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Система управления качеством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4038481"/>
            <a:ext cx="38200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Скоординированные действия по руководству и управлению организацией в области качества.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84358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97506" y="5885259"/>
            <a:ext cx="17133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84358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Оценка качества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6324005"/>
            <a:ext cx="858428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Систематический процесс определения степени, в которой программное обеспечение отвечает установленным критериям.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81414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Требования к системе управления качеством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647236"/>
            <a:ext cx="5166122" cy="2273022"/>
          </a:xfrm>
          <a:prstGeom prst="roundRect">
            <a:avLst>
              <a:gd name="adj" fmla="val 439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2877026"/>
            <a:ext cx="392953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Ответственность руководства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357443"/>
            <a:ext cx="470654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Руководство должно демонстрировать свою приверженность к системе управления качеством.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647236"/>
            <a:ext cx="5166122" cy="2273022"/>
          </a:xfrm>
          <a:prstGeom prst="roundRect">
            <a:avLst>
              <a:gd name="adj" fmla="val 439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2877026"/>
            <a:ext cx="344078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Ресурсы и инфраструктура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357443"/>
            <a:ext cx="470654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Организация должна обеспечить необходимые ресурсы и инфраструктуру для эффективной работы системы управления качеством.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5142428"/>
            <a:ext cx="5166122" cy="2273022"/>
          </a:xfrm>
          <a:prstGeom prst="roundRect">
            <a:avLst>
              <a:gd name="adj" fmla="val 439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5372219"/>
            <a:ext cx="337697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Мониторинг и измерение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852636"/>
            <a:ext cx="470654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Необходимо регулярно проводить мониторинг и измерение ключевых показателей системы управления качеством.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5142428"/>
            <a:ext cx="5166122" cy="2273022"/>
          </a:xfrm>
          <a:prstGeom prst="roundRect">
            <a:avLst>
              <a:gd name="adj" fmla="val 439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37221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Улучшение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852636"/>
            <a:ext cx="470654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Организация должна постоянно улучшать систему управления качеством на основе анализа данных и устранения несоответствий.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644723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Процессы оценки качества программного обеспечения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44310" y="2366724"/>
            <a:ext cx="44410" cy="5218152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284434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261663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115794" y="2658308"/>
            <a:ext cx="10132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2588895"/>
            <a:ext cx="2962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Планирование оценки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3069312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Определение целей, методов, критериев и ресурсов для проведения оценки качества.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65778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443007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82100" y="4471749"/>
            <a:ext cx="16871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4023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Сбор данных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4882753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Получение необходимой информации о характеристиках программного обеспечения.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647122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624351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1080790" y="6285190"/>
            <a:ext cx="17133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621577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Анализ и оценка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696194"/>
            <a:ext cx="775108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Оценка собранных данных в соответствии с установленными критериями.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743075"/>
            <a:ext cx="1049738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Рекомендации по внедрению стандарта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881789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659386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Вовлечение руководства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486989"/>
            <a:ext cx="2388632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Активная поддержка и приверженность руководства к системе управления качеством.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2881789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3659386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Обучение и развитие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486989"/>
            <a:ext cx="2388632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Обеспечение необходимого обучения и компетенций для персонала.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2881789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659386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Постоянное улучшение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486989"/>
            <a:ext cx="2388632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Регулярный анализ и совершенствование системы управления качеством.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2881789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3659386"/>
            <a:ext cx="23887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Документирование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486989"/>
            <a:ext cx="2388751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Ведение необходимой документации для обеспечения прозрачности и прослеживаемости.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5066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658785" y="2990017"/>
            <a:ext cx="9312712" cy="12253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824"/>
              </a:lnSpc>
              <a:buNone/>
            </a:pPr>
            <a:r>
              <a:rPr lang="en-US" sz="3859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Преимущества использования ISO/IEC 25001:2014</a:t>
            </a:r>
            <a:endParaRPr lang="en-US" sz="3859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785" y="4509492"/>
            <a:ext cx="3104198" cy="78414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854762" y="5587722"/>
            <a:ext cx="2478643" cy="3062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2"/>
              </a:lnSpc>
              <a:buNone/>
            </a:pPr>
            <a:r>
              <a:rPr lang="en-US" sz="1930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Повышение качества</a:t>
            </a:r>
            <a:endParaRPr lang="en-US" sz="1930" dirty="0"/>
          </a:p>
        </p:txBody>
      </p:sp>
      <p:sp>
        <p:nvSpPr>
          <p:cNvPr id="8" name="Text 4"/>
          <p:cNvSpPr/>
          <p:nvPr/>
        </p:nvSpPr>
        <p:spPr>
          <a:xfrm>
            <a:off x="2854762" y="6011585"/>
            <a:ext cx="2712244" cy="14704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16"/>
              </a:lnSpc>
              <a:buNone/>
            </a:pPr>
            <a:r>
              <a:rPr lang="en-US" sz="1544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Улучшение характеристик программных продуктов, таких как надежность, безопасность и эффективность.</a:t>
            </a:r>
            <a:endParaRPr lang="en-US" sz="1544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982" y="4509492"/>
            <a:ext cx="3104198" cy="78414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58959" y="5587722"/>
            <a:ext cx="2712244" cy="6124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12"/>
              </a:lnSpc>
              <a:buNone/>
            </a:pPr>
            <a:r>
              <a:rPr lang="en-US" sz="1930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Оптимизация процессов</a:t>
            </a:r>
            <a:endParaRPr lang="en-US" sz="1930" dirty="0"/>
          </a:p>
        </p:txBody>
      </p:sp>
      <p:sp>
        <p:nvSpPr>
          <p:cNvPr id="11" name="Text 6"/>
          <p:cNvSpPr/>
          <p:nvPr/>
        </p:nvSpPr>
        <p:spPr>
          <a:xfrm>
            <a:off x="5958959" y="6317813"/>
            <a:ext cx="2712244" cy="11763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16"/>
              </a:lnSpc>
              <a:buNone/>
            </a:pPr>
            <a:r>
              <a:rPr lang="en-US" sz="1544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Повышение эффективности и производительности процессов разработки и сопровождения ПО.</a:t>
            </a:r>
            <a:endParaRPr lang="en-US" sz="1544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7180" y="4509492"/>
            <a:ext cx="3104317" cy="78414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063157" y="5587722"/>
            <a:ext cx="2712363" cy="6124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12"/>
              </a:lnSpc>
              <a:buNone/>
            </a:pPr>
            <a:r>
              <a:rPr lang="en-US" sz="1930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Удовлетворенность клиентов</a:t>
            </a:r>
            <a:endParaRPr lang="en-US" sz="1930" dirty="0"/>
          </a:p>
        </p:txBody>
      </p:sp>
      <p:sp>
        <p:nvSpPr>
          <p:cNvPr id="14" name="Text 8"/>
          <p:cNvSpPr/>
          <p:nvPr/>
        </p:nvSpPr>
        <p:spPr>
          <a:xfrm>
            <a:off x="9063157" y="6317813"/>
            <a:ext cx="2712363" cy="11763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16"/>
              </a:lnSpc>
              <a:buNone/>
            </a:pPr>
            <a:r>
              <a:rPr lang="en-US" sz="1544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Более высокое соответствие программных решений требованиям и ожиданиям заказчиков.</a:t>
            </a:r>
            <a:endParaRPr lang="en-US" sz="1544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82303"/>
            <a:ext cx="856690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Заключение и дальнейшие шаги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421017"/>
            <a:ext cx="10554414" cy="4526161"/>
          </a:xfrm>
          <a:prstGeom prst="roundRect">
            <a:avLst>
              <a:gd name="adj" fmla="val 220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2428637"/>
            <a:ext cx="10539174" cy="161472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7783" y="2569488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Внедрение стандарта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2569488"/>
            <a:ext cx="4821436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Организации необходимо разработать и внедрить систему управления качеством в соответствии с требованиями ISO/IEC 25001:2014.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45613" y="4043363"/>
            <a:ext cx="10539174" cy="128147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67783" y="4184213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Сертификация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184213"/>
            <a:ext cx="4821436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После успешного внедрения, организация может пройти сертификацию на соответствие стандарту.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5324832"/>
            <a:ext cx="10539174" cy="161472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67783" y="5465683"/>
            <a:ext cx="482143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Непрерывное улучшение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465683"/>
            <a:ext cx="4821436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Важно постоянно анализировать и совершенствовать систему управления качеством для поддержания ее эффективности.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400</Words>
  <Application>Microsoft Office PowerPoint</Application>
  <PresentationFormat>Произвольный</PresentationFormat>
  <Paragraphs>67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Kanit</vt:lpstr>
      <vt:lpstr>Martel Sans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Судницын Денис</cp:lastModifiedBy>
  <cp:revision>2</cp:revision>
  <dcterms:created xsi:type="dcterms:W3CDTF">2024-06-11T06:37:43Z</dcterms:created>
  <dcterms:modified xsi:type="dcterms:W3CDTF">2024-06-11T06:39:30Z</dcterms:modified>
</cp:coreProperties>
</file>