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149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39378" y="690920"/>
            <a:ext cx="7665244" cy="48020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302"/>
              </a:lnSpc>
              <a:buNone/>
            </a:pPr>
            <a:r>
              <a:rPr lang="en-US" sz="48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ГОСТ Р ИСО/МЭК 27019-2021: Управление информационной безопасностью в электроэнергетике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39378" y="5197197"/>
            <a:ext cx="7665244" cy="17186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329"/>
              </a:lnSpc>
              <a:buNone/>
            </a:pPr>
            <a:r>
              <a:rPr lang="en-US" sz="1553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r>
              <a:rPr lang="en-US" sz="2000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Данный стандарт определяет требования к системам управления информационной безопасностью для организаций, занятых в сфере энергетики. Он помогает обеспечить надежную защиту информационных активов и критической инфраструктуры в энергетическом секторе.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00582"/>
            <a:ext cx="8830032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Область применения стандарта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833199" y="303716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7" name="Text 4"/>
          <p:cNvSpPr/>
          <p:nvPr/>
        </p:nvSpPr>
        <p:spPr>
          <a:xfrm>
            <a:off x="1021913" y="3091101"/>
            <a:ext cx="122396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470" dirty="0"/>
          </a:p>
        </p:txBody>
      </p:sp>
      <p:sp>
        <p:nvSpPr>
          <p:cNvPr id="8" name="Text 5"/>
          <p:cNvSpPr/>
          <p:nvPr/>
        </p:nvSpPr>
        <p:spPr>
          <a:xfrm>
            <a:off x="1555313" y="3037165"/>
            <a:ext cx="372784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Энергетические компании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555313" y="3497223"/>
            <a:ext cx="38200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Стандарт распространяется на организации, вовлеченные в производство, передачу и распределение электроэнергии.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5597485" y="303716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1" name="Text 8"/>
          <p:cNvSpPr/>
          <p:nvPr/>
        </p:nvSpPr>
        <p:spPr>
          <a:xfrm>
            <a:off x="5749528" y="3091101"/>
            <a:ext cx="195739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470" dirty="0"/>
          </a:p>
        </p:txBody>
      </p:sp>
      <p:sp>
        <p:nvSpPr>
          <p:cNvPr id="12" name="Text 9"/>
          <p:cNvSpPr/>
          <p:nvPr/>
        </p:nvSpPr>
        <p:spPr>
          <a:xfrm>
            <a:off x="6319599" y="3037165"/>
            <a:ext cx="351960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Промышленные объекты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6319599" y="3497223"/>
            <a:ext cx="38200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Он также применим к промышленным установкам и объектам в энергетическом секторе.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833199" y="530232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5" name="Text 12"/>
          <p:cNvSpPr/>
          <p:nvPr/>
        </p:nvSpPr>
        <p:spPr>
          <a:xfrm>
            <a:off x="982623" y="5356265"/>
            <a:ext cx="201097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470" dirty="0"/>
          </a:p>
        </p:txBody>
      </p:sp>
      <p:sp>
        <p:nvSpPr>
          <p:cNvPr id="16" name="Text 13"/>
          <p:cNvSpPr/>
          <p:nvPr/>
        </p:nvSpPr>
        <p:spPr>
          <a:xfrm>
            <a:off x="1555313" y="5302329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Смежные отрасли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1555313" y="5762387"/>
            <a:ext cx="858428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Требования могут использоваться в других отраслях, тесно связанных с электроэнергетикой.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306003"/>
            <a:ext cx="9713952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5146"/>
              </a:lnSpc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Основные термины и определения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348389" y="3514844"/>
            <a:ext cx="265092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Ключевые понятия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348389" y="4063841"/>
            <a:ext cx="294941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Информационная безопасность, риски, угрозы, контрмеры, системы управления.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847398" y="3514844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Релевантные аспекты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847398" y="4114800"/>
            <a:ext cx="2949416" cy="16088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Активы, уязвимости, инциденты, непрерывность бизнеса, соответствие требованиям.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346406" y="3514844"/>
            <a:ext cx="2949416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Энергетический контекст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346406" y="4390668"/>
            <a:ext cx="2949416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Энергетические системы, критическая инфраструктура, регулирующие органы.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507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11341" y="2867858"/>
            <a:ext cx="4475202" cy="5531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55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Требования к СУИБ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7303532" y="3703082"/>
            <a:ext cx="23455" cy="4010501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7" name="Shape 4"/>
          <p:cNvSpPr/>
          <p:nvPr/>
        </p:nvSpPr>
        <p:spPr>
          <a:xfrm>
            <a:off x="6445448" y="4114502"/>
            <a:ext cx="658178" cy="23455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8" name="Shape 5"/>
          <p:cNvSpPr/>
          <p:nvPr/>
        </p:nvSpPr>
        <p:spPr>
          <a:xfrm>
            <a:off x="7103626" y="3914656"/>
            <a:ext cx="423148" cy="423148"/>
          </a:xfrm>
          <a:prstGeom prst="roundRect">
            <a:avLst>
              <a:gd name="adj" fmla="val 13334"/>
            </a:avLst>
          </a:prstGeom>
          <a:solidFill>
            <a:srgbClr val="1E1B4A"/>
          </a:solidFill>
          <a:ln/>
        </p:spPr>
      </p:sp>
      <p:sp>
        <p:nvSpPr>
          <p:cNvPr id="9" name="Text 6"/>
          <p:cNvSpPr/>
          <p:nvPr/>
        </p:nvSpPr>
        <p:spPr>
          <a:xfrm>
            <a:off x="7263408" y="3960257"/>
            <a:ext cx="103584" cy="331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13"/>
              </a:lnSpc>
              <a:buNone/>
            </a:pPr>
            <a:r>
              <a:rPr lang="en-US" sz="2091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091" dirty="0"/>
          </a:p>
        </p:txBody>
      </p:sp>
      <p:sp>
        <p:nvSpPr>
          <p:cNvPr id="10" name="Text 7"/>
          <p:cNvSpPr/>
          <p:nvPr/>
        </p:nvSpPr>
        <p:spPr>
          <a:xfrm>
            <a:off x="3621286" y="3891082"/>
            <a:ext cx="2659618" cy="276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178"/>
              </a:lnSpc>
              <a:buNone/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Контекст организации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3111341" y="4280297"/>
            <a:ext cx="3169563" cy="8465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221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Понимание внешних и внутренних факторов, влияющих на информационную безопасность.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7526774" y="5054739"/>
            <a:ext cx="658178" cy="23455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3" name="Shape 10"/>
          <p:cNvSpPr/>
          <p:nvPr/>
        </p:nvSpPr>
        <p:spPr>
          <a:xfrm>
            <a:off x="7103626" y="4854893"/>
            <a:ext cx="423148" cy="423148"/>
          </a:xfrm>
          <a:prstGeom prst="roundRect">
            <a:avLst>
              <a:gd name="adj" fmla="val 13334"/>
            </a:avLst>
          </a:prstGeom>
          <a:solidFill>
            <a:srgbClr val="1E1B4A"/>
          </a:solidFill>
          <a:ln/>
        </p:spPr>
      </p:sp>
      <p:sp>
        <p:nvSpPr>
          <p:cNvPr id="14" name="Text 11"/>
          <p:cNvSpPr/>
          <p:nvPr/>
        </p:nvSpPr>
        <p:spPr>
          <a:xfrm>
            <a:off x="7232333" y="4900493"/>
            <a:ext cx="165616" cy="331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13"/>
              </a:lnSpc>
              <a:buNone/>
            </a:pPr>
            <a:r>
              <a:rPr lang="en-US" sz="2091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091" dirty="0"/>
          </a:p>
        </p:txBody>
      </p:sp>
      <p:sp>
        <p:nvSpPr>
          <p:cNvPr id="15" name="Text 12"/>
          <p:cNvSpPr/>
          <p:nvPr/>
        </p:nvSpPr>
        <p:spPr>
          <a:xfrm>
            <a:off x="8349496" y="4831318"/>
            <a:ext cx="3169563" cy="5529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178"/>
              </a:lnSpc>
              <a:buNone/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Лидерство и обязательства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8349496" y="5496997"/>
            <a:ext cx="3169563" cy="1128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221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Руководство должно демонстрировать приверженность управлению ИБ и выделять необходимые ресурсы.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6445448" y="6233934"/>
            <a:ext cx="658178" cy="23455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8" name="Shape 15"/>
          <p:cNvSpPr/>
          <p:nvPr/>
        </p:nvSpPr>
        <p:spPr>
          <a:xfrm>
            <a:off x="7103626" y="6034088"/>
            <a:ext cx="423148" cy="423148"/>
          </a:xfrm>
          <a:prstGeom prst="roundRect">
            <a:avLst>
              <a:gd name="adj" fmla="val 13334"/>
            </a:avLst>
          </a:prstGeom>
          <a:solidFill>
            <a:srgbClr val="1E1B4A"/>
          </a:solidFill>
          <a:ln/>
        </p:spPr>
      </p:sp>
      <p:sp>
        <p:nvSpPr>
          <p:cNvPr id="19" name="Text 16"/>
          <p:cNvSpPr/>
          <p:nvPr/>
        </p:nvSpPr>
        <p:spPr>
          <a:xfrm>
            <a:off x="7230070" y="6079688"/>
            <a:ext cx="170140" cy="331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13"/>
              </a:lnSpc>
              <a:buNone/>
            </a:pPr>
            <a:r>
              <a:rPr lang="en-US" sz="2091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091" dirty="0"/>
          </a:p>
        </p:txBody>
      </p:sp>
      <p:sp>
        <p:nvSpPr>
          <p:cNvPr id="20" name="Text 17"/>
          <p:cNvSpPr/>
          <p:nvPr/>
        </p:nvSpPr>
        <p:spPr>
          <a:xfrm>
            <a:off x="3884771" y="6010513"/>
            <a:ext cx="2396133" cy="2764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178"/>
              </a:lnSpc>
              <a:buNone/>
            </a:pP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Планирование СУИБ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3111341" y="6399728"/>
            <a:ext cx="3169563" cy="8465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221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Определение целей, ролей, ответственности и процессов управления ИБ.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17238"/>
            <a:ext cx="6790134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Управление рисками ИБ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348389" y="2814995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1E1B4A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037165"/>
            <a:ext cx="2903696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Определение рисков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570559" y="3497223"/>
            <a:ext cx="441138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Идентифицировать, анализировать и оценивать риски для информационных активов.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426285" y="2814995"/>
            <a:ext cx="4855726" cy="1904167"/>
          </a:xfrm>
          <a:prstGeom prst="roundRect">
            <a:avLst>
              <a:gd name="adj" fmla="val 3501"/>
            </a:avLst>
          </a:prstGeom>
          <a:solidFill>
            <a:srgbClr val="1E1B4A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037165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Обработка рисков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48456" y="3497223"/>
            <a:ext cx="4411385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Разработка и внедрение мер по снижению, принятию или избеганию рисков.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2348389" y="4941332"/>
            <a:ext cx="4855726" cy="1570911"/>
          </a:xfrm>
          <a:prstGeom prst="roundRect">
            <a:avLst>
              <a:gd name="adj" fmla="val 4243"/>
            </a:avLst>
          </a:prstGeom>
          <a:solidFill>
            <a:srgbClr val="1E1B4A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163503"/>
            <a:ext cx="27664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Мониторинг рисков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2570559" y="5623560"/>
            <a:ext cx="441138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Отслеживать изменения в рисках и корректировать меры реагирования.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7426285" y="4941332"/>
            <a:ext cx="4855726" cy="1570911"/>
          </a:xfrm>
          <a:prstGeom prst="roundRect">
            <a:avLst>
              <a:gd name="adj" fmla="val 4243"/>
            </a:avLst>
          </a:prstGeom>
          <a:solidFill>
            <a:srgbClr val="1E1B4A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163503"/>
            <a:ext cx="2717959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Документирование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648456" y="5623560"/>
            <a:ext cx="4411385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Вести учет рисков и обработки, чтобы демонстрировать соответствие.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950482"/>
            <a:ext cx="7092791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Меры по обеспечению ИБ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048238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3825835"/>
            <a:ext cx="2233374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Защита периметра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348389" y="4612719"/>
            <a:ext cx="223337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Контроль доступа, брандмауэры, межсетевые экраны.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3048238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677103" y="3825835"/>
            <a:ext cx="2564525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Криптографические меры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4677103" y="4554379"/>
            <a:ext cx="223349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Шифрование, цифровые подписи, безопасные протоколы.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048238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825835"/>
            <a:ext cx="2233374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Управление уязвимостями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7481768" y="4612719"/>
            <a:ext cx="2233374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Обнаружение, устранение уязвимостей, антивирусная защита.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3048238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3825835"/>
            <a:ext cx="2233493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Резервное копирование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0"/>
          <p:cNvSpPr/>
          <p:nvPr/>
        </p:nvSpPr>
        <p:spPr>
          <a:xfrm>
            <a:off x="10048399" y="4612719"/>
            <a:ext cx="2233493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Резервирование данных, восстановление после инцидентов.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55238"/>
            <a:ext cx="7631906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Мониторинг и оценка СУИБ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799" y="1941909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35028" y="2164080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Мониторинг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935028" y="2624137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Постоянное отслеживание состояния информационной безопасности.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719393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35028" y="3941564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Анализ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5935028" y="4401622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Оценка эффективности мер и определение областей для </a:t>
            </a:r>
            <a:r>
              <a:rPr lang="en-US" dirty="0" err="1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улучшения</a:t>
            </a: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5496878"/>
            <a:ext cx="1110972" cy="17774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935028" y="5719048"/>
            <a:ext cx="261401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Оценка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5935028" y="6179106"/>
            <a:ext cx="786217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Независимая проверка соответствия стандартам и требованиям.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48314"/>
            <a:ext cx="8244959" cy="6534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46"/>
              </a:lnSpc>
              <a:buNone/>
            </a:pPr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Заключение и рекомендации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348389" y="30959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6" name="Text 4"/>
          <p:cNvSpPr/>
          <p:nvPr/>
        </p:nvSpPr>
        <p:spPr>
          <a:xfrm>
            <a:off x="2537103" y="3149918"/>
            <a:ext cx="122396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470" dirty="0"/>
          </a:p>
        </p:txBody>
      </p:sp>
      <p:sp>
        <p:nvSpPr>
          <p:cNvPr id="7" name="Text 5"/>
          <p:cNvSpPr/>
          <p:nvPr/>
        </p:nvSpPr>
        <p:spPr>
          <a:xfrm>
            <a:off x="3070503" y="3095982"/>
            <a:ext cx="4133612" cy="65365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Непрерывное совершенствование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3070503" y="3882866"/>
            <a:ext cx="413361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Регулярный пересмотр СУИБ для поддержания ее эффективности.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426285" y="309598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0" name="Text 8"/>
          <p:cNvSpPr/>
          <p:nvPr/>
        </p:nvSpPr>
        <p:spPr>
          <a:xfrm>
            <a:off x="7578328" y="3149918"/>
            <a:ext cx="195739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470" dirty="0"/>
          </a:p>
        </p:txBody>
      </p:sp>
      <p:sp>
        <p:nvSpPr>
          <p:cNvPr id="11" name="Text 9"/>
          <p:cNvSpPr/>
          <p:nvPr/>
        </p:nvSpPr>
        <p:spPr>
          <a:xfrm>
            <a:off x="8148399" y="3095982"/>
            <a:ext cx="298620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Комплексный подход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8148399" y="3556040"/>
            <a:ext cx="413361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Внедрение не только технических, но и организационных мер.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2348389" y="502146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4" name="Text 12"/>
          <p:cNvSpPr/>
          <p:nvPr/>
        </p:nvSpPr>
        <p:spPr>
          <a:xfrm>
            <a:off x="2497812" y="5075396"/>
            <a:ext cx="201097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470" dirty="0"/>
          </a:p>
        </p:txBody>
      </p:sp>
      <p:sp>
        <p:nvSpPr>
          <p:cNvPr id="15" name="Text 13"/>
          <p:cNvSpPr/>
          <p:nvPr/>
        </p:nvSpPr>
        <p:spPr>
          <a:xfrm>
            <a:off x="3070503" y="5021461"/>
            <a:ext cx="3794879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Соответствие требованиям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3070503" y="5481518"/>
            <a:ext cx="4133612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Обеспечение соблюдения нормативных и законодательных требований.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426285" y="5021461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E1B4A"/>
          </a:solidFill>
          <a:ln/>
        </p:spPr>
      </p:sp>
      <p:sp>
        <p:nvSpPr>
          <p:cNvPr id="18" name="Text 16"/>
          <p:cNvSpPr/>
          <p:nvPr/>
        </p:nvSpPr>
        <p:spPr>
          <a:xfrm>
            <a:off x="7564755" y="5075396"/>
            <a:ext cx="223004" cy="3920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88"/>
              </a:lnSpc>
              <a:buNone/>
            </a:pPr>
            <a:r>
              <a:rPr lang="en-US" sz="247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4</a:t>
            </a:r>
            <a:endParaRPr lang="en-US" sz="2470" dirty="0"/>
          </a:p>
        </p:txBody>
      </p:sp>
      <p:sp>
        <p:nvSpPr>
          <p:cNvPr id="19" name="Text 17"/>
          <p:cNvSpPr/>
          <p:nvPr/>
        </p:nvSpPr>
        <p:spPr>
          <a:xfrm>
            <a:off x="8148399" y="5021461"/>
            <a:ext cx="3506867" cy="3268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573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Вовлечение сотрудников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148399" y="5481518"/>
            <a:ext cx="4133612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624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Arimo" pitchFamily="34" charset="-122"/>
                <a:cs typeface="Times New Roman" panose="02020603050405020304" pitchFamily="18" charset="0"/>
              </a:rPr>
              <a:t>Обучение персонала и повышение осведомленности о ИБ.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362</Words>
  <Application>Microsoft Office PowerPoint</Application>
  <PresentationFormat>Произвольный</PresentationFormat>
  <Paragraphs>75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Arimo</vt:lpstr>
      <vt:lpstr>Syne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Судницын Денис</cp:lastModifiedBy>
  <cp:revision>2</cp:revision>
  <dcterms:created xsi:type="dcterms:W3CDTF">2024-06-10T16:17:34Z</dcterms:created>
  <dcterms:modified xsi:type="dcterms:W3CDTF">2024-06-10T16:33:20Z</dcterms:modified>
</cp:coreProperties>
</file>