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6"/>
  </p:notesMasterIdLst>
  <p:handoutMasterIdLst>
    <p:handoutMasterId r:id="rId17"/>
  </p:handoutMasterIdLst>
  <p:sldIdLst>
    <p:sldId id="312" r:id="rId5"/>
    <p:sldId id="304" r:id="rId6"/>
    <p:sldId id="282" r:id="rId7"/>
    <p:sldId id="314" r:id="rId8"/>
    <p:sldId id="315" r:id="rId9"/>
    <p:sldId id="319" r:id="rId10"/>
    <p:sldId id="321" r:id="rId11"/>
    <p:sldId id="322" r:id="rId12"/>
    <p:sldId id="323" r:id="rId13"/>
    <p:sldId id="324" r:id="rId14"/>
    <p:sldId id="297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AAC4E9"/>
    <a:srgbClr val="FDFBF6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68293-1296-465A-8BA3-1B062B8807B1}" v="43" dt="2024-05-21T17:05:13.494"/>
    <p1510:client id="{0D281BFA-EB6E-4547-8506-C7F40606A11C}" v="13" dt="2024-05-21T18:52:33.835"/>
    <p1510:client id="{99401DA5-3BED-408B-BCC2-9BC488B38752}" v="9" dt="2024-05-21T20:42:51.226"/>
    <p1510:client id="{D816E6D1-799A-4970-9BD0-752ED57829B7}" v="431" dt="2024-05-21T17:02:08.009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/>
              <a:t>NUMBER_PROCESSOR</a:t>
            </a:r>
            <a:br>
              <a:rPr lang="en-US"/>
            </a:br>
            <a:r>
              <a:rPr lang="en-US"/>
              <a:t>(</a:t>
            </a:r>
            <a:r>
              <a:rPr lang="en-US" err="1"/>
              <a:t>codul</a:t>
            </a:r>
            <a:r>
              <a:rPr lang="en-US"/>
              <a:t>)</a:t>
            </a:r>
            <a:br>
              <a:rPr lang="en-US"/>
            </a:b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9FEE10E-F8B0-A272-10C6-016505FEEEAC}"/>
              </a:ext>
            </a:extLst>
          </p:cNvPr>
          <p:cNvSpPr txBox="1">
            <a:spLocks/>
          </p:cNvSpPr>
          <p:nvPr/>
        </p:nvSpPr>
        <p:spPr>
          <a:xfrm>
            <a:off x="1763275" y="4286244"/>
            <a:ext cx="9359357" cy="38312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0" rIns="9144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err="1">
                <a:solidFill>
                  <a:srgbClr val="FDFAF6"/>
                </a:solidFill>
              </a:rPr>
              <a:t>Studenti</a:t>
            </a:r>
            <a:r>
              <a:rPr lang="en-US" sz="1800" dirty="0">
                <a:solidFill>
                  <a:srgbClr val="FDFAF6"/>
                </a:solidFill>
              </a:rPr>
              <a:t>:</a:t>
            </a:r>
          </a:p>
          <a:p>
            <a:pPr algn="l"/>
            <a:endParaRPr lang="en-US" sz="1800">
              <a:solidFill>
                <a:srgbClr val="FDFAF6"/>
              </a:solidFill>
            </a:endParaRPr>
          </a:p>
          <a:p>
            <a:pPr algn="l"/>
            <a:r>
              <a:rPr lang="en-US" sz="1800" dirty="0">
                <a:solidFill>
                  <a:srgbClr val="FDFAF6"/>
                </a:solidFill>
              </a:rPr>
              <a:t>  Nita-</a:t>
            </a:r>
            <a:r>
              <a:rPr lang="en-US" sz="1800" dirty="0" err="1">
                <a:solidFill>
                  <a:srgbClr val="FDFAF6"/>
                </a:solidFill>
              </a:rPr>
              <a:t>popa</a:t>
            </a:r>
            <a:r>
              <a:rPr lang="en-US" sz="1800" dirty="0">
                <a:solidFill>
                  <a:srgbClr val="FDFAF6"/>
                </a:solidFill>
              </a:rPr>
              <a:t> </a:t>
            </a:r>
            <a:r>
              <a:rPr lang="en-US" sz="1800" dirty="0" err="1">
                <a:solidFill>
                  <a:srgbClr val="FDFAF6"/>
                </a:solidFill>
              </a:rPr>
              <a:t>eduard</a:t>
            </a:r>
            <a:r>
              <a:rPr lang="en-US" sz="1800" dirty="0">
                <a:solidFill>
                  <a:srgbClr val="FDFAF6"/>
                </a:solidFill>
              </a:rPr>
              <a:t>, </a:t>
            </a:r>
            <a:r>
              <a:rPr lang="en-US" sz="1800" dirty="0" err="1">
                <a:solidFill>
                  <a:srgbClr val="FDFAF6"/>
                </a:solidFill>
              </a:rPr>
              <a:t>tosa</a:t>
            </a:r>
            <a:r>
              <a:rPr lang="en-US" sz="1800" dirty="0">
                <a:solidFill>
                  <a:srgbClr val="FDFAF6"/>
                </a:solidFill>
              </a:rPr>
              <a:t> </a:t>
            </a:r>
            <a:r>
              <a:rPr lang="en-US" sz="1800" dirty="0" err="1">
                <a:solidFill>
                  <a:srgbClr val="FDFAF6"/>
                </a:solidFill>
              </a:rPr>
              <a:t>denis</a:t>
            </a:r>
            <a:r>
              <a:rPr lang="en-US" sz="1800" dirty="0">
                <a:solidFill>
                  <a:srgbClr val="FDFAF6"/>
                </a:solidFill>
              </a:rPr>
              <a:t>, </a:t>
            </a:r>
            <a:r>
              <a:rPr lang="en-US" sz="1800" dirty="0" err="1">
                <a:solidFill>
                  <a:srgbClr val="FDFAF6"/>
                </a:solidFill>
              </a:rPr>
              <a:t>bogdan</a:t>
            </a:r>
            <a:r>
              <a:rPr lang="en-US" sz="1800" dirty="0">
                <a:solidFill>
                  <a:srgbClr val="FDFAF6"/>
                </a:solidFill>
              </a:rPr>
              <a:t>, </a:t>
            </a:r>
            <a:r>
              <a:rPr lang="en-US" sz="1800" dirty="0" err="1">
                <a:solidFill>
                  <a:srgbClr val="FDFAF6"/>
                </a:solidFill>
              </a:rPr>
              <a:t>Bolotă</a:t>
            </a:r>
            <a:r>
              <a:rPr lang="en-US" sz="1800" dirty="0">
                <a:solidFill>
                  <a:srgbClr val="FDFAF6"/>
                </a:solidFill>
              </a:rPr>
              <a:t> Sebastian, </a:t>
            </a:r>
            <a:r>
              <a:rPr lang="en-US" sz="1800" dirty="0" err="1">
                <a:solidFill>
                  <a:srgbClr val="FDFAF6"/>
                </a:solidFill>
              </a:rPr>
              <a:t>cristian</a:t>
            </a:r>
            <a:r>
              <a:rPr lang="en-US" sz="1800" dirty="0">
                <a:solidFill>
                  <a:srgbClr val="FDFAF6"/>
                </a:solidFill>
              </a:rPr>
              <a:t>.</a:t>
            </a:r>
          </a:p>
          <a:p>
            <a:r>
              <a:rPr lang="en-US" dirty="0">
                <a:solidFill>
                  <a:srgbClr val="FDFAF6"/>
                </a:solidFill>
              </a:rPr>
              <a:t>  </a:t>
            </a:r>
            <a:br>
              <a:rPr lang="en-US" dirty="0"/>
            </a:br>
            <a:endParaRPr lang="en-US">
              <a:solidFill>
                <a:srgbClr val="FDFA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406E-5FDD-3AA0-031B-0F376CD8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066" y="1376588"/>
            <a:ext cx="7050874" cy="923646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Blackbox Testing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A5221-B3FD-71DE-03AB-918648915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4BFD4-2575-6DD2-E885-2B0828438D2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263208" y="3249950"/>
            <a:ext cx="7791103" cy="2639633"/>
          </a:xfrm>
        </p:spPr>
        <p:txBody>
          <a:bodyPr vert="horz" lIns="91440" tIns="0" rIns="91440" bIns="0" rtlCol="0" anchor="t">
            <a:noAutofit/>
          </a:bodyPr>
          <a:lstStyle/>
          <a:p>
            <a:r>
              <a:rPr lang="en-US" sz="2200">
                <a:ea typeface="+mn-lt"/>
                <a:cs typeface="+mn-lt"/>
              </a:rPr>
              <a:t>    Se </a:t>
            </a:r>
            <a:r>
              <a:rPr lang="en-US" sz="2200" err="1">
                <a:ea typeface="+mn-lt"/>
                <a:cs typeface="+mn-lt"/>
              </a:rPr>
              <a:t>concentrează</a:t>
            </a:r>
            <a:r>
              <a:rPr lang="en-US" sz="2200">
                <a:ea typeface="+mn-lt"/>
                <a:cs typeface="+mn-lt"/>
              </a:rPr>
              <a:t> pe </a:t>
            </a:r>
            <a:r>
              <a:rPr lang="en-US" sz="2200" err="1">
                <a:ea typeface="+mn-lt"/>
                <a:cs typeface="+mn-lt"/>
              </a:rPr>
              <a:t>testarea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funcționalității</a:t>
            </a:r>
            <a:r>
              <a:rPr lang="en-US" sz="2200">
                <a:ea typeface="+mn-lt"/>
                <a:cs typeface="+mn-lt"/>
              </a:rPr>
              <a:t> externe a </a:t>
            </a:r>
            <a:r>
              <a:rPr lang="en-US" sz="2200" err="1">
                <a:ea typeface="+mn-lt"/>
                <a:cs typeface="+mn-lt"/>
              </a:rPr>
              <a:t>clasei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fără</a:t>
            </a:r>
            <a:r>
              <a:rPr lang="en-US" sz="2200">
                <a:ea typeface="+mn-lt"/>
                <a:cs typeface="+mn-lt"/>
              </a:rPr>
              <a:t> a </a:t>
            </a:r>
            <a:r>
              <a:rPr lang="en-US" sz="2200" err="1">
                <a:ea typeface="+mn-lt"/>
                <a:cs typeface="+mn-lt"/>
              </a:rPr>
              <a:t>cunoaște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implementarea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internă</a:t>
            </a:r>
            <a:r>
              <a:rPr lang="en-US" sz="2200">
                <a:ea typeface="+mn-lt"/>
                <a:cs typeface="+mn-lt"/>
              </a:rPr>
              <a:t>. </a:t>
            </a:r>
            <a:r>
              <a:rPr lang="en-US" sz="2200" err="1">
                <a:ea typeface="+mn-lt"/>
                <a:cs typeface="+mn-lt"/>
              </a:rPr>
              <a:t>Testele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verifică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diferite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scenarii</a:t>
            </a:r>
            <a:r>
              <a:rPr lang="en-US" sz="2200">
                <a:ea typeface="+mn-lt"/>
                <a:cs typeface="+mn-lt"/>
              </a:rPr>
              <a:t> de </a:t>
            </a:r>
            <a:r>
              <a:rPr lang="en-US" sz="2200" err="1">
                <a:ea typeface="+mn-lt"/>
                <a:cs typeface="+mn-lt"/>
              </a:rPr>
              <a:t>intrare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și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ieșire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asigurându</a:t>
            </a:r>
            <a:r>
              <a:rPr lang="en-US" sz="2200">
                <a:ea typeface="+mn-lt"/>
                <a:cs typeface="+mn-lt"/>
              </a:rPr>
              <a:t>-se </a:t>
            </a:r>
            <a:r>
              <a:rPr lang="en-US" sz="2200" err="1">
                <a:ea typeface="+mn-lt"/>
                <a:cs typeface="+mn-lt"/>
              </a:rPr>
              <a:t>că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metodele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returnează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rezultatele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așteptate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pentru</a:t>
            </a:r>
            <a:r>
              <a:rPr lang="en-US" sz="2200">
                <a:ea typeface="+mn-lt"/>
                <a:cs typeface="+mn-lt"/>
              </a:rPr>
              <a:t> diverse </a:t>
            </a:r>
            <a:r>
              <a:rPr lang="en-US" sz="2200" err="1">
                <a:ea typeface="+mn-lt"/>
                <a:cs typeface="+mn-lt"/>
              </a:rPr>
              <a:t>valori</a:t>
            </a:r>
            <a:r>
              <a:rPr lang="en-US" sz="2200">
                <a:ea typeface="+mn-lt"/>
                <a:cs typeface="+mn-lt"/>
              </a:rPr>
              <a:t> de 'x' </a:t>
            </a:r>
            <a:r>
              <a:rPr lang="en-US" sz="2200" err="1">
                <a:ea typeface="+mn-lt"/>
                <a:cs typeface="+mn-lt"/>
              </a:rPr>
              <a:t>și</a:t>
            </a:r>
            <a:r>
              <a:rPr lang="en-US" sz="2200">
                <a:ea typeface="+mn-lt"/>
                <a:cs typeface="+mn-lt"/>
              </a:rPr>
              <a:t> 'y'.  Se </a:t>
            </a:r>
            <a:r>
              <a:rPr lang="en-US" sz="2200" err="1">
                <a:ea typeface="+mn-lt"/>
                <a:cs typeface="+mn-lt"/>
              </a:rPr>
              <a:t>creează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cazuri</a:t>
            </a:r>
            <a:r>
              <a:rPr lang="en-US" sz="2200">
                <a:ea typeface="+mn-lt"/>
                <a:cs typeface="+mn-lt"/>
              </a:rPr>
              <a:t> de test </a:t>
            </a:r>
            <a:r>
              <a:rPr lang="en-US" sz="2200" err="1">
                <a:ea typeface="+mn-lt"/>
                <a:cs typeface="+mn-lt"/>
              </a:rPr>
              <a:t>pentru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diferite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combinații</a:t>
            </a:r>
            <a:r>
              <a:rPr lang="en-US" sz="2200">
                <a:ea typeface="+mn-lt"/>
                <a:cs typeface="+mn-lt"/>
              </a:rPr>
              <a:t> de </a:t>
            </a:r>
            <a:r>
              <a:rPr lang="en-US" sz="2200" err="1">
                <a:ea typeface="+mn-lt"/>
                <a:cs typeface="+mn-lt"/>
              </a:rPr>
              <a:t>valori</a:t>
            </a:r>
            <a:r>
              <a:rPr lang="en-US" sz="2200">
                <a:ea typeface="+mn-lt"/>
                <a:cs typeface="+mn-lt"/>
              </a:rPr>
              <a:t> care </a:t>
            </a:r>
            <a:r>
              <a:rPr lang="en-US" sz="2200" err="1">
                <a:ea typeface="+mn-lt"/>
                <a:cs typeface="+mn-lt"/>
              </a:rPr>
              <a:t>acoperă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toate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ramurile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logicii</a:t>
            </a:r>
            <a:r>
              <a:rPr lang="en-US" sz="2200">
                <a:ea typeface="+mn-lt"/>
                <a:cs typeface="+mn-lt"/>
              </a:rPr>
              <a:t> de </a:t>
            </a:r>
            <a:r>
              <a:rPr lang="en-US" sz="2200" err="1">
                <a:ea typeface="+mn-lt"/>
                <a:cs typeface="+mn-lt"/>
              </a:rPr>
              <a:t>procesare</a:t>
            </a:r>
            <a:r>
              <a:rPr lang="en-US" sz="2200">
                <a:ea typeface="+mn-lt"/>
                <a:cs typeface="+mn-lt"/>
              </a:rPr>
              <a:t>.  Astfel, se </a:t>
            </a:r>
            <a:r>
              <a:rPr lang="en-US" sz="2200" err="1">
                <a:ea typeface="+mn-lt"/>
                <a:cs typeface="+mn-lt"/>
              </a:rPr>
              <a:t>confirmă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metoda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funcționează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corect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în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toate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scenariile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previzibile</a:t>
            </a:r>
            <a:r>
              <a:rPr lang="en-US" sz="2200">
                <a:ea typeface="+mn-lt"/>
                <a:cs typeface="+mn-lt"/>
              </a:rPr>
              <a:t>.</a:t>
            </a:r>
            <a:endParaRPr lang="en-US" sz="220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3766477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/>
              <a:t>Thank </a:t>
            </a:r>
            <a:br>
              <a:rPr lang="en-US"/>
            </a:br>
            <a:r>
              <a:rPr lang="en-US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Despre cod: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528" y="2591449"/>
            <a:ext cx="7783423" cy="3458641"/>
          </a:xfrm>
        </p:spPr>
        <p:txBody>
          <a:bodyPr vert="horz" lIns="91440" tIns="0" rIns="91440" bIns="0" rtlCol="0" anchor="t">
            <a:normAutofit fontScale="85000" lnSpcReduction="10000"/>
          </a:bodyPr>
          <a:lstStyle/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   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Clasa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 '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NumberProcessor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' 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inițializează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două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valori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întregi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, 'x' 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și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'y',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și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le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validează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ca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fiind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întregi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. 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Metoda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process_numbers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 reduce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valoarea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lui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 x cu 10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repetat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până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când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aceasta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devine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mai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mică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sau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egală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cu 10,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oprindu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-se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dacă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 'x' 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ajunge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la 10 exact.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Dacă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valoarea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lui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 y 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este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mai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mică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de 20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și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 x 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este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par, y 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este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mărit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cu 20;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în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caz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contrar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, y 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este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redus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cu 20.        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Metoda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returnează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apoi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două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ori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valoarea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lui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 x 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adunată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cu y.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>
                <a:solidFill>
                  <a:srgbClr val="202C8F"/>
                </a:solidFill>
                <a:ea typeface="+mj-lt"/>
                <a:cs typeface="+mj-lt"/>
              </a:rPr>
              <a:t>Statement Coverage</a:t>
            </a:r>
            <a:endParaRPr lang="en-US">
              <a:solidFill>
                <a:srgbClr val="202C8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 vert="horz" lIns="91440" tIns="0" rIns="91440" bIns="0" rtlCol="0" anchor="t">
            <a:normAutofit/>
          </a:bodyPr>
          <a:lstStyle/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    </a:t>
            </a:r>
            <a:r>
              <a:rPr lang="en-US" sz="2200" err="1">
                <a:ea typeface="+mn-lt"/>
                <a:cs typeface="+mn-lt"/>
              </a:rPr>
              <a:t>Acest</a:t>
            </a:r>
            <a:r>
              <a:rPr lang="en-US" sz="2200">
                <a:ea typeface="+mn-lt"/>
                <a:cs typeface="+mn-lt"/>
              </a:rPr>
              <a:t> tip de </a:t>
            </a:r>
            <a:r>
              <a:rPr lang="en-US" sz="2200" err="1">
                <a:ea typeface="+mn-lt"/>
                <a:cs typeface="+mn-lt"/>
              </a:rPr>
              <a:t>testare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asigură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fiecare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instrucțiune</a:t>
            </a:r>
            <a:r>
              <a:rPr lang="en-US" sz="2200">
                <a:ea typeface="+mn-lt"/>
                <a:cs typeface="+mn-lt"/>
              </a:rPr>
              <a:t> din cod </a:t>
            </a:r>
            <a:r>
              <a:rPr lang="en-US" sz="2200" err="1">
                <a:ea typeface="+mn-lt"/>
                <a:cs typeface="+mn-lt"/>
              </a:rPr>
              <a:t>este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executată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cel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puțin</a:t>
            </a:r>
            <a:r>
              <a:rPr lang="en-US" sz="2200">
                <a:ea typeface="+mn-lt"/>
                <a:cs typeface="+mn-lt"/>
              </a:rPr>
              <a:t> o </a:t>
            </a:r>
            <a:r>
              <a:rPr lang="en-US" sz="2200" err="1">
                <a:ea typeface="+mn-lt"/>
                <a:cs typeface="+mn-lt"/>
              </a:rPr>
              <a:t>dată</a:t>
            </a:r>
            <a:r>
              <a:rPr lang="en-US" sz="2200">
                <a:ea typeface="+mn-lt"/>
                <a:cs typeface="+mn-lt"/>
              </a:rPr>
              <a:t>. </a:t>
            </a:r>
            <a:r>
              <a:rPr lang="en-US" sz="2200" err="1">
                <a:ea typeface="+mn-lt"/>
                <a:cs typeface="+mn-lt"/>
              </a:rPr>
              <a:t>În</a:t>
            </a:r>
            <a:r>
              <a:rPr lang="en-US" sz="2200">
                <a:ea typeface="+mn-lt"/>
                <a:cs typeface="+mn-lt"/>
              </a:rPr>
              <a:t> teste, sunt create </a:t>
            </a:r>
            <a:r>
              <a:rPr lang="en-US" sz="2200" err="1">
                <a:ea typeface="+mn-lt"/>
                <a:cs typeface="+mn-lt"/>
              </a:rPr>
              <a:t>două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instanțe</a:t>
            </a:r>
            <a:r>
              <a:rPr lang="en-US" sz="2200">
                <a:ea typeface="+mn-lt"/>
                <a:cs typeface="+mn-lt"/>
              </a:rPr>
              <a:t> ale </a:t>
            </a:r>
            <a:r>
              <a:rPr lang="en-US" sz="2200" err="1">
                <a:ea typeface="+mn-lt"/>
                <a:cs typeface="+mn-lt"/>
              </a:rPr>
              <a:t>clasei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NumberProcessor</a:t>
            </a:r>
            <a:r>
              <a:rPr lang="en-US" sz="2200">
                <a:ea typeface="+mn-lt"/>
                <a:cs typeface="+mn-lt"/>
              </a:rPr>
              <a:t> cu </a:t>
            </a:r>
            <a:r>
              <a:rPr lang="en-US" sz="2200" err="1">
                <a:ea typeface="+mn-lt"/>
                <a:cs typeface="+mn-lt"/>
              </a:rPr>
              <a:t>diferite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valori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pentru</a:t>
            </a:r>
            <a:r>
              <a:rPr lang="en-US" sz="2200">
                <a:ea typeface="+mn-lt"/>
                <a:cs typeface="+mn-lt"/>
              </a:rPr>
              <a:t> x </a:t>
            </a:r>
            <a:r>
              <a:rPr lang="en-US" sz="2200" err="1">
                <a:ea typeface="+mn-lt"/>
                <a:cs typeface="+mn-lt"/>
              </a:rPr>
              <a:t>și</a:t>
            </a:r>
            <a:r>
              <a:rPr lang="en-US" sz="2200">
                <a:ea typeface="+mn-lt"/>
                <a:cs typeface="+mn-lt"/>
              </a:rPr>
              <a:t> y, </a:t>
            </a:r>
            <a:r>
              <a:rPr lang="en-US" sz="2200" err="1">
                <a:ea typeface="+mn-lt"/>
                <a:cs typeface="+mn-lt"/>
              </a:rPr>
              <a:t>verificându</a:t>
            </a:r>
            <a:r>
              <a:rPr lang="en-US" sz="2200">
                <a:ea typeface="+mn-lt"/>
                <a:cs typeface="+mn-lt"/>
              </a:rPr>
              <a:t>-se </a:t>
            </a:r>
            <a:r>
              <a:rPr lang="en-US" sz="2200" err="1">
                <a:ea typeface="+mn-lt"/>
                <a:cs typeface="+mn-lt"/>
              </a:rPr>
              <a:t>astfel</a:t>
            </a:r>
            <a:r>
              <a:rPr lang="en-US" sz="2200">
                <a:ea typeface="+mn-lt"/>
                <a:cs typeface="+mn-lt"/>
              </a:rPr>
              <a:t> diverse </a:t>
            </a:r>
            <a:r>
              <a:rPr lang="en-US" sz="2200" err="1">
                <a:ea typeface="+mn-lt"/>
                <a:cs typeface="+mn-lt"/>
              </a:rPr>
              <a:t>ramuri</a:t>
            </a:r>
            <a:r>
              <a:rPr lang="en-US" sz="2200">
                <a:ea typeface="+mn-lt"/>
                <a:cs typeface="+mn-lt"/>
              </a:rPr>
              <a:t> ale </a:t>
            </a:r>
            <a:r>
              <a:rPr lang="en-US" sz="2200" err="1">
                <a:ea typeface="+mn-lt"/>
                <a:cs typeface="+mn-lt"/>
              </a:rPr>
              <a:t>metodei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process_numbers</a:t>
            </a:r>
            <a:r>
              <a:rPr lang="en-US" sz="2200">
                <a:ea typeface="+mn-lt"/>
                <a:cs typeface="+mn-lt"/>
              </a:rPr>
              <a:t>. Se </a:t>
            </a:r>
            <a:r>
              <a:rPr lang="en-US" sz="2200" err="1">
                <a:ea typeface="+mn-lt"/>
                <a:cs typeface="+mn-lt"/>
              </a:rPr>
              <a:t>testează</a:t>
            </a:r>
            <a:r>
              <a:rPr lang="en-US" sz="2200">
                <a:ea typeface="+mn-lt"/>
                <a:cs typeface="+mn-lt"/>
              </a:rPr>
              <a:t> cu </a:t>
            </a:r>
            <a:r>
              <a:rPr lang="en-US" sz="2200" err="1">
                <a:ea typeface="+mn-lt"/>
                <a:cs typeface="+mn-lt"/>
              </a:rPr>
              <a:t>perechi</a:t>
            </a:r>
            <a:r>
              <a:rPr lang="en-US" sz="2200">
                <a:ea typeface="+mn-lt"/>
                <a:cs typeface="+mn-lt"/>
              </a:rPr>
              <a:t> de </a:t>
            </a:r>
            <a:r>
              <a:rPr lang="en-US" sz="2200" err="1">
                <a:ea typeface="+mn-lt"/>
                <a:cs typeface="+mn-lt"/>
              </a:rPr>
              <a:t>valori</a:t>
            </a:r>
            <a:r>
              <a:rPr lang="en-US" sz="2200">
                <a:ea typeface="+mn-lt"/>
                <a:cs typeface="+mn-lt"/>
              </a:rPr>
              <a:t> care </a:t>
            </a:r>
            <a:r>
              <a:rPr lang="en-US" sz="2200" err="1">
                <a:ea typeface="+mn-lt"/>
                <a:cs typeface="+mn-lt"/>
              </a:rPr>
              <a:t>acoperă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toate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instrucțiunile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codului</a:t>
            </a:r>
            <a:r>
              <a:rPr lang="en-US" sz="2200">
                <a:ea typeface="+mn-lt"/>
                <a:cs typeface="+mn-lt"/>
              </a:rPr>
              <a:t>. </a:t>
            </a:r>
            <a:r>
              <a:rPr lang="en-US" sz="2200" err="1">
                <a:ea typeface="+mn-lt"/>
                <a:cs typeface="+mn-lt"/>
              </a:rPr>
              <a:t>Astfel</a:t>
            </a:r>
            <a:r>
              <a:rPr lang="en-US" sz="2200">
                <a:ea typeface="+mn-lt"/>
                <a:cs typeface="+mn-lt"/>
              </a:rPr>
              <a:t>, se </a:t>
            </a:r>
            <a:r>
              <a:rPr lang="en-US" sz="2200" err="1">
                <a:ea typeface="+mn-lt"/>
                <a:cs typeface="+mn-lt"/>
              </a:rPr>
              <a:t>confirmă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că</a:t>
            </a:r>
            <a:r>
              <a:rPr lang="en-US" sz="2200">
                <a:ea typeface="+mn-lt"/>
                <a:cs typeface="+mn-lt"/>
              </a:rPr>
              <a:t> nu </a:t>
            </a:r>
            <a:r>
              <a:rPr lang="en-US" sz="2200" err="1">
                <a:ea typeface="+mn-lt"/>
                <a:cs typeface="+mn-lt"/>
              </a:rPr>
              <a:t>există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linii</a:t>
            </a:r>
            <a:r>
              <a:rPr lang="en-US" sz="2200">
                <a:ea typeface="+mn-lt"/>
                <a:cs typeface="+mn-lt"/>
              </a:rPr>
              <a:t> de cod care </a:t>
            </a:r>
            <a:r>
              <a:rPr lang="en-US" sz="2200" err="1">
                <a:ea typeface="+mn-lt"/>
                <a:cs typeface="+mn-lt"/>
              </a:rPr>
              <a:t>să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rămână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neexecutate</a:t>
            </a:r>
            <a:r>
              <a:rPr lang="en-US" sz="2200">
                <a:ea typeface="+mn-lt"/>
                <a:cs typeface="+mn-lt"/>
              </a:rPr>
              <a:t>.</a:t>
            </a: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>
                <a:solidFill>
                  <a:srgbClr val="1F2C8F"/>
                </a:solidFill>
                <a:ea typeface="+mj-lt"/>
                <a:cs typeface="+mj-lt"/>
              </a:rPr>
              <a:t>Decision Coverage</a:t>
            </a:r>
            <a:br>
              <a:rPr lang="en-US">
                <a:solidFill>
                  <a:srgbClr val="1F2C8F"/>
                </a:solidFill>
                <a:ea typeface="+mj-lt"/>
                <a:cs typeface="+mj-lt"/>
              </a:rPr>
            </a:b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273730"/>
            <a:ext cx="7043618" cy="2768253"/>
          </a:xfrm>
        </p:spPr>
        <p:txBody>
          <a:bodyPr vert="horz" lIns="91440" tIns="0" rIns="91440" bIns="0" rtlCol="0" anchor="t">
            <a:normAutofit fontScale="92500"/>
          </a:bodyPr>
          <a:lstStyle/>
          <a:p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   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Această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 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testare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verifică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fiecare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ramură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posibilă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a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instrucțiunilor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condiționale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.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Testele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includ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diferite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scenarii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pentru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'</a:t>
            </a:r>
            <a:r>
              <a:rPr lang="en-US" u="sng">
                <a:solidFill>
                  <a:srgbClr val="1F2C8F"/>
                </a:solidFill>
                <a:ea typeface="+mn-lt"/>
                <a:cs typeface="+mn-lt"/>
              </a:rPr>
              <a:t>x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' 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și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'</a:t>
            </a:r>
            <a:r>
              <a:rPr lang="en-US" u="sng">
                <a:solidFill>
                  <a:srgbClr val="1F2C8F"/>
                </a:solidFill>
                <a:ea typeface="+mn-lt"/>
                <a:cs typeface="+mn-lt"/>
              </a:rPr>
              <a:t>y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',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astfel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încât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toate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condițiile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din </a:t>
            </a:r>
            <a:r>
              <a:rPr lang="en-US" b="1">
                <a:solidFill>
                  <a:srgbClr val="1F2C8F"/>
                </a:solidFill>
                <a:ea typeface="+mn-lt"/>
                <a:cs typeface="+mn-lt"/>
              </a:rPr>
              <a:t>'if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'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și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 '</a:t>
            </a:r>
            <a:r>
              <a:rPr lang="en-US" b="1">
                <a:solidFill>
                  <a:srgbClr val="1F2C8F"/>
                </a:solidFill>
                <a:ea typeface="+mn-lt"/>
                <a:cs typeface="+mn-lt"/>
              </a:rPr>
              <a:t>while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' sunt evaluate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atât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la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adevărat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cât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și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la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fals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. Se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asigură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că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fiecare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decizie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în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cod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influențează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fluxul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de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execuție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în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ambele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direcții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.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Aceste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teste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acoperă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deciziile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din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logică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și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schimbările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aferente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în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variabile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.</a:t>
            </a:r>
            <a:br>
              <a:rPr lang="en-US">
                <a:solidFill>
                  <a:srgbClr val="1F2C8F"/>
                </a:solidFill>
                <a:ea typeface="+mn-lt"/>
                <a:cs typeface="+mn-lt"/>
              </a:rPr>
            </a:br>
            <a:endParaRPr lang="en-US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>
                <a:solidFill>
                  <a:srgbClr val="1F2C8F"/>
                </a:solidFill>
                <a:ea typeface="+mj-lt"/>
                <a:cs typeface="+mj-lt"/>
              </a:rPr>
              <a:t>Condition Coverage</a:t>
            </a:r>
            <a:br>
              <a:rPr lang="en-US">
                <a:solidFill>
                  <a:srgbClr val="1F2C8F"/>
                </a:solidFill>
                <a:ea typeface="+mj-lt"/>
                <a:cs typeface="+mj-lt"/>
              </a:rPr>
            </a:b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7376147" cy="3720337"/>
          </a:xfrm>
        </p:spPr>
        <p:txBody>
          <a:bodyPr vert="horz" lIns="91440" tIns="0" rIns="91440" bIns="0" rtlCol="0" anchor="t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    </a:t>
            </a:r>
            <a:r>
              <a:rPr lang="en-US" sz="2200" err="1">
                <a:ea typeface="+mn-lt"/>
                <a:cs typeface="+mn-lt"/>
              </a:rPr>
              <a:t>Aceste</a:t>
            </a:r>
            <a:r>
              <a:rPr lang="en-US" sz="2200">
                <a:ea typeface="+mn-lt"/>
                <a:cs typeface="+mn-lt"/>
              </a:rPr>
              <a:t> teste se </a:t>
            </a:r>
            <a:r>
              <a:rPr lang="en-US" sz="2200" err="1">
                <a:ea typeface="+mn-lt"/>
                <a:cs typeface="+mn-lt"/>
              </a:rPr>
              <a:t>concentrează</a:t>
            </a:r>
            <a:r>
              <a:rPr lang="en-US" sz="2200">
                <a:ea typeface="+mn-lt"/>
                <a:cs typeface="+mn-lt"/>
              </a:rPr>
              <a:t> pe </a:t>
            </a:r>
            <a:r>
              <a:rPr lang="en-US" sz="2200" err="1">
                <a:ea typeface="+mn-lt"/>
                <a:cs typeface="+mn-lt"/>
              </a:rPr>
              <a:t>acoperirea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tuturor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condițiilor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individuale</a:t>
            </a:r>
            <a:r>
              <a:rPr lang="en-US" sz="2200">
                <a:ea typeface="+mn-lt"/>
                <a:cs typeface="+mn-lt"/>
              </a:rPr>
              <a:t> din </a:t>
            </a:r>
            <a:r>
              <a:rPr lang="en-US" sz="2200" err="1">
                <a:ea typeface="+mn-lt"/>
                <a:cs typeface="+mn-lt"/>
              </a:rPr>
              <a:t>cadrul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deciziilor</a:t>
            </a:r>
            <a:r>
              <a:rPr lang="en-US" sz="2200">
                <a:ea typeface="+mn-lt"/>
                <a:cs typeface="+mn-lt"/>
              </a:rPr>
              <a:t>. </a:t>
            </a:r>
            <a:r>
              <a:rPr lang="en-US" sz="2200" err="1">
                <a:ea typeface="+mn-lt"/>
                <a:cs typeface="+mn-lt"/>
              </a:rPr>
              <a:t>Testele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verifică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fiecare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condiție</a:t>
            </a:r>
            <a:r>
              <a:rPr lang="en-US" sz="2200">
                <a:ea typeface="+mn-lt"/>
                <a:cs typeface="+mn-lt"/>
              </a:rPr>
              <a:t> din </a:t>
            </a:r>
            <a:r>
              <a:rPr lang="en-US" sz="2200" err="1">
                <a:ea typeface="+mn-lt"/>
                <a:cs typeface="+mn-lt"/>
              </a:rPr>
              <a:t>instrucțiunile</a:t>
            </a:r>
            <a:r>
              <a:rPr lang="en-US" sz="2200">
                <a:ea typeface="+mn-lt"/>
                <a:cs typeface="+mn-lt"/>
              </a:rPr>
              <a:t> '</a:t>
            </a:r>
            <a:r>
              <a:rPr lang="en-US" sz="2200" b="1">
                <a:ea typeface="+mn-lt"/>
                <a:cs typeface="+mn-lt"/>
              </a:rPr>
              <a:t>if</a:t>
            </a:r>
            <a:r>
              <a:rPr lang="en-US" sz="2200">
                <a:ea typeface="+mn-lt"/>
                <a:cs typeface="+mn-lt"/>
              </a:rPr>
              <a:t>' </a:t>
            </a:r>
            <a:r>
              <a:rPr lang="en-US" sz="2200" err="1">
                <a:ea typeface="+mn-lt"/>
                <a:cs typeface="+mn-lt"/>
              </a:rPr>
              <a:t>și</a:t>
            </a:r>
            <a:r>
              <a:rPr lang="en-US" sz="2200">
                <a:ea typeface="+mn-lt"/>
                <a:cs typeface="+mn-lt"/>
              </a:rPr>
              <a:t> '</a:t>
            </a:r>
            <a:r>
              <a:rPr lang="en-US" sz="2200" b="1">
                <a:ea typeface="+mn-lt"/>
                <a:cs typeface="+mn-lt"/>
              </a:rPr>
              <a:t>while</a:t>
            </a:r>
            <a:r>
              <a:rPr lang="en-US" sz="2200">
                <a:ea typeface="+mn-lt"/>
                <a:cs typeface="+mn-lt"/>
              </a:rPr>
              <a:t>' </a:t>
            </a:r>
            <a:r>
              <a:rPr lang="en-US" sz="2200" err="1">
                <a:ea typeface="+mn-lt"/>
                <a:cs typeface="+mn-lt"/>
              </a:rPr>
              <a:t>pentru</a:t>
            </a:r>
            <a:r>
              <a:rPr lang="en-US" sz="2200">
                <a:ea typeface="+mn-lt"/>
                <a:cs typeface="+mn-lt"/>
              </a:rPr>
              <a:t> a se </a:t>
            </a:r>
            <a:r>
              <a:rPr lang="en-US" sz="2200" err="1">
                <a:ea typeface="+mn-lt"/>
                <a:cs typeface="+mn-lt"/>
              </a:rPr>
              <a:t>asigura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ele</a:t>
            </a:r>
            <a:r>
              <a:rPr lang="en-US" sz="2200">
                <a:ea typeface="+mn-lt"/>
                <a:cs typeface="+mn-lt"/>
              </a:rPr>
              <a:t> pot fi evaluate </a:t>
            </a:r>
            <a:r>
              <a:rPr lang="en-US" sz="2200" err="1">
                <a:ea typeface="+mn-lt"/>
                <a:cs typeface="+mn-lt"/>
              </a:rPr>
              <a:t>atât</a:t>
            </a:r>
            <a:r>
              <a:rPr lang="en-US" sz="2200">
                <a:ea typeface="+mn-lt"/>
                <a:cs typeface="+mn-lt"/>
              </a:rPr>
              <a:t> la </a:t>
            </a:r>
            <a:r>
              <a:rPr lang="en-US" sz="2200" err="1">
                <a:ea typeface="+mn-lt"/>
                <a:cs typeface="+mn-lt"/>
              </a:rPr>
              <a:t>adevărat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cât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și</a:t>
            </a:r>
            <a:r>
              <a:rPr lang="en-US" sz="2200">
                <a:ea typeface="+mn-lt"/>
                <a:cs typeface="+mn-lt"/>
              </a:rPr>
              <a:t> la </a:t>
            </a:r>
            <a:r>
              <a:rPr lang="en-US" sz="2200" err="1">
                <a:ea typeface="+mn-lt"/>
                <a:cs typeface="+mn-lt"/>
              </a:rPr>
              <a:t>fals</a:t>
            </a:r>
            <a:r>
              <a:rPr lang="en-US" sz="2200">
                <a:ea typeface="+mn-lt"/>
                <a:cs typeface="+mn-lt"/>
              </a:rPr>
              <a:t>. Se </a:t>
            </a:r>
            <a:r>
              <a:rPr lang="en-US" sz="2200" err="1">
                <a:ea typeface="+mn-lt"/>
                <a:cs typeface="+mn-lt"/>
              </a:rPr>
              <a:t>creează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scenarii</a:t>
            </a:r>
            <a:r>
              <a:rPr lang="en-US" sz="2200">
                <a:ea typeface="+mn-lt"/>
                <a:cs typeface="+mn-lt"/>
              </a:rPr>
              <a:t> variate </a:t>
            </a:r>
            <a:r>
              <a:rPr lang="en-US" sz="2200" err="1">
                <a:ea typeface="+mn-lt"/>
                <a:cs typeface="+mn-lt"/>
              </a:rPr>
              <a:t>pentru</a:t>
            </a:r>
            <a:r>
              <a:rPr lang="en-US" sz="2200">
                <a:ea typeface="+mn-lt"/>
                <a:cs typeface="+mn-lt"/>
              </a:rPr>
              <a:t> a </a:t>
            </a:r>
            <a:r>
              <a:rPr lang="en-US" sz="2200" err="1">
                <a:ea typeface="+mn-lt"/>
                <a:cs typeface="+mn-lt"/>
              </a:rPr>
              <a:t>testa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fiecare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parte</a:t>
            </a:r>
            <a:r>
              <a:rPr lang="en-US" sz="2200">
                <a:ea typeface="+mn-lt"/>
                <a:cs typeface="+mn-lt"/>
              </a:rPr>
              <a:t> a </a:t>
            </a:r>
            <a:r>
              <a:rPr lang="en-US" sz="2200" err="1">
                <a:ea typeface="+mn-lt"/>
                <a:cs typeface="+mn-lt"/>
              </a:rPr>
              <a:t>condițiilor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compuse</a:t>
            </a:r>
            <a:r>
              <a:rPr lang="en-US" sz="2200">
                <a:ea typeface="+mn-lt"/>
                <a:cs typeface="+mn-lt"/>
              </a:rPr>
              <a:t>. </a:t>
            </a:r>
            <a:r>
              <a:rPr lang="en-US" sz="2200" err="1">
                <a:ea typeface="+mn-lt"/>
                <a:cs typeface="+mn-lt"/>
              </a:rPr>
              <a:t>Astfel</a:t>
            </a:r>
            <a:r>
              <a:rPr lang="en-US" sz="2200">
                <a:ea typeface="+mn-lt"/>
                <a:cs typeface="+mn-lt"/>
              </a:rPr>
              <a:t>, se </a:t>
            </a:r>
            <a:r>
              <a:rPr lang="en-US" sz="2200" err="1">
                <a:ea typeface="+mn-lt"/>
                <a:cs typeface="+mn-lt"/>
              </a:rPr>
              <a:t>confirmă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toate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condițiile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individuale</a:t>
            </a:r>
            <a:r>
              <a:rPr lang="en-US" sz="2200">
                <a:ea typeface="+mn-lt"/>
                <a:cs typeface="+mn-lt"/>
              </a:rPr>
              <a:t> sunt testate </a:t>
            </a:r>
            <a:r>
              <a:rPr lang="en-US" sz="2200" err="1">
                <a:ea typeface="+mn-lt"/>
                <a:cs typeface="+mn-lt"/>
              </a:rPr>
              <a:t>complet</a:t>
            </a:r>
            <a:r>
              <a:rPr lang="en-US" sz="2200">
                <a:ea typeface="+mn-lt"/>
                <a:cs typeface="+mn-lt"/>
              </a:rPr>
              <a:t>.</a:t>
            </a:r>
            <a:endParaRPr lang="en-US" sz="220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>
                <a:solidFill>
                  <a:srgbClr val="1F2C8F"/>
                </a:solidFill>
                <a:ea typeface="+mj-lt"/>
                <a:cs typeface="+mj-lt"/>
              </a:rPr>
              <a:t>Equivalence Partitioning</a:t>
            </a:r>
            <a:br>
              <a:rPr lang="en-US">
                <a:solidFill>
                  <a:srgbClr val="1F2C8F"/>
                </a:solidFill>
                <a:ea typeface="+mj-lt"/>
                <a:cs typeface="+mj-lt"/>
              </a:rPr>
            </a:b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7474645" cy="3704266"/>
          </a:xfrm>
        </p:spPr>
        <p:txBody>
          <a:bodyPr/>
          <a:lstStyle/>
          <a:p>
            <a:r>
              <a:rPr lang="en-US" sz="2200">
                <a:ea typeface="+mn-lt"/>
                <a:cs typeface="+mn-lt"/>
              </a:rPr>
              <a:t>    </a:t>
            </a:r>
            <a:r>
              <a:rPr lang="en-US" sz="2200" err="1">
                <a:ea typeface="+mn-lt"/>
                <a:cs typeface="+mn-lt"/>
              </a:rPr>
              <a:t>Testele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împart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setul</a:t>
            </a:r>
            <a:r>
              <a:rPr lang="en-US" sz="2200">
                <a:ea typeface="+mn-lt"/>
                <a:cs typeface="+mn-lt"/>
              </a:rPr>
              <a:t> de date de </a:t>
            </a:r>
            <a:r>
              <a:rPr lang="en-US" sz="2200" err="1">
                <a:ea typeface="+mn-lt"/>
                <a:cs typeface="+mn-lt"/>
              </a:rPr>
              <a:t>intrare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în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clase</a:t>
            </a:r>
            <a:r>
              <a:rPr lang="en-US" sz="2200">
                <a:ea typeface="+mn-lt"/>
                <a:cs typeface="+mn-lt"/>
              </a:rPr>
              <a:t> de </a:t>
            </a:r>
            <a:r>
              <a:rPr lang="en-US" sz="2200" err="1">
                <a:ea typeface="+mn-lt"/>
                <a:cs typeface="+mn-lt"/>
              </a:rPr>
              <a:t>echivalență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unde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fiecare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clasă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reprezintă</a:t>
            </a:r>
            <a:r>
              <a:rPr lang="en-US" sz="2200">
                <a:ea typeface="+mn-lt"/>
                <a:cs typeface="+mn-lt"/>
              </a:rPr>
              <a:t> o </a:t>
            </a:r>
            <a:r>
              <a:rPr lang="en-US" sz="2200" err="1">
                <a:ea typeface="+mn-lt"/>
                <a:cs typeface="+mn-lt"/>
              </a:rPr>
              <a:t>categorie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diferită</a:t>
            </a:r>
            <a:r>
              <a:rPr lang="en-US" sz="2200">
                <a:ea typeface="+mn-lt"/>
                <a:cs typeface="+mn-lt"/>
              </a:rPr>
              <a:t> de </a:t>
            </a:r>
            <a:r>
              <a:rPr lang="en-US" sz="2200" err="1">
                <a:ea typeface="+mn-lt"/>
                <a:cs typeface="+mn-lt"/>
              </a:rPr>
              <a:t>intrări</a:t>
            </a:r>
            <a:r>
              <a:rPr lang="en-US" sz="2200">
                <a:ea typeface="+mn-lt"/>
                <a:cs typeface="+mn-lt"/>
              </a:rPr>
              <a:t>. Se </a:t>
            </a:r>
            <a:r>
              <a:rPr lang="en-US" sz="2200" err="1">
                <a:ea typeface="+mn-lt"/>
                <a:cs typeface="+mn-lt"/>
              </a:rPr>
              <a:t>verifică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dacă</a:t>
            </a:r>
            <a:r>
              <a:rPr lang="en-US" sz="2200">
                <a:ea typeface="+mn-lt"/>
                <a:cs typeface="+mn-lt"/>
              </a:rPr>
              <a:t> 'x' </a:t>
            </a:r>
            <a:r>
              <a:rPr lang="en-US" sz="2200" err="1">
                <a:ea typeface="+mn-lt"/>
                <a:cs typeface="+mn-lt"/>
              </a:rPr>
              <a:t>și</a:t>
            </a:r>
            <a:r>
              <a:rPr lang="en-US" sz="2200">
                <a:ea typeface="+mn-lt"/>
                <a:cs typeface="+mn-lt"/>
              </a:rPr>
              <a:t> 'y' sunt </a:t>
            </a:r>
            <a:r>
              <a:rPr lang="en-US" sz="2200" err="1">
                <a:ea typeface="+mn-lt"/>
                <a:cs typeface="+mn-lt"/>
              </a:rPr>
              <a:t>întregi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dacă</a:t>
            </a:r>
            <a:r>
              <a:rPr lang="en-US" sz="2200">
                <a:ea typeface="+mn-lt"/>
                <a:cs typeface="+mn-lt"/>
              </a:rPr>
              <a:t> 'x' </a:t>
            </a:r>
            <a:r>
              <a:rPr lang="en-US" sz="2200" err="1">
                <a:ea typeface="+mn-lt"/>
                <a:cs typeface="+mn-lt"/>
              </a:rPr>
              <a:t>este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mai</a:t>
            </a:r>
            <a:r>
              <a:rPr lang="en-US" sz="2200">
                <a:ea typeface="+mn-lt"/>
                <a:cs typeface="+mn-lt"/>
              </a:rPr>
              <a:t> mare </a:t>
            </a:r>
            <a:r>
              <a:rPr lang="en-US" sz="2200" err="1">
                <a:ea typeface="+mn-lt"/>
                <a:cs typeface="+mn-lt"/>
              </a:rPr>
              <a:t>decât</a:t>
            </a:r>
            <a:r>
              <a:rPr lang="en-US" sz="2200">
                <a:ea typeface="+mn-lt"/>
                <a:cs typeface="+mn-lt"/>
              </a:rPr>
              <a:t> 10 </a:t>
            </a:r>
            <a:r>
              <a:rPr lang="en-US" sz="2200" err="1">
                <a:ea typeface="+mn-lt"/>
                <a:cs typeface="+mn-lt"/>
              </a:rPr>
              <a:t>sau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mai</a:t>
            </a:r>
            <a:r>
              <a:rPr lang="en-US" sz="2200">
                <a:ea typeface="+mn-lt"/>
                <a:cs typeface="+mn-lt"/>
              </a:rPr>
              <a:t> mic </a:t>
            </a:r>
            <a:r>
              <a:rPr lang="en-US" sz="2200" err="1">
                <a:ea typeface="+mn-lt"/>
                <a:cs typeface="+mn-lt"/>
              </a:rPr>
              <a:t>sau</a:t>
            </a:r>
            <a:r>
              <a:rPr lang="en-US" sz="2200">
                <a:ea typeface="+mn-lt"/>
                <a:cs typeface="+mn-lt"/>
              </a:rPr>
              <a:t> egal cu 10, </a:t>
            </a:r>
            <a:r>
              <a:rPr lang="en-US" sz="2200" err="1">
                <a:ea typeface="+mn-lt"/>
                <a:cs typeface="+mn-lt"/>
              </a:rPr>
              <a:t>și</a:t>
            </a:r>
            <a:r>
              <a:rPr lang="en-US" sz="2200">
                <a:ea typeface="+mn-lt"/>
                <a:cs typeface="+mn-lt"/>
              </a:rPr>
              <a:t> diverse </a:t>
            </a:r>
            <a:r>
              <a:rPr lang="en-US" sz="2200" err="1">
                <a:ea typeface="+mn-lt"/>
                <a:cs typeface="+mn-lt"/>
              </a:rPr>
              <a:t>condiții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pentru</a:t>
            </a:r>
            <a:r>
              <a:rPr lang="en-US" sz="2200">
                <a:ea typeface="+mn-lt"/>
                <a:cs typeface="+mn-lt"/>
              </a:rPr>
              <a:t> 'y' </a:t>
            </a:r>
            <a:r>
              <a:rPr lang="en-US" sz="2200" err="1">
                <a:ea typeface="+mn-lt"/>
                <a:cs typeface="+mn-lt"/>
              </a:rPr>
              <a:t>în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relație</a:t>
            </a:r>
            <a:r>
              <a:rPr lang="en-US" sz="2200">
                <a:ea typeface="+mn-lt"/>
                <a:cs typeface="+mn-lt"/>
              </a:rPr>
              <a:t> cu 20. </a:t>
            </a:r>
            <a:r>
              <a:rPr lang="en-US" sz="2200" err="1">
                <a:ea typeface="+mn-lt"/>
                <a:cs typeface="+mn-lt"/>
              </a:rPr>
              <a:t>Fiecare</a:t>
            </a:r>
            <a:r>
              <a:rPr lang="en-US" sz="2200">
                <a:ea typeface="+mn-lt"/>
                <a:cs typeface="+mn-lt"/>
              </a:rPr>
              <a:t> test </a:t>
            </a:r>
            <a:r>
              <a:rPr lang="en-US" sz="2200" err="1">
                <a:ea typeface="+mn-lt"/>
                <a:cs typeface="+mn-lt"/>
              </a:rPr>
              <a:t>acoperă</a:t>
            </a:r>
            <a:r>
              <a:rPr lang="en-US" sz="2200">
                <a:ea typeface="+mn-lt"/>
                <a:cs typeface="+mn-lt"/>
              </a:rPr>
              <a:t> o </a:t>
            </a:r>
            <a:r>
              <a:rPr lang="en-US" sz="2200" err="1">
                <a:ea typeface="+mn-lt"/>
                <a:cs typeface="+mn-lt"/>
              </a:rPr>
              <a:t>clasă</a:t>
            </a:r>
            <a:r>
              <a:rPr lang="en-US" sz="2200">
                <a:ea typeface="+mn-lt"/>
                <a:cs typeface="+mn-lt"/>
              </a:rPr>
              <a:t> de </a:t>
            </a:r>
            <a:r>
              <a:rPr lang="en-US" sz="2200" err="1">
                <a:ea typeface="+mn-lt"/>
                <a:cs typeface="+mn-lt"/>
              </a:rPr>
              <a:t>echivalență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diferită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asigurând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comportamentul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metodei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este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corect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pentru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fiecare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categorie</a:t>
            </a:r>
            <a:r>
              <a:rPr lang="en-US" sz="2200">
                <a:ea typeface="+mn-lt"/>
                <a:cs typeface="+mn-lt"/>
              </a:rPr>
              <a:t> de </a:t>
            </a:r>
            <a:r>
              <a:rPr lang="en-US" sz="2200" err="1">
                <a:ea typeface="+mn-lt"/>
                <a:cs typeface="+mn-lt"/>
              </a:rPr>
              <a:t>intrări</a:t>
            </a:r>
            <a:r>
              <a:rPr lang="en-US" sz="2200">
                <a:ea typeface="+mn-lt"/>
                <a:cs typeface="+mn-lt"/>
              </a:rPr>
              <a:t>. </a:t>
            </a:r>
            <a:r>
              <a:rPr lang="en-US" sz="2200" err="1">
                <a:ea typeface="+mn-lt"/>
                <a:cs typeface="+mn-lt"/>
              </a:rPr>
              <a:t>Astfel</a:t>
            </a:r>
            <a:r>
              <a:rPr lang="en-US" sz="2200">
                <a:ea typeface="+mn-lt"/>
                <a:cs typeface="+mn-lt"/>
              </a:rPr>
              <a:t>, se reduce </a:t>
            </a:r>
            <a:r>
              <a:rPr lang="en-US" sz="2200" err="1">
                <a:ea typeface="+mn-lt"/>
                <a:cs typeface="+mn-lt"/>
              </a:rPr>
              <a:t>numărul</a:t>
            </a:r>
            <a:r>
              <a:rPr lang="en-US" sz="2200">
                <a:ea typeface="+mn-lt"/>
                <a:cs typeface="+mn-lt"/>
              </a:rPr>
              <a:t> de teste </a:t>
            </a:r>
            <a:r>
              <a:rPr lang="en-US" sz="2200" err="1">
                <a:ea typeface="+mn-lt"/>
                <a:cs typeface="+mn-lt"/>
              </a:rPr>
              <a:t>necesare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acoperind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totodată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majoritatea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scenariilor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posibile</a:t>
            </a:r>
            <a:r>
              <a:rPr lang="en-US" sz="2200">
                <a:ea typeface="+mn-lt"/>
                <a:cs typeface="+mn-lt"/>
              </a:rPr>
              <a:t>.</a:t>
            </a:r>
            <a:endParaRPr lang="en-US" sz="2200">
              <a:cs typeface="Sabon Next 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>
                <a:solidFill>
                  <a:srgbClr val="202C8F"/>
                </a:solidFill>
                <a:ea typeface="+mj-lt"/>
                <a:cs typeface="+mj-lt"/>
              </a:rPr>
              <a:t>Boundary Value Analysis</a:t>
            </a:r>
            <a:endParaRPr lang="en-US">
              <a:solidFill>
                <a:srgbClr val="202C8F"/>
              </a:solidFill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10096347" cy="3961593"/>
          </a:xfrm>
        </p:spPr>
        <p:txBody>
          <a:bodyPr vert="horz" lIns="91440" tIns="0" rIns="91440" bIns="0" rtlCol="0" anchor="t">
            <a:normAutofit/>
          </a:bodyPr>
          <a:lstStyle/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    </a:t>
            </a:r>
            <a:r>
              <a:rPr lang="en-US" sz="2200" err="1">
                <a:ea typeface="+mn-lt"/>
                <a:cs typeface="+mn-lt"/>
              </a:rPr>
              <a:t>Testează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limitele</a:t>
            </a:r>
            <a:r>
              <a:rPr lang="en-US" sz="2200">
                <a:ea typeface="+mn-lt"/>
                <a:cs typeface="+mn-lt"/>
              </a:rPr>
              <a:t> de la </a:t>
            </a:r>
            <a:r>
              <a:rPr lang="en-US" sz="2200" err="1">
                <a:ea typeface="+mn-lt"/>
                <a:cs typeface="+mn-lt"/>
              </a:rPr>
              <a:t>începutul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și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sfârșitul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fiecărei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clase</a:t>
            </a:r>
            <a:r>
              <a:rPr lang="en-US" sz="2200">
                <a:ea typeface="+mn-lt"/>
                <a:cs typeface="+mn-lt"/>
              </a:rPr>
              <a:t> de </a:t>
            </a:r>
            <a:r>
              <a:rPr lang="en-US" sz="2200" err="1">
                <a:ea typeface="+mn-lt"/>
                <a:cs typeface="+mn-lt"/>
              </a:rPr>
              <a:t>echivalență</a:t>
            </a:r>
            <a:r>
              <a:rPr lang="en-US" sz="2200">
                <a:ea typeface="+mn-lt"/>
                <a:cs typeface="+mn-lt"/>
              </a:rPr>
              <a:t>. </a:t>
            </a:r>
            <a:r>
              <a:rPr lang="en-US" sz="2200" err="1">
                <a:ea typeface="+mn-lt"/>
                <a:cs typeface="+mn-lt"/>
              </a:rPr>
              <a:t>Testele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verifică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comportamentul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metodei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atunci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când</a:t>
            </a:r>
            <a:r>
              <a:rPr lang="en-US" sz="2200">
                <a:ea typeface="+mn-lt"/>
                <a:cs typeface="+mn-lt"/>
              </a:rPr>
              <a:t> 'x' </a:t>
            </a:r>
            <a:r>
              <a:rPr lang="en-US" sz="2200" err="1">
                <a:ea typeface="+mn-lt"/>
                <a:cs typeface="+mn-lt"/>
              </a:rPr>
              <a:t>și</a:t>
            </a:r>
            <a:r>
              <a:rPr lang="en-US" sz="2200">
                <a:ea typeface="+mn-lt"/>
                <a:cs typeface="+mn-lt"/>
              </a:rPr>
              <a:t> 'y' sunt la </a:t>
            </a:r>
            <a:r>
              <a:rPr lang="en-US" sz="2200" err="1">
                <a:ea typeface="+mn-lt"/>
                <a:cs typeface="+mn-lt"/>
              </a:rPr>
              <a:t>limitele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critică</a:t>
            </a:r>
            <a:r>
              <a:rPr lang="en-US" sz="2200">
                <a:ea typeface="+mn-lt"/>
                <a:cs typeface="+mn-lt"/>
              </a:rPr>
              <a:t> (de </a:t>
            </a:r>
            <a:r>
              <a:rPr lang="en-US" sz="2200" err="1">
                <a:ea typeface="+mn-lt"/>
                <a:cs typeface="+mn-lt"/>
              </a:rPr>
              <a:t>exemplu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imediat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peste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sau</a:t>
            </a:r>
            <a:r>
              <a:rPr lang="en-US" sz="2200">
                <a:ea typeface="+mn-lt"/>
                <a:cs typeface="+mn-lt"/>
              </a:rPr>
              <a:t> sub 10 </a:t>
            </a:r>
            <a:r>
              <a:rPr lang="en-US" sz="2200" err="1">
                <a:ea typeface="+mn-lt"/>
                <a:cs typeface="+mn-lt"/>
              </a:rPr>
              <a:t>și</a:t>
            </a:r>
            <a:r>
              <a:rPr lang="en-US" sz="2200">
                <a:ea typeface="+mn-lt"/>
                <a:cs typeface="+mn-lt"/>
              </a:rPr>
              <a:t> 20). </a:t>
            </a:r>
            <a:r>
              <a:rPr lang="en-US" sz="2200" err="1">
                <a:ea typeface="+mn-lt"/>
                <a:cs typeface="+mn-lt"/>
              </a:rPr>
              <a:t>Aceste</a:t>
            </a:r>
            <a:r>
              <a:rPr lang="en-US" sz="2200">
                <a:ea typeface="+mn-lt"/>
                <a:cs typeface="+mn-lt"/>
              </a:rPr>
              <a:t> teste sunt </a:t>
            </a:r>
            <a:r>
              <a:rPr lang="en-US" sz="2200" err="1">
                <a:ea typeface="+mn-lt"/>
                <a:cs typeface="+mn-lt"/>
              </a:rPr>
              <a:t>esențiale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pentru</a:t>
            </a:r>
            <a:r>
              <a:rPr lang="en-US" sz="2200">
                <a:ea typeface="+mn-lt"/>
                <a:cs typeface="+mn-lt"/>
              </a:rPr>
              <a:t> a </a:t>
            </a:r>
            <a:r>
              <a:rPr lang="en-US" sz="2200" err="1">
                <a:ea typeface="+mn-lt"/>
                <a:cs typeface="+mn-lt"/>
              </a:rPr>
              <a:t>identifica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erori</a:t>
            </a:r>
            <a:r>
              <a:rPr lang="en-US" sz="2200">
                <a:ea typeface="+mn-lt"/>
                <a:cs typeface="+mn-lt"/>
              </a:rPr>
              <a:t> care apar la </a:t>
            </a:r>
            <a:r>
              <a:rPr lang="en-US" sz="2200" err="1">
                <a:ea typeface="+mn-lt"/>
                <a:cs typeface="+mn-lt"/>
              </a:rPr>
              <a:t>valorile</a:t>
            </a:r>
            <a:r>
              <a:rPr lang="en-US" sz="2200">
                <a:ea typeface="+mn-lt"/>
                <a:cs typeface="+mn-lt"/>
              </a:rPr>
              <a:t> extreme ale </a:t>
            </a:r>
            <a:r>
              <a:rPr lang="en-US" sz="2200" err="1">
                <a:ea typeface="+mn-lt"/>
                <a:cs typeface="+mn-lt"/>
              </a:rPr>
              <a:t>variabilelor</a:t>
            </a:r>
            <a:r>
              <a:rPr lang="en-US" sz="2200">
                <a:ea typeface="+mn-lt"/>
                <a:cs typeface="+mn-lt"/>
              </a:rPr>
              <a:t>. Se </a:t>
            </a:r>
            <a:r>
              <a:rPr lang="en-US" sz="2200" err="1">
                <a:ea typeface="+mn-lt"/>
                <a:cs typeface="+mn-lt"/>
              </a:rPr>
              <a:t>asigură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metoda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gestionează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corect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toate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cazurile</a:t>
            </a:r>
            <a:r>
              <a:rPr lang="en-US" sz="2200">
                <a:ea typeface="+mn-lt"/>
                <a:cs typeface="+mn-lt"/>
              </a:rPr>
              <a:t> la </a:t>
            </a:r>
            <a:r>
              <a:rPr lang="en-US" sz="2200" err="1">
                <a:ea typeface="+mn-lt"/>
                <a:cs typeface="+mn-lt"/>
              </a:rPr>
              <a:t>limitele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intervalelor</a:t>
            </a:r>
            <a:r>
              <a:rPr lang="en-US" sz="2200">
                <a:ea typeface="+mn-lt"/>
                <a:cs typeface="+mn-lt"/>
              </a:rPr>
              <a:t> definite.</a:t>
            </a:r>
            <a:endParaRPr lang="en-US" sz="2200">
              <a:cs typeface="Sabon Next 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>
                <a:solidFill>
                  <a:srgbClr val="1F2C8F"/>
                </a:solidFill>
                <a:ea typeface="+mj-lt"/>
                <a:cs typeface="+mj-lt"/>
              </a:rPr>
              <a:t>Weak Mutation Testing</a:t>
            </a:r>
            <a:br>
              <a:rPr lang="en-US">
                <a:solidFill>
                  <a:srgbClr val="1F2C8F"/>
                </a:solidFill>
                <a:ea typeface="+mj-lt"/>
                <a:cs typeface="+mj-lt"/>
              </a:rPr>
            </a:b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A7BFA-25F1-FE7F-BC04-7DB3433D297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91440" rIns="91440" bIns="91440" rtlCol="0" anchor="t">
            <a:noAutofit/>
          </a:bodyPr>
          <a:lstStyle/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    </a:t>
            </a:r>
            <a:r>
              <a:rPr lang="en-US" sz="2200" err="1">
                <a:ea typeface="+mn-lt"/>
                <a:cs typeface="+mn-lt"/>
              </a:rPr>
              <a:t>Testarea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modifică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mici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părți</a:t>
            </a:r>
            <a:r>
              <a:rPr lang="en-US" sz="2200">
                <a:ea typeface="+mn-lt"/>
                <a:cs typeface="+mn-lt"/>
              </a:rPr>
              <a:t> din cod </a:t>
            </a:r>
            <a:r>
              <a:rPr lang="en-US" sz="2200" err="1">
                <a:ea typeface="+mn-lt"/>
                <a:cs typeface="+mn-lt"/>
              </a:rPr>
              <a:t>pentru</a:t>
            </a:r>
            <a:r>
              <a:rPr lang="en-US" sz="2200">
                <a:ea typeface="+mn-lt"/>
                <a:cs typeface="+mn-lt"/>
              </a:rPr>
              <a:t> a </a:t>
            </a:r>
            <a:r>
              <a:rPr lang="en-US" sz="2200" err="1">
                <a:ea typeface="+mn-lt"/>
                <a:cs typeface="+mn-lt"/>
              </a:rPr>
              <a:t>verifica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dacă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testele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existente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detectează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aceste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schimbări</a:t>
            </a:r>
            <a:r>
              <a:rPr lang="en-US" sz="2200">
                <a:ea typeface="+mn-lt"/>
                <a:cs typeface="+mn-lt"/>
              </a:rPr>
              <a:t>. </a:t>
            </a:r>
            <a:r>
              <a:rPr lang="en-US" sz="2200" err="1">
                <a:ea typeface="+mn-lt"/>
                <a:cs typeface="+mn-lt"/>
              </a:rPr>
              <a:t>În</a:t>
            </a:r>
            <a:r>
              <a:rPr lang="en-US" sz="2200">
                <a:ea typeface="+mn-lt"/>
                <a:cs typeface="+mn-lt"/>
              </a:rPr>
              <a:t> teste, se </a:t>
            </a:r>
            <a:r>
              <a:rPr lang="en-US" sz="2200" err="1">
                <a:ea typeface="+mn-lt"/>
                <a:cs typeface="+mn-lt"/>
              </a:rPr>
              <a:t>schimbă</a:t>
            </a:r>
            <a:r>
              <a:rPr lang="en-US" sz="2200">
                <a:ea typeface="+mn-lt"/>
                <a:cs typeface="+mn-lt"/>
              </a:rPr>
              <a:t> o </a:t>
            </a:r>
            <a:r>
              <a:rPr lang="en-US" sz="2200" err="1">
                <a:ea typeface="+mn-lt"/>
                <a:cs typeface="+mn-lt"/>
              </a:rPr>
              <a:t>operație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aritmetică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pentru</a:t>
            </a:r>
            <a:r>
              <a:rPr lang="en-US" sz="2200">
                <a:ea typeface="+mn-lt"/>
                <a:cs typeface="+mn-lt"/>
              </a:rPr>
              <a:t> a </a:t>
            </a:r>
            <a:r>
              <a:rPr lang="en-US" sz="2200" err="1">
                <a:ea typeface="+mn-lt"/>
                <a:cs typeface="+mn-lt"/>
              </a:rPr>
              <a:t>vedea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dacă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metoda</a:t>
            </a:r>
            <a:r>
              <a:rPr lang="en-US" sz="2200">
                <a:ea typeface="+mn-lt"/>
                <a:cs typeface="+mn-lt"/>
              </a:rPr>
              <a:t> de </a:t>
            </a:r>
            <a:r>
              <a:rPr lang="en-US" sz="2200" err="1">
                <a:ea typeface="+mn-lt"/>
                <a:cs typeface="+mn-lt"/>
              </a:rPr>
              <a:t>testare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poate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detecta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această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modificare</a:t>
            </a:r>
            <a:r>
              <a:rPr lang="en-US" sz="2200">
                <a:ea typeface="+mn-lt"/>
                <a:cs typeface="+mn-lt"/>
              </a:rPr>
              <a:t>. </a:t>
            </a:r>
            <a:r>
              <a:rPr lang="en-US" sz="2200" err="1">
                <a:ea typeface="+mn-lt"/>
                <a:cs typeface="+mn-lt"/>
              </a:rPr>
              <a:t>Acest</a:t>
            </a:r>
            <a:r>
              <a:rPr lang="en-US" sz="2200">
                <a:ea typeface="+mn-lt"/>
                <a:cs typeface="+mn-lt"/>
              </a:rPr>
              <a:t> tip de </a:t>
            </a:r>
            <a:r>
              <a:rPr lang="en-US" sz="2200" err="1">
                <a:ea typeface="+mn-lt"/>
                <a:cs typeface="+mn-lt"/>
              </a:rPr>
              <a:t>testare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este</a:t>
            </a:r>
            <a:r>
              <a:rPr lang="en-US" sz="2200">
                <a:ea typeface="+mn-lt"/>
                <a:cs typeface="+mn-lt"/>
              </a:rPr>
              <a:t> util </a:t>
            </a:r>
            <a:r>
              <a:rPr lang="en-US" sz="2200" err="1">
                <a:ea typeface="+mn-lt"/>
                <a:cs typeface="+mn-lt"/>
              </a:rPr>
              <a:t>pentru</a:t>
            </a:r>
            <a:r>
              <a:rPr lang="en-US" sz="2200">
                <a:ea typeface="+mn-lt"/>
                <a:cs typeface="+mn-lt"/>
              </a:rPr>
              <a:t> a </a:t>
            </a:r>
            <a:r>
              <a:rPr lang="en-US" sz="2200" err="1">
                <a:ea typeface="+mn-lt"/>
                <a:cs typeface="+mn-lt"/>
              </a:rPr>
              <a:t>valida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robustețea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suitei</a:t>
            </a:r>
            <a:r>
              <a:rPr lang="en-US" sz="2200">
                <a:ea typeface="+mn-lt"/>
                <a:cs typeface="+mn-lt"/>
              </a:rPr>
              <a:t> de teste. Se </a:t>
            </a:r>
            <a:r>
              <a:rPr lang="en-US" sz="2200" err="1">
                <a:ea typeface="+mn-lt"/>
                <a:cs typeface="+mn-lt"/>
              </a:rPr>
              <a:t>confirmă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testele</a:t>
            </a:r>
            <a:r>
              <a:rPr lang="en-US" sz="2200">
                <a:ea typeface="+mn-lt"/>
                <a:cs typeface="+mn-lt"/>
              </a:rPr>
              <a:t> sunt </a:t>
            </a:r>
            <a:r>
              <a:rPr lang="en-US" sz="2200" err="1">
                <a:ea typeface="+mn-lt"/>
                <a:cs typeface="+mn-lt"/>
              </a:rPr>
              <a:t>suficient</a:t>
            </a:r>
            <a:r>
              <a:rPr lang="en-US" sz="2200">
                <a:ea typeface="+mn-lt"/>
                <a:cs typeface="+mn-lt"/>
              </a:rPr>
              <a:t> de precise </a:t>
            </a:r>
            <a:r>
              <a:rPr lang="en-US" sz="2200" err="1">
                <a:ea typeface="+mn-lt"/>
                <a:cs typeface="+mn-lt"/>
              </a:rPr>
              <a:t>pentru</a:t>
            </a:r>
            <a:r>
              <a:rPr lang="en-US" sz="2200">
                <a:ea typeface="+mn-lt"/>
                <a:cs typeface="+mn-lt"/>
              </a:rPr>
              <a:t> a </a:t>
            </a:r>
            <a:r>
              <a:rPr lang="en-US" sz="2200" err="1">
                <a:ea typeface="+mn-lt"/>
                <a:cs typeface="+mn-lt"/>
              </a:rPr>
              <a:t>detecta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și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corecta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erori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minore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în</a:t>
            </a:r>
            <a:r>
              <a:rPr lang="en-US" sz="2200">
                <a:ea typeface="+mn-lt"/>
                <a:cs typeface="+mn-lt"/>
              </a:rPr>
              <a:t> cod.</a:t>
            </a:r>
            <a:endParaRPr lang="en-US" sz="220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C7841-F383-B6CE-44C9-760F695F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Non-Equivalent Mutants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1C149-F170-764B-C585-DC2E6740A8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0" rIns="91440" bIns="0" rtlCol="0" anchor="t">
            <a:noAutofit/>
          </a:bodyPr>
          <a:lstStyle/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    </a:t>
            </a:r>
            <a:r>
              <a:rPr lang="en-US" sz="2200" err="1">
                <a:ea typeface="+mn-lt"/>
                <a:cs typeface="+mn-lt"/>
              </a:rPr>
              <a:t>Testele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modifică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codul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în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moduri</a:t>
            </a:r>
            <a:r>
              <a:rPr lang="en-US" sz="2200">
                <a:ea typeface="+mn-lt"/>
                <a:cs typeface="+mn-lt"/>
              </a:rPr>
              <a:t> care </a:t>
            </a:r>
            <a:r>
              <a:rPr lang="en-US" sz="2200" err="1">
                <a:ea typeface="+mn-lt"/>
                <a:cs typeface="+mn-lt"/>
              </a:rPr>
              <a:t>ar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trebui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producă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rezultate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diferite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și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verifică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dacă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aceste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modificări</a:t>
            </a:r>
            <a:r>
              <a:rPr lang="en-US" sz="2200">
                <a:ea typeface="+mn-lt"/>
                <a:cs typeface="+mn-lt"/>
              </a:rPr>
              <a:t> sunt </a:t>
            </a:r>
            <a:r>
              <a:rPr lang="en-US" sz="2200" err="1">
                <a:ea typeface="+mn-lt"/>
                <a:cs typeface="+mn-lt"/>
              </a:rPr>
              <a:t>detectate</a:t>
            </a:r>
            <a:r>
              <a:rPr lang="en-US" sz="2200">
                <a:ea typeface="+mn-lt"/>
                <a:cs typeface="+mn-lt"/>
              </a:rPr>
              <a:t>. De </a:t>
            </a:r>
            <a:r>
              <a:rPr lang="en-US" sz="2200" err="1">
                <a:ea typeface="+mn-lt"/>
                <a:cs typeface="+mn-lt"/>
              </a:rPr>
              <a:t>exemplu</a:t>
            </a:r>
            <a:r>
              <a:rPr lang="en-US" sz="2200">
                <a:ea typeface="+mn-lt"/>
                <a:cs typeface="+mn-lt"/>
              </a:rPr>
              <a:t>, se </a:t>
            </a:r>
            <a:r>
              <a:rPr lang="en-US" sz="2200" err="1">
                <a:ea typeface="+mn-lt"/>
                <a:cs typeface="+mn-lt"/>
              </a:rPr>
              <a:t>schimbă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condițiile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în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bucle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sau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în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verificările</a:t>
            </a:r>
            <a:r>
              <a:rPr lang="en-US" sz="2200">
                <a:ea typeface="+mn-lt"/>
                <a:cs typeface="+mn-lt"/>
              </a:rPr>
              <a:t> '</a:t>
            </a:r>
            <a:r>
              <a:rPr lang="en-US" sz="2200" b="1">
                <a:ea typeface="+mn-lt"/>
                <a:cs typeface="+mn-lt"/>
              </a:rPr>
              <a:t>if</a:t>
            </a:r>
            <a:r>
              <a:rPr lang="en-US" sz="2200">
                <a:ea typeface="+mn-lt"/>
                <a:cs typeface="+mn-lt"/>
              </a:rPr>
              <a:t>' </a:t>
            </a:r>
            <a:r>
              <a:rPr lang="en-US" sz="2200" err="1">
                <a:ea typeface="+mn-lt"/>
                <a:cs typeface="+mn-lt"/>
              </a:rPr>
              <a:t>pentru</a:t>
            </a:r>
            <a:r>
              <a:rPr lang="en-US" sz="2200">
                <a:ea typeface="+mn-lt"/>
                <a:cs typeface="+mn-lt"/>
              </a:rPr>
              <a:t> a </a:t>
            </a:r>
            <a:r>
              <a:rPr lang="en-US" sz="2200" err="1">
                <a:ea typeface="+mn-lt"/>
                <a:cs typeface="+mn-lt"/>
              </a:rPr>
              <a:t>evalua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efectul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asupra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rezultatelor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metodei</a:t>
            </a:r>
            <a:r>
              <a:rPr lang="en-US" sz="2200">
                <a:ea typeface="+mn-lt"/>
                <a:cs typeface="+mn-lt"/>
              </a:rPr>
              <a:t>. </a:t>
            </a:r>
            <a:r>
              <a:rPr lang="en-US" sz="2200" err="1">
                <a:ea typeface="+mn-lt"/>
                <a:cs typeface="+mn-lt"/>
              </a:rPr>
              <a:t>Aceste</a:t>
            </a:r>
            <a:r>
              <a:rPr lang="en-US" sz="2200">
                <a:ea typeface="+mn-lt"/>
                <a:cs typeface="+mn-lt"/>
              </a:rPr>
              <a:t> teste </a:t>
            </a:r>
            <a:r>
              <a:rPr lang="en-US" sz="2200" err="1">
                <a:ea typeface="+mn-lt"/>
                <a:cs typeface="+mn-lt"/>
              </a:rPr>
              <a:t>ajută</a:t>
            </a:r>
            <a:r>
              <a:rPr lang="en-US" sz="2200">
                <a:ea typeface="+mn-lt"/>
                <a:cs typeface="+mn-lt"/>
              </a:rPr>
              <a:t> la </a:t>
            </a:r>
            <a:r>
              <a:rPr lang="en-US" sz="2200" err="1">
                <a:ea typeface="+mn-lt"/>
                <a:cs typeface="+mn-lt"/>
              </a:rPr>
              <a:t>identificarea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erorilor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subtile</a:t>
            </a:r>
            <a:r>
              <a:rPr lang="en-US" sz="2200">
                <a:ea typeface="+mn-lt"/>
                <a:cs typeface="+mn-lt"/>
              </a:rPr>
              <a:t> care nu </a:t>
            </a:r>
            <a:r>
              <a:rPr lang="en-US" sz="2200" err="1">
                <a:ea typeface="+mn-lt"/>
                <a:cs typeface="+mn-lt"/>
              </a:rPr>
              <a:t>ar</a:t>
            </a:r>
            <a:r>
              <a:rPr lang="en-US" sz="2200">
                <a:ea typeface="+mn-lt"/>
                <a:cs typeface="+mn-lt"/>
              </a:rPr>
              <a:t> fi </a:t>
            </a:r>
            <a:r>
              <a:rPr lang="en-US" sz="2200" err="1">
                <a:ea typeface="+mn-lt"/>
                <a:cs typeface="+mn-lt"/>
              </a:rPr>
              <a:t>detectate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prin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alte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tipuri</a:t>
            </a:r>
            <a:r>
              <a:rPr lang="en-US" sz="2200">
                <a:ea typeface="+mn-lt"/>
                <a:cs typeface="+mn-lt"/>
              </a:rPr>
              <a:t> de </a:t>
            </a:r>
            <a:r>
              <a:rPr lang="en-US" sz="2200" err="1">
                <a:ea typeface="+mn-lt"/>
                <a:cs typeface="+mn-lt"/>
              </a:rPr>
              <a:t>testare</a:t>
            </a:r>
            <a:r>
              <a:rPr lang="en-US" sz="2200">
                <a:ea typeface="+mn-lt"/>
                <a:cs typeface="+mn-lt"/>
              </a:rPr>
              <a:t>. </a:t>
            </a:r>
            <a:r>
              <a:rPr lang="en-US" sz="2200" err="1">
                <a:ea typeface="+mn-lt"/>
                <a:cs typeface="+mn-lt"/>
              </a:rPr>
              <a:t>Asigură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implementarea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este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robustă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și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corectă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chiar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și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în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fața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modificărilor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neașteptate</a:t>
            </a:r>
            <a:r>
              <a:rPr lang="en-US" sz="2200">
                <a:ea typeface="+mn-lt"/>
                <a:cs typeface="+mn-lt"/>
              </a:rPr>
              <a:t>.</a:t>
            </a:r>
            <a:endParaRPr lang="en-US" sz="2200">
              <a:cs typeface="Sabon Next 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C9843-B994-A62C-A2CD-A3EBF6DA04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446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99543C-82E8-4821-93BD-5A60BEB423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FA76D1-3C6D-40BC-A42D-496B6EDE8B8C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5D7B7F6F-2C08-4296-B7AB-C2C3F4219245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11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Custom</vt:lpstr>
      <vt:lpstr>NUMBER_PROCESSOR (codul) </vt:lpstr>
      <vt:lpstr>Despre cod:</vt:lpstr>
      <vt:lpstr>Statement Coverage</vt:lpstr>
      <vt:lpstr>Decision Coverage </vt:lpstr>
      <vt:lpstr>Condition Coverage </vt:lpstr>
      <vt:lpstr>Equivalence Partitioning </vt:lpstr>
      <vt:lpstr>Boundary Value Analysis</vt:lpstr>
      <vt:lpstr>Weak Mutation Testing </vt:lpstr>
      <vt:lpstr>Non-Equivalent Mutants</vt:lpstr>
      <vt:lpstr>Blackbox Testing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 presentation</dc:title>
  <dc:subject/>
  <dc:creator/>
  <cp:revision>24</cp:revision>
  <dcterms:created xsi:type="dcterms:W3CDTF">2024-05-21T16:32:57Z</dcterms:created>
  <dcterms:modified xsi:type="dcterms:W3CDTF">2024-05-22T08:23:29Z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