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0" r:id="rId4"/>
    <p:sldId id="272" r:id="rId5"/>
    <p:sldId id="271" r:id="rId6"/>
    <p:sldId id="273" r:id="rId7"/>
    <p:sldId id="278" r:id="rId8"/>
    <p:sldId id="274" r:id="rId9"/>
    <p:sldId id="277" r:id="rId10"/>
    <p:sldId id="275" r:id="rId11"/>
    <p:sldId id="258" r:id="rId12"/>
    <p:sldId id="259" r:id="rId13"/>
    <p:sldId id="260" r:id="rId14"/>
    <p:sldId id="261" r:id="rId15"/>
    <p:sldId id="262" r:id="rId16"/>
    <p:sldId id="263" r:id="rId17"/>
    <p:sldId id="269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2722" autoAdjust="0"/>
  </p:normalViewPr>
  <p:slideViewPr>
    <p:cSldViewPr>
      <p:cViewPr varScale="1">
        <p:scale>
          <a:sx n="92" d="100"/>
          <a:sy n="92" d="100"/>
        </p:scale>
        <p:origin x="22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6A11A-F7D6-4DE0-B3AF-325556FDEF5C}" type="datetimeFigureOut">
              <a:rPr lang="en-US" smtClean="0"/>
              <a:pPr/>
              <a:t>3/7/18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2A7CD-96F3-4E0C-A0A9-ECF682F05E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4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Moderator directs the activities</a:t>
            </a:r>
          </a:p>
          <a:p>
            <a:r>
              <a:rPr lang="en-US" dirty="0"/>
              <a:t>Producer</a:t>
            </a:r>
            <a:r>
              <a:rPr lang="en-US" baseline="0" dirty="0"/>
              <a:t> creates materials to be inspected</a:t>
            </a:r>
          </a:p>
          <a:p>
            <a:r>
              <a:rPr lang="en-US" baseline="0" dirty="0"/>
              <a:t>Recorder completes forms</a:t>
            </a:r>
          </a:p>
          <a:p>
            <a:r>
              <a:rPr lang="en-US" baseline="0" dirty="0"/>
              <a:t>Reviewer raise issues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2A7CD-96F3-4E0C-A0A9-ECF682F05E1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44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EAEC-12F6-4424-A415-0DD01B59213F}" type="datetime1">
              <a:rPr lang="en-US" smtClean="0"/>
              <a:pPr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F3D-284C-43C8-AF98-1E839C20E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8193-0182-41C7-97A6-E9E0AB2CA5B7}" type="datetime1">
              <a:rPr lang="en-US" smtClean="0"/>
              <a:pPr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F3D-284C-43C8-AF98-1E839C20E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76C5-C808-483E-BB94-8FE71742644A}" type="datetime1">
              <a:rPr lang="en-US" smtClean="0"/>
              <a:pPr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F3D-284C-43C8-AF98-1E839C20E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0C71-B1D9-4597-80CA-07A6820593D7}" type="datetime1">
              <a:rPr lang="en-US" smtClean="0"/>
              <a:pPr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F3D-284C-43C8-AF98-1E839C20E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CB45-9BC5-4A7E-8E16-9B249F31D062}" type="datetime1">
              <a:rPr lang="en-US" smtClean="0"/>
              <a:pPr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F3D-284C-43C8-AF98-1E839C20E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C644-E9CE-45B4-81DB-844D7A62FB9B}" type="datetime1">
              <a:rPr lang="en-US" smtClean="0"/>
              <a:pPr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F3D-284C-43C8-AF98-1E839C20E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C2ED-A6C4-40A5-81C4-78D4141C8BBE}" type="datetime1">
              <a:rPr lang="en-US" smtClean="0"/>
              <a:pPr/>
              <a:t>3/7/18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F3D-284C-43C8-AF98-1E839C20E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F7BA-9A61-4B3E-9BEE-8F409DE840B5}" type="datetime1">
              <a:rPr lang="en-US" smtClean="0"/>
              <a:pPr/>
              <a:t>3/7/18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F3D-284C-43C8-AF98-1E839C20E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A0B4-B648-4D6C-B1CE-4049BADC9096}" type="datetime1">
              <a:rPr lang="en-US" smtClean="0"/>
              <a:pPr/>
              <a:t>3/7/18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F3D-284C-43C8-AF98-1E839C20E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222D-ACD1-4E70-A7D2-92FF09C06556}" type="datetime1">
              <a:rPr lang="en-US" smtClean="0"/>
              <a:pPr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F3D-284C-43C8-AF98-1E839C20E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FCFE-21C1-47FB-B122-F5DEDFA5B1FE}" type="datetime1">
              <a:rPr lang="en-US" smtClean="0"/>
              <a:pPr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F3D-284C-43C8-AF98-1E839C20E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E25D1-DF17-4EB8-AEAB-08336EA75136}" type="datetime1">
              <a:rPr lang="en-US" smtClean="0"/>
              <a:pPr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S. Motogna - Software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9DF3D-284C-43C8-AF98-1E839C20E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../Requirements%20Checklist.doc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Testing, Inspection, Walkthrough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Testing		Software Quality</a:t>
            </a:r>
            <a:r>
              <a:rPr lang="en-US" dirty="0"/>
              <a:t>	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Testing – important part of SQA</a:t>
            </a:r>
          </a:p>
          <a:p>
            <a:pPr>
              <a:buFont typeface="Calibri" pitchFamily="34" charset="0"/>
              <a:buChar char="×"/>
            </a:pPr>
            <a:endParaRPr lang="en-US" dirty="0"/>
          </a:p>
          <a:p>
            <a:pPr>
              <a:buFont typeface="Calibri" pitchFamily="34" charset="0"/>
              <a:buChar char="×"/>
            </a:pPr>
            <a:r>
              <a:rPr lang="en-US" dirty="0"/>
              <a:t>Testing </a:t>
            </a:r>
            <a:r>
              <a:rPr lang="en-US" u="sng" dirty="0"/>
              <a:t>cannot prove</a:t>
            </a:r>
            <a:r>
              <a:rPr lang="en-US" dirty="0"/>
              <a:t> error free programs</a:t>
            </a:r>
          </a:p>
          <a:p>
            <a:pPr>
              <a:buFont typeface="Calibri" pitchFamily="34" charset="0"/>
              <a:buChar char="×"/>
            </a:pPr>
            <a:r>
              <a:rPr lang="en-US" dirty="0"/>
              <a:t>One testing strategy (unit/ component/ integration) – finds </a:t>
            </a:r>
            <a:r>
              <a:rPr lang="en-US" dirty="0">
                <a:sym typeface="Symbol"/>
              </a:rPr>
              <a:t> 50% errors</a:t>
            </a:r>
          </a:p>
          <a:p>
            <a:pPr>
              <a:buFont typeface="Calibri" pitchFamily="34" charset="0"/>
              <a:buChar char="×"/>
            </a:pPr>
            <a:r>
              <a:rPr lang="en-US" dirty="0">
                <a:sym typeface="Symbol"/>
              </a:rPr>
              <a:t>Combination of testing strategies – finds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 60% errors</a:t>
            </a:r>
          </a:p>
          <a:p>
            <a:pPr>
              <a:buNone/>
            </a:pPr>
            <a:r>
              <a:rPr lang="en-US" dirty="0">
                <a:sym typeface="Symbol"/>
              </a:rPr>
              <a:t>	=&gt; only testing does not improve SQ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124200" y="762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2819400"/>
            <a:ext cx="3810000" cy="281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Myers classic test:</a:t>
            </a:r>
          </a:p>
          <a:p>
            <a:pPr marL="342900" indent="-342900" algn="ctr"/>
            <a:r>
              <a:rPr lang="en-US" sz="2400" dirty="0"/>
              <a:t>1 program – 15 errors</a:t>
            </a:r>
          </a:p>
          <a:p>
            <a:pPr marL="342900" indent="-342900" algn="ctr"/>
            <a:r>
              <a:rPr lang="en-US" sz="2400" dirty="0"/>
              <a:t>Average  </a:t>
            </a:r>
            <a:r>
              <a:rPr lang="en-US" sz="2400" dirty="0">
                <a:sym typeface="Symbol"/>
              </a:rPr>
              <a:t>5 /15</a:t>
            </a:r>
          </a:p>
          <a:p>
            <a:pPr marL="342900" indent="-342900" algn="ctr"/>
            <a:r>
              <a:rPr lang="en-US" sz="2400" dirty="0">
                <a:sym typeface="Symbol"/>
              </a:rPr>
              <a:t>Best  9/15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Reading or visually inspecting the code</a:t>
            </a:r>
          </a:p>
          <a:p>
            <a:r>
              <a:rPr lang="en-US" dirty="0"/>
              <a:t>best industry practice for detecting software defects early and learning about software artifacts</a:t>
            </a:r>
          </a:p>
          <a:p>
            <a:r>
              <a:rPr lang="en-US" dirty="0"/>
              <a:t>Include:</a:t>
            </a:r>
          </a:p>
          <a:p>
            <a:pPr lvl="1"/>
            <a:r>
              <a:rPr lang="en-US" dirty="0"/>
              <a:t>the structured review process, </a:t>
            </a:r>
          </a:p>
          <a:p>
            <a:pPr lvl="1"/>
            <a:r>
              <a:rPr lang="en-US" dirty="0"/>
              <a:t>standard of excellence product checklists, </a:t>
            </a:r>
          </a:p>
          <a:p>
            <a:pPr lvl="1"/>
            <a:r>
              <a:rPr lang="en-US" dirty="0"/>
              <a:t>defined roles of participants, and </a:t>
            </a:r>
          </a:p>
          <a:p>
            <a:pPr lvl="1"/>
            <a:r>
              <a:rPr lang="en-US" dirty="0"/>
              <a:t>the forms and reports</a:t>
            </a:r>
          </a:p>
          <a:p>
            <a:r>
              <a:rPr lang="en-US" dirty="0"/>
              <a:t>Improve reliability, availability and maintainability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Inspection vs.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formal review </a:t>
            </a:r>
            <a:r>
              <a:rPr lang="en-US" dirty="0"/>
              <a:t>used to verify that the artifact complies with the standard of excellence</a:t>
            </a:r>
          </a:p>
          <a:p>
            <a:r>
              <a:rPr lang="en-US" dirty="0"/>
              <a:t>serve the needs of quality management in verifying that the software artifact complies with the standard of excellence</a:t>
            </a:r>
          </a:p>
          <a:p>
            <a:r>
              <a:rPr lang="en-US" dirty="0"/>
              <a:t>Used as an exit criterion</a:t>
            </a:r>
          </a:p>
          <a:p>
            <a:r>
              <a:rPr lang="en-US" dirty="0"/>
              <a:t>Uses a structured review process</a:t>
            </a:r>
          </a:p>
          <a:p>
            <a:r>
              <a:rPr lang="en-US" dirty="0"/>
              <a:t>Involves several roles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informal review</a:t>
            </a:r>
            <a:r>
              <a:rPr lang="en-US" dirty="0"/>
              <a:t> used to confirm the understanding of the producer</a:t>
            </a:r>
          </a:p>
          <a:p>
            <a:endParaRPr lang="en-US"/>
          </a:p>
          <a:p>
            <a:r>
              <a:rPr lang="en-US" dirty="0"/>
              <a:t>serve the needs of the producer or author</a:t>
            </a:r>
          </a:p>
          <a:p>
            <a:r>
              <a:rPr lang="en-US" dirty="0"/>
              <a:t>may be several walkthroughs in each life-cycle activity. </a:t>
            </a:r>
          </a:p>
          <a:p>
            <a:r>
              <a:rPr lang="en-US" dirty="0"/>
              <a:t>yield open issues and action items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Software Inspection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Systematic procedure – all life-cycle</a:t>
            </a:r>
          </a:p>
          <a:p>
            <a:r>
              <a:rPr lang="en-US" dirty="0"/>
              <a:t>Steps</a:t>
            </a:r>
          </a:p>
          <a:p>
            <a:r>
              <a:rPr lang="en-US" dirty="0"/>
              <a:t>System of checklists</a:t>
            </a:r>
          </a:p>
          <a:p>
            <a:r>
              <a:rPr lang="en-US" dirty="0"/>
              <a:t>Roles</a:t>
            </a:r>
          </a:p>
          <a:p>
            <a:r>
              <a:rPr lang="en-US" dirty="0"/>
              <a:t>Forms and reports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410200" y="2133600"/>
            <a:ext cx="3124200" cy="3429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Planning,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Preparation,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Entry criteria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Conduct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Exit criteria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Reporting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Follow-up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81400" y="3429000"/>
            <a:ext cx="2590800" cy="31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Moderator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Producer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Reader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Reviewer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Recorder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Manager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Consumer</a:t>
            </a:r>
          </a:p>
          <a:p>
            <a:pPr algn="ctr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5800" y="3352800"/>
            <a:ext cx="381000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Inspection Record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Inspection Reporting Form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Report  Summary Form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  <a:p>
            <a:pPr lvl="1"/>
            <a:r>
              <a:rPr lang="en-US" dirty="0"/>
              <a:t>For: requirements, architecture, specification, design, code, test procedure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Contains: completeness, correctness, style, metrics, rules of constructions, multiple views</a:t>
            </a:r>
          </a:p>
          <a:p>
            <a:pPr lvl="1"/>
            <a:endParaRPr lang="en-US" dirty="0"/>
          </a:p>
          <a:p>
            <a:r>
              <a:rPr lang="en-US" dirty="0">
                <a:hlinkClick r:id="rId2" action="ppaction://hlinkfile"/>
              </a:rPr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Inspection Reporting Form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Issue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Line/Page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Defect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Defect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 .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Summary Form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599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Major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Defect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Wrong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Wrong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Functiona-lity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Maintai-nability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0"/>
            <a:ext cx="8229600" cy="457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Review process diagram </a:t>
            </a:r>
            <a:r>
              <a:rPr lang="en-US" sz="2400" dirty="0"/>
              <a:t>(from </a:t>
            </a:r>
            <a:r>
              <a:rPr lang="en-US" sz="2400" dirty="0" err="1"/>
              <a:t>Galin</a:t>
            </a:r>
            <a:r>
              <a:rPr lang="en-US" sz="2400" dirty="0"/>
              <a:t>-SQA)</a:t>
            </a:r>
          </a:p>
        </p:txBody>
      </p:sp>
      <p:pic>
        <p:nvPicPr>
          <p:cNvPr id="4" name="Picture 3" descr="ReviewProces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30126"/>
            <a:ext cx="5638800" cy="6065874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Inspections &amp; walkthroughs – finds 30-70% of </a:t>
            </a:r>
          </a:p>
          <a:p>
            <a:pPr lvl="1"/>
            <a:r>
              <a:rPr lang="en-US" dirty="0"/>
              <a:t>logic design errors</a:t>
            </a:r>
          </a:p>
          <a:p>
            <a:pPr lvl="1"/>
            <a:r>
              <a:rPr lang="en-US" dirty="0"/>
              <a:t>coding errors</a:t>
            </a:r>
          </a:p>
          <a:p>
            <a:r>
              <a:rPr lang="en-US" dirty="0"/>
              <a:t>Inspection - IBM reported an 83% defect detection rate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perform SQ </a:t>
            </a:r>
            <a:r>
              <a:rPr lang="en-US" dirty="0">
                <a:solidFill>
                  <a:srgbClr val="FF0000"/>
                </a:solidFill>
              </a:rPr>
              <a:t>CONTROL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  <a:p>
            <a:r>
              <a:rPr lang="en-US" dirty="0"/>
              <a:t>Inspections</a:t>
            </a:r>
          </a:p>
          <a:p>
            <a:r>
              <a:rPr lang="en-US" dirty="0"/>
              <a:t>Walkthroughs</a:t>
            </a:r>
          </a:p>
          <a:p>
            <a:r>
              <a:rPr lang="en-US" dirty="0"/>
              <a:t>Reviews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gathering information by making observations and comparing them to expectations [Dale Emery]</a:t>
            </a:r>
          </a:p>
          <a:p>
            <a:endParaRPr lang="en-US" dirty="0"/>
          </a:p>
          <a:p>
            <a:r>
              <a:rPr lang="en-US" dirty="0"/>
              <a:t>Most used quality improvement activity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 Black" pitchFamily="34" charset="0"/>
              </a:rPr>
              <a:t>Black-box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tests the functionality of an application </a:t>
            </a:r>
          </a:p>
          <a:p>
            <a:pPr lvl="1"/>
            <a:r>
              <a:rPr lang="en-US" dirty="0"/>
              <a:t>Tester cannot see the inner code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  <a:latin typeface="Arial Black" pitchFamily="34" charset="0"/>
              </a:rPr>
              <a:t>White-box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tests internal structures of an application</a:t>
            </a:r>
          </a:p>
          <a:p>
            <a:pPr lvl="1"/>
            <a:r>
              <a:rPr lang="en-US" dirty="0"/>
              <a:t>Tester knows the inner code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Unit testing </a:t>
            </a:r>
            <a:r>
              <a:rPr lang="en-US" dirty="0"/>
              <a:t>– execution of a complete class/ routine written by a single person, tested in isolation</a:t>
            </a:r>
          </a:p>
          <a:p>
            <a:r>
              <a:rPr lang="en-US" dirty="0">
                <a:solidFill>
                  <a:srgbClr val="FF0000"/>
                </a:solidFill>
              </a:rPr>
              <a:t>Component testing</a:t>
            </a:r>
            <a:r>
              <a:rPr lang="en-US" dirty="0"/>
              <a:t> – execution of a class/ package written by several persons, tested in isolation</a:t>
            </a:r>
          </a:p>
          <a:p>
            <a:r>
              <a:rPr lang="en-US" dirty="0">
                <a:solidFill>
                  <a:srgbClr val="FF0000"/>
                </a:solidFill>
              </a:rPr>
              <a:t>Integration testing</a:t>
            </a:r>
            <a:r>
              <a:rPr lang="en-US" dirty="0"/>
              <a:t> – combined execution of 2 or more classes/ components/ packages/ subsystems created by teams – continuous process</a:t>
            </a:r>
          </a:p>
          <a:p>
            <a:r>
              <a:rPr lang="en-US" dirty="0">
                <a:solidFill>
                  <a:srgbClr val="FF0000"/>
                </a:solidFill>
              </a:rPr>
              <a:t>Regression testing</a:t>
            </a:r>
            <a:r>
              <a:rPr lang="en-US" dirty="0"/>
              <a:t> – repetition of previously executed test cases </a:t>
            </a:r>
          </a:p>
          <a:p>
            <a:r>
              <a:rPr lang="en-US" dirty="0">
                <a:solidFill>
                  <a:srgbClr val="FF0000"/>
                </a:solidFill>
              </a:rPr>
              <a:t>System testing</a:t>
            </a:r>
            <a:r>
              <a:rPr lang="en-US" dirty="0"/>
              <a:t> – execution of the final configuration, including integration with other systems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 testing?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When you find an error (execute test case) =&gt; 2-steps process:</a:t>
            </a:r>
          </a:p>
          <a:p>
            <a:endParaRPr lang="en-US" dirty="0">
              <a:sym typeface="Symbol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Symbol"/>
              </a:rPr>
              <a:t>Determine the location and category of error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Symbol"/>
              </a:rPr>
              <a:t>Fix the error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vs. Debugging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669530"/>
              </p:ext>
            </p:extLst>
          </p:nvPr>
        </p:nvGraphicFramePr>
        <p:xfrm>
          <a:off x="457200" y="1600200"/>
          <a:ext cx="8229600" cy="3886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537"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516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starts with known conditions, uses predefined methods, and has predictable outcomes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starts from possibly unknown initial conditions and its end cannot be predicted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537">
                <a:tc>
                  <a:txBody>
                    <a:bodyPr/>
                    <a:lstStyle/>
                    <a:p>
                      <a:r>
                        <a:rPr lang="en-US" dirty="0"/>
                        <a:t>Performed by testing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Performed by development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537">
                <a:tc>
                  <a:txBody>
                    <a:bodyPr/>
                    <a:lstStyle/>
                    <a:p>
                      <a:r>
                        <a:rPr lang="en-US" dirty="0"/>
                        <a:t>Can be 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537">
                <a:tc>
                  <a:txBody>
                    <a:bodyPr/>
                    <a:lstStyle/>
                    <a:p>
                      <a:r>
                        <a:rPr lang="en-US" dirty="0"/>
                        <a:t>Goal:</a:t>
                      </a:r>
                      <a:r>
                        <a:rPr lang="en-US" baseline="0" dirty="0"/>
                        <a:t> find as many bugs as possible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Goal: find and remove a 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537">
                <a:tc>
                  <a:txBody>
                    <a:bodyPr/>
                    <a:lstStyle/>
                    <a:p>
                      <a:r>
                        <a:rPr lang="en-US" dirty="0"/>
                        <a:t>Find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cause of the 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53318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testing process</a:t>
            </a:r>
          </a:p>
          <a:p>
            <a:endParaRPr lang="en-US" dirty="0"/>
          </a:p>
          <a:p>
            <a:r>
              <a:rPr lang="en-US" dirty="0"/>
              <a:t>Tool for generating test cases</a:t>
            </a:r>
          </a:p>
          <a:p>
            <a:endParaRPr lang="en-US" dirty="0"/>
          </a:p>
          <a:p>
            <a:r>
              <a:rPr lang="en-US" dirty="0"/>
              <a:t>Tool for performing testing: unit, integration,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xUnit</a:t>
            </a:r>
            <a:endParaRPr lang="en-US" dirty="0"/>
          </a:p>
          <a:p>
            <a:r>
              <a:rPr lang="en-US" dirty="0"/>
              <a:t>C#, Java, Python</a:t>
            </a:r>
          </a:p>
          <a:p>
            <a:r>
              <a:rPr lang="en-US" dirty="0"/>
              <a:t>Mercury</a:t>
            </a:r>
          </a:p>
          <a:p>
            <a:r>
              <a:rPr lang="en-US" dirty="0"/>
              <a:t>Selenium, </a:t>
            </a:r>
            <a:r>
              <a:rPr lang="en-US" dirty="0" err="1"/>
              <a:t>Winrunner</a:t>
            </a:r>
            <a:r>
              <a:rPr lang="en-US" dirty="0"/>
              <a:t>, QTP</a:t>
            </a:r>
          </a:p>
          <a:p>
            <a:r>
              <a:rPr lang="en-US" dirty="0"/>
              <a:t>Application Center Test (ACT) .NET</a:t>
            </a:r>
          </a:p>
          <a:p>
            <a:r>
              <a:rPr lang="en-US" dirty="0" err="1"/>
              <a:t>WebSphere</a:t>
            </a:r>
            <a:r>
              <a:rPr lang="en-US" dirty="0"/>
              <a:t> IBM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5029200" y="1600200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Unit testing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8200" y="25908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Component testing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5638800" y="3352800"/>
            <a:ext cx="2514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Regression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757</Words>
  <Application>Microsoft Macintosh PowerPoint</Application>
  <PresentationFormat>On-screen Show (4:3)</PresentationFormat>
  <Paragraphs>173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Symbol</vt:lpstr>
      <vt:lpstr>Wingdings</vt:lpstr>
      <vt:lpstr>Office Theme</vt:lpstr>
      <vt:lpstr>Course 2</vt:lpstr>
      <vt:lpstr>How to perform SQ CONTROL?</vt:lpstr>
      <vt:lpstr>Testing </vt:lpstr>
      <vt:lpstr>Testing</vt:lpstr>
      <vt:lpstr>Testing</vt:lpstr>
      <vt:lpstr>Debugging</vt:lpstr>
      <vt:lpstr>Testing vs. Debugging</vt:lpstr>
      <vt:lpstr>Testing tools</vt:lpstr>
      <vt:lpstr>Testing Tools</vt:lpstr>
      <vt:lpstr>Testing  Software Quality  </vt:lpstr>
      <vt:lpstr>Software Inspection</vt:lpstr>
      <vt:lpstr>Inspection vs. Walkthrough</vt:lpstr>
      <vt:lpstr>Steps in Software Inspection</vt:lpstr>
      <vt:lpstr>PowerPoint Presentation</vt:lpstr>
      <vt:lpstr>Inspection Reporting Form</vt:lpstr>
      <vt:lpstr>Report Summary Form</vt:lpstr>
      <vt:lpstr>PowerPoint Presentation</vt:lpstr>
      <vt:lpstr>SQA?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2</dc:title>
  <dc:creator>simona</dc:creator>
  <cp:lastModifiedBy>Microsoft Office User</cp:lastModifiedBy>
  <cp:revision>32</cp:revision>
  <dcterms:created xsi:type="dcterms:W3CDTF">2012-02-29T15:27:15Z</dcterms:created>
  <dcterms:modified xsi:type="dcterms:W3CDTF">2018-03-07T09:29:14Z</dcterms:modified>
</cp:coreProperties>
</file>