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8761" autoAdjust="0"/>
  </p:normalViewPr>
  <p:slideViewPr>
    <p:cSldViewPr>
      <p:cViewPr varScale="1">
        <p:scale>
          <a:sx n="100" d="100"/>
          <a:sy n="100" d="100"/>
        </p:scale>
        <p:origin x="196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1B4CFB-E150-4A24-8F97-6ECE0F710C2A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277BB-7355-44B6-9577-821837C39A1F}">
      <dgm:prSet phldrT="[Text]"/>
      <dgm:spPr/>
      <dgm:t>
        <a:bodyPr/>
        <a:lstStyle/>
        <a:p>
          <a:r>
            <a:rPr lang="en-US" dirty="0"/>
            <a:t>Degree of satisfying specified requirements</a:t>
          </a:r>
        </a:p>
      </dgm:t>
    </dgm:pt>
    <dgm:pt modelId="{997F4249-D6AE-47AB-9EFE-9B5B6B4C3B79}" type="parTrans" cxnId="{49B82B8E-400B-4201-82BF-974388524D30}">
      <dgm:prSet/>
      <dgm:spPr/>
      <dgm:t>
        <a:bodyPr/>
        <a:lstStyle/>
        <a:p>
          <a:endParaRPr lang="en-US"/>
        </a:p>
      </dgm:t>
    </dgm:pt>
    <dgm:pt modelId="{07889070-67DD-4DA6-AA52-0C3638C9FCF8}" type="sibTrans" cxnId="{49B82B8E-400B-4201-82BF-974388524D30}">
      <dgm:prSet/>
      <dgm:spPr/>
      <dgm:t>
        <a:bodyPr/>
        <a:lstStyle/>
        <a:p>
          <a:endParaRPr lang="en-US"/>
        </a:p>
      </dgm:t>
    </dgm:pt>
    <dgm:pt modelId="{E1B5AA89-245D-4545-A3B2-5C705365000E}">
      <dgm:prSet phldrT="[Text]"/>
      <dgm:spPr/>
      <dgm:t>
        <a:bodyPr/>
        <a:lstStyle/>
        <a:p>
          <a:r>
            <a:rPr lang="en-US" dirty="0"/>
            <a:t>Degree of satisfying user needs &amp; expectations</a:t>
          </a:r>
        </a:p>
      </dgm:t>
    </dgm:pt>
    <dgm:pt modelId="{C9D66115-781C-4A41-9EC3-E3515C5F7BBE}" type="parTrans" cxnId="{AE36D0C6-84F4-45D3-8AF6-92E893BA2676}">
      <dgm:prSet/>
      <dgm:spPr/>
      <dgm:t>
        <a:bodyPr/>
        <a:lstStyle/>
        <a:p>
          <a:endParaRPr lang="en-US"/>
        </a:p>
      </dgm:t>
    </dgm:pt>
    <dgm:pt modelId="{7B74D883-B94E-4085-8F86-103E2C39A9DB}" type="sibTrans" cxnId="{AE36D0C6-84F4-45D3-8AF6-92E893BA2676}">
      <dgm:prSet/>
      <dgm:spPr/>
      <dgm:t>
        <a:bodyPr/>
        <a:lstStyle/>
        <a:p>
          <a:endParaRPr lang="en-US"/>
        </a:p>
      </dgm:t>
    </dgm:pt>
    <dgm:pt modelId="{6BA5CEED-BAAB-47F2-8F9A-023B88FB3D77}" type="pres">
      <dgm:prSet presAssocID="{631B4CFB-E150-4A24-8F97-6ECE0F710C2A}" presName="compositeShape" presStyleCnt="0">
        <dgm:presLayoutVars>
          <dgm:chMax val="2"/>
          <dgm:dir/>
          <dgm:resizeHandles val="exact"/>
        </dgm:presLayoutVars>
      </dgm:prSet>
      <dgm:spPr/>
    </dgm:pt>
    <dgm:pt modelId="{386086BE-CAC0-451A-B03C-FB0F3D51E3A7}" type="pres">
      <dgm:prSet presAssocID="{631B4CFB-E150-4A24-8F97-6ECE0F710C2A}" presName="divider" presStyleLbl="fgShp" presStyleIdx="0" presStyleCnt="1"/>
      <dgm:spPr/>
    </dgm:pt>
    <dgm:pt modelId="{E4071C85-3067-419A-88C9-81D0277217C3}" type="pres">
      <dgm:prSet presAssocID="{4BF277BB-7355-44B6-9577-821837C39A1F}" presName="downArrow" presStyleLbl="node1" presStyleIdx="0" presStyleCnt="2" custLinFactNeighborX="15556" custLinFactNeighborY="4336"/>
      <dgm:spPr/>
    </dgm:pt>
    <dgm:pt modelId="{2B307745-7D3F-4E59-9646-3D106BBA0AE8}" type="pres">
      <dgm:prSet presAssocID="{4BF277BB-7355-44B6-9577-821837C39A1F}" presName="downArrowText" presStyleLbl="revTx" presStyleIdx="0" presStyleCnt="2">
        <dgm:presLayoutVars>
          <dgm:bulletEnabled val="1"/>
        </dgm:presLayoutVars>
      </dgm:prSet>
      <dgm:spPr/>
    </dgm:pt>
    <dgm:pt modelId="{CBEB8B26-AC55-4C08-B77B-D04565940A32}" type="pres">
      <dgm:prSet presAssocID="{E1B5AA89-245D-4545-A3B2-5C705365000E}" presName="upArrow" presStyleLbl="node1" presStyleIdx="1" presStyleCnt="2" custLinFactNeighborX="-8148" custLinFactNeighborY="1399"/>
      <dgm:spPr/>
    </dgm:pt>
    <dgm:pt modelId="{9CB1D6E3-73F9-41C4-A5D4-51FED7C0F65F}" type="pres">
      <dgm:prSet presAssocID="{E1B5AA89-245D-4545-A3B2-5C705365000E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D0ECB25B-4F37-4BAF-A8EB-0570941D8B7A}" type="presOf" srcId="{631B4CFB-E150-4A24-8F97-6ECE0F710C2A}" destId="{6BA5CEED-BAAB-47F2-8F9A-023B88FB3D77}" srcOrd="0" destOrd="0" presId="urn:microsoft.com/office/officeart/2005/8/layout/arrow3"/>
    <dgm:cxn modelId="{F199BE6A-F17E-4A83-9534-DB1D94700143}" type="presOf" srcId="{E1B5AA89-245D-4545-A3B2-5C705365000E}" destId="{9CB1D6E3-73F9-41C4-A5D4-51FED7C0F65F}" srcOrd="0" destOrd="0" presId="urn:microsoft.com/office/officeart/2005/8/layout/arrow3"/>
    <dgm:cxn modelId="{49B82B8E-400B-4201-82BF-974388524D30}" srcId="{631B4CFB-E150-4A24-8F97-6ECE0F710C2A}" destId="{4BF277BB-7355-44B6-9577-821837C39A1F}" srcOrd="0" destOrd="0" parTransId="{997F4249-D6AE-47AB-9EFE-9B5B6B4C3B79}" sibTransId="{07889070-67DD-4DA6-AA52-0C3638C9FCF8}"/>
    <dgm:cxn modelId="{835D4E98-3B09-472A-AE0C-9B95B54D7357}" type="presOf" srcId="{4BF277BB-7355-44B6-9577-821837C39A1F}" destId="{2B307745-7D3F-4E59-9646-3D106BBA0AE8}" srcOrd="0" destOrd="0" presId="urn:microsoft.com/office/officeart/2005/8/layout/arrow3"/>
    <dgm:cxn modelId="{AE36D0C6-84F4-45D3-8AF6-92E893BA2676}" srcId="{631B4CFB-E150-4A24-8F97-6ECE0F710C2A}" destId="{E1B5AA89-245D-4545-A3B2-5C705365000E}" srcOrd="1" destOrd="0" parTransId="{C9D66115-781C-4A41-9EC3-E3515C5F7BBE}" sibTransId="{7B74D883-B94E-4085-8F86-103E2C39A9DB}"/>
    <dgm:cxn modelId="{6DF7348D-CFF2-4794-9A77-85C703DF1054}" type="presParOf" srcId="{6BA5CEED-BAAB-47F2-8F9A-023B88FB3D77}" destId="{386086BE-CAC0-451A-B03C-FB0F3D51E3A7}" srcOrd="0" destOrd="0" presId="urn:microsoft.com/office/officeart/2005/8/layout/arrow3"/>
    <dgm:cxn modelId="{09F3014E-FCDF-4D72-BE3A-422324B70FAD}" type="presParOf" srcId="{6BA5CEED-BAAB-47F2-8F9A-023B88FB3D77}" destId="{E4071C85-3067-419A-88C9-81D0277217C3}" srcOrd="1" destOrd="0" presId="urn:microsoft.com/office/officeart/2005/8/layout/arrow3"/>
    <dgm:cxn modelId="{6CD5840E-D224-42E7-8695-36EC3426443A}" type="presParOf" srcId="{6BA5CEED-BAAB-47F2-8F9A-023B88FB3D77}" destId="{2B307745-7D3F-4E59-9646-3D106BBA0AE8}" srcOrd="2" destOrd="0" presId="urn:microsoft.com/office/officeart/2005/8/layout/arrow3"/>
    <dgm:cxn modelId="{6E853001-0D86-4B72-8900-DAD20E921A3B}" type="presParOf" srcId="{6BA5CEED-BAAB-47F2-8F9A-023B88FB3D77}" destId="{CBEB8B26-AC55-4C08-B77B-D04565940A32}" srcOrd="3" destOrd="0" presId="urn:microsoft.com/office/officeart/2005/8/layout/arrow3"/>
    <dgm:cxn modelId="{C4805B08-6FB3-4D09-90F8-0315B5A778E7}" type="presParOf" srcId="{6BA5CEED-BAAB-47F2-8F9A-023B88FB3D77}" destId="{9CB1D6E3-73F9-41C4-A5D4-51FED7C0F65F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0516D5-108B-4FBB-A296-7C28E763D498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AA592F-4A0E-4D30-A91D-0C7499579CA1}">
      <dgm:prSet phldrT="[Text]"/>
      <dgm:spPr/>
      <dgm:t>
        <a:bodyPr/>
        <a:lstStyle/>
        <a:p>
          <a:r>
            <a:rPr lang="en-US" b="1" dirty="0"/>
            <a:t>External</a:t>
          </a:r>
        </a:p>
      </dgm:t>
    </dgm:pt>
    <dgm:pt modelId="{8B55D90F-43E0-433E-8ED5-56AF6DF5F3D8}" type="parTrans" cxnId="{93EDA40C-CA54-4BA0-8B3A-442E4F1BF210}">
      <dgm:prSet/>
      <dgm:spPr/>
      <dgm:t>
        <a:bodyPr/>
        <a:lstStyle/>
        <a:p>
          <a:endParaRPr lang="en-US"/>
        </a:p>
      </dgm:t>
    </dgm:pt>
    <dgm:pt modelId="{DF48B5DA-D34B-4E78-A99C-B9CDB1C85D99}" type="sibTrans" cxnId="{93EDA40C-CA54-4BA0-8B3A-442E4F1BF210}">
      <dgm:prSet/>
      <dgm:spPr/>
      <dgm:t>
        <a:bodyPr/>
        <a:lstStyle/>
        <a:p>
          <a:endParaRPr lang="en-US"/>
        </a:p>
      </dgm:t>
    </dgm:pt>
    <dgm:pt modelId="{0B69E391-15B1-4080-B711-C1CD35CDE8EB}">
      <dgm:prSet phldrT="[Text]"/>
      <dgm:spPr/>
      <dgm:t>
        <a:bodyPr/>
        <a:lstStyle/>
        <a:p>
          <a:r>
            <a:rPr lang="en-US" b="1" dirty="0"/>
            <a:t>Internal</a:t>
          </a:r>
        </a:p>
      </dgm:t>
    </dgm:pt>
    <dgm:pt modelId="{C9B0D1E2-D4DE-4843-BFBF-5732EE487B46}" type="parTrans" cxnId="{5B8E4ADE-6020-4025-A41E-04A9ABBBA5C7}">
      <dgm:prSet/>
      <dgm:spPr/>
      <dgm:t>
        <a:bodyPr/>
        <a:lstStyle/>
        <a:p>
          <a:endParaRPr lang="en-US"/>
        </a:p>
      </dgm:t>
    </dgm:pt>
    <dgm:pt modelId="{48AAC973-84FD-4F2F-8E1E-34B2DA2B15B5}" type="sibTrans" cxnId="{5B8E4ADE-6020-4025-A41E-04A9ABBBA5C7}">
      <dgm:prSet/>
      <dgm:spPr/>
      <dgm:t>
        <a:bodyPr/>
        <a:lstStyle/>
        <a:p>
          <a:endParaRPr lang="en-US"/>
        </a:p>
      </dgm:t>
    </dgm:pt>
    <dgm:pt modelId="{68854440-8BA1-41E8-966B-AD63BE3E0128}" type="pres">
      <dgm:prSet presAssocID="{510516D5-108B-4FBB-A296-7C28E763D498}" presName="compositeShape" presStyleCnt="0">
        <dgm:presLayoutVars>
          <dgm:chMax val="2"/>
          <dgm:dir/>
          <dgm:resizeHandles val="exact"/>
        </dgm:presLayoutVars>
      </dgm:prSet>
      <dgm:spPr/>
    </dgm:pt>
    <dgm:pt modelId="{59D7B01E-9650-4C2B-B74B-DDB2C165C2A9}" type="pres">
      <dgm:prSet presAssocID="{510516D5-108B-4FBB-A296-7C28E763D498}" presName="divider" presStyleLbl="fgShp" presStyleIdx="0" presStyleCnt="1"/>
      <dgm:spPr/>
    </dgm:pt>
    <dgm:pt modelId="{0ABED68E-BC78-4A7E-8565-9B1BC3A8D613}" type="pres">
      <dgm:prSet presAssocID="{F9AA592F-4A0E-4D30-A91D-0C7499579CA1}" presName="downArrow" presStyleLbl="node1" presStyleIdx="0" presStyleCnt="2"/>
      <dgm:spPr/>
    </dgm:pt>
    <dgm:pt modelId="{EE85B81E-4E07-4944-80E7-668931AF06D1}" type="pres">
      <dgm:prSet presAssocID="{F9AA592F-4A0E-4D30-A91D-0C7499579CA1}" presName="downArrowText" presStyleLbl="revTx" presStyleIdx="0" presStyleCnt="2">
        <dgm:presLayoutVars>
          <dgm:bulletEnabled val="1"/>
        </dgm:presLayoutVars>
      </dgm:prSet>
      <dgm:spPr/>
    </dgm:pt>
    <dgm:pt modelId="{CC858C63-B892-4E92-81F2-DBED35046D31}" type="pres">
      <dgm:prSet presAssocID="{0B69E391-15B1-4080-B711-C1CD35CDE8EB}" presName="upArrow" presStyleLbl="node1" presStyleIdx="1" presStyleCnt="2"/>
      <dgm:spPr/>
    </dgm:pt>
    <dgm:pt modelId="{11DD848F-64F8-4FC5-8D9D-AE73BE8369D3}" type="pres">
      <dgm:prSet presAssocID="{0B69E391-15B1-4080-B711-C1CD35CDE8EB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93EDA40C-CA54-4BA0-8B3A-442E4F1BF210}" srcId="{510516D5-108B-4FBB-A296-7C28E763D498}" destId="{F9AA592F-4A0E-4D30-A91D-0C7499579CA1}" srcOrd="0" destOrd="0" parTransId="{8B55D90F-43E0-433E-8ED5-56AF6DF5F3D8}" sibTransId="{DF48B5DA-D34B-4E78-A99C-B9CDB1C85D99}"/>
    <dgm:cxn modelId="{AB7CD30E-9807-4A8B-ACD0-EFFBAE21C55F}" type="presOf" srcId="{510516D5-108B-4FBB-A296-7C28E763D498}" destId="{68854440-8BA1-41E8-966B-AD63BE3E0128}" srcOrd="0" destOrd="0" presId="urn:microsoft.com/office/officeart/2005/8/layout/arrow3"/>
    <dgm:cxn modelId="{047CFC21-0D3F-4B89-BD43-4D396B59977A}" type="presOf" srcId="{F9AA592F-4A0E-4D30-A91D-0C7499579CA1}" destId="{EE85B81E-4E07-4944-80E7-668931AF06D1}" srcOrd="0" destOrd="0" presId="urn:microsoft.com/office/officeart/2005/8/layout/arrow3"/>
    <dgm:cxn modelId="{6F699899-122E-4B61-B7C4-B6D351056C25}" type="presOf" srcId="{0B69E391-15B1-4080-B711-C1CD35CDE8EB}" destId="{11DD848F-64F8-4FC5-8D9D-AE73BE8369D3}" srcOrd="0" destOrd="0" presId="urn:microsoft.com/office/officeart/2005/8/layout/arrow3"/>
    <dgm:cxn modelId="{5B8E4ADE-6020-4025-A41E-04A9ABBBA5C7}" srcId="{510516D5-108B-4FBB-A296-7C28E763D498}" destId="{0B69E391-15B1-4080-B711-C1CD35CDE8EB}" srcOrd="1" destOrd="0" parTransId="{C9B0D1E2-D4DE-4843-BFBF-5732EE487B46}" sibTransId="{48AAC973-84FD-4F2F-8E1E-34B2DA2B15B5}"/>
    <dgm:cxn modelId="{635CB75E-65BE-4AE5-9C67-991D3C57C43A}" type="presParOf" srcId="{68854440-8BA1-41E8-966B-AD63BE3E0128}" destId="{59D7B01E-9650-4C2B-B74B-DDB2C165C2A9}" srcOrd="0" destOrd="0" presId="urn:microsoft.com/office/officeart/2005/8/layout/arrow3"/>
    <dgm:cxn modelId="{EB8E55B9-B2DA-446C-93D7-51D44B676E82}" type="presParOf" srcId="{68854440-8BA1-41E8-966B-AD63BE3E0128}" destId="{0ABED68E-BC78-4A7E-8565-9B1BC3A8D613}" srcOrd="1" destOrd="0" presId="urn:microsoft.com/office/officeart/2005/8/layout/arrow3"/>
    <dgm:cxn modelId="{DFA25AC6-18C3-4EAA-919B-B7D49BCE0EDE}" type="presParOf" srcId="{68854440-8BA1-41E8-966B-AD63BE3E0128}" destId="{EE85B81E-4E07-4944-80E7-668931AF06D1}" srcOrd="2" destOrd="0" presId="urn:microsoft.com/office/officeart/2005/8/layout/arrow3"/>
    <dgm:cxn modelId="{B9BAD1B1-E68E-4818-88EF-996740413A4A}" type="presParOf" srcId="{68854440-8BA1-41E8-966B-AD63BE3E0128}" destId="{CC858C63-B892-4E92-81F2-DBED35046D31}" srcOrd="3" destOrd="0" presId="urn:microsoft.com/office/officeart/2005/8/layout/arrow3"/>
    <dgm:cxn modelId="{86975E2C-C9A3-42C8-8CC4-A8A3D3150EC6}" type="presParOf" srcId="{68854440-8BA1-41E8-966B-AD63BE3E0128}" destId="{11DD848F-64F8-4FC5-8D9D-AE73BE8369D3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086BE-CAC0-451A-B03C-FB0F3D51E3A7}">
      <dsp:nvSpPr>
        <dsp:cNvPr id="0" name=""/>
        <dsp:cNvSpPr/>
      </dsp:nvSpPr>
      <dsp:spPr>
        <a:xfrm rot="21300000">
          <a:off x="25254" y="1794666"/>
          <a:ext cx="8179091" cy="936629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71C85-3067-419A-88C9-81D0277217C3}">
      <dsp:nvSpPr>
        <dsp:cNvPr id="0" name=""/>
        <dsp:cNvSpPr/>
      </dsp:nvSpPr>
      <dsp:spPr>
        <a:xfrm>
          <a:off x="1371610" y="304796"/>
          <a:ext cx="2468880" cy="1810385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07745-7D3F-4E59-9646-3D106BBA0AE8}">
      <dsp:nvSpPr>
        <dsp:cNvPr id="0" name=""/>
        <dsp:cNvSpPr/>
      </dsp:nvSpPr>
      <dsp:spPr>
        <a:xfrm>
          <a:off x="4361687" y="0"/>
          <a:ext cx="2633472" cy="190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Degree of satisfying specified requirements</a:t>
          </a:r>
        </a:p>
      </dsp:txBody>
      <dsp:txXfrm>
        <a:off x="4361687" y="0"/>
        <a:ext cx="2633472" cy="1900904"/>
      </dsp:txXfrm>
    </dsp:sp>
    <dsp:sp modelId="{CBEB8B26-AC55-4C08-B77B-D04565940A32}">
      <dsp:nvSpPr>
        <dsp:cNvPr id="0" name=""/>
        <dsp:cNvSpPr/>
      </dsp:nvSpPr>
      <dsp:spPr>
        <a:xfrm>
          <a:off x="4572003" y="2514606"/>
          <a:ext cx="2468880" cy="1810385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1D6E3-73F9-41C4-A5D4-51FED7C0F65F}">
      <dsp:nvSpPr>
        <dsp:cNvPr id="0" name=""/>
        <dsp:cNvSpPr/>
      </dsp:nvSpPr>
      <dsp:spPr>
        <a:xfrm>
          <a:off x="1234440" y="2625058"/>
          <a:ext cx="2633472" cy="190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Degree of satisfying user needs &amp; expectations</a:t>
          </a:r>
        </a:p>
      </dsp:txBody>
      <dsp:txXfrm>
        <a:off x="1234440" y="2625058"/>
        <a:ext cx="2633472" cy="1900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7B01E-9650-4C2B-B74B-DDB2C165C2A9}">
      <dsp:nvSpPr>
        <dsp:cNvPr id="0" name=""/>
        <dsp:cNvSpPr/>
      </dsp:nvSpPr>
      <dsp:spPr>
        <a:xfrm rot="21300000">
          <a:off x="18706" y="1685100"/>
          <a:ext cx="6058586" cy="693799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ED68E-BC78-4A7E-8565-9B1BC3A8D613}">
      <dsp:nvSpPr>
        <dsp:cNvPr id="0" name=""/>
        <dsp:cNvSpPr/>
      </dsp:nvSpPr>
      <dsp:spPr>
        <a:xfrm>
          <a:off x="731520" y="203200"/>
          <a:ext cx="1828800" cy="1625600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5B81E-4E07-4944-80E7-668931AF06D1}">
      <dsp:nvSpPr>
        <dsp:cNvPr id="0" name=""/>
        <dsp:cNvSpPr/>
      </dsp:nvSpPr>
      <dsp:spPr>
        <a:xfrm>
          <a:off x="3230880" y="0"/>
          <a:ext cx="1950720" cy="1706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External</a:t>
          </a:r>
        </a:p>
      </dsp:txBody>
      <dsp:txXfrm>
        <a:off x="3230880" y="0"/>
        <a:ext cx="1950720" cy="1706880"/>
      </dsp:txXfrm>
    </dsp:sp>
    <dsp:sp modelId="{CC858C63-B892-4E92-81F2-DBED35046D31}">
      <dsp:nvSpPr>
        <dsp:cNvPr id="0" name=""/>
        <dsp:cNvSpPr/>
      </dsp:nvSpPr>
      <dsp:spPr>
        <a:xfrm>
          <a:off x="3535680" y="2235200"/>
          <a:ext cx="1828800" cy="162560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D848F-64F8-4FC5-8D9D-AE73BE8369D3}">
      <dsp:nvSpPr>
        <dsp:cNvPr id="0" name=""/>
        <dsp:cNvSpPr/>
      </dsp:nvSpPr>
      <dsp:spPr>
        <a:xfrm>
          <a:off x="914400" y="2357120"/>
          <a:ext cx="1950720" cy="1706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Internal</a:t>
          </a:r>
        </a:p>
      </dsp:txBody>
      <dsp:txXfrm>
        <a:off x="914400" y="2357120"/>
        <a:ext cx="1950720" cy="1706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60EC5-DF65-4D80-AEF1-7450940D8D23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EAB77-343E-4CDA-ACC2-AFE1D61895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differs from correctness – how well a system does the job rather than being built correctly</a:t>
            </a:r>
          </a:p>
          <a:p>
            <a:r>
              <a:rPr lang="en-US" dirty="0"/>
              <a:t>Understandability – more general level than readability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EAB77-343E-4CDA-ACC2-AFE1D61895E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11EF-B898-4428-BF19-09EE2131F352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E720-50B0-4C63-A70E-41FE565C8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11EF-B898-4428-BF19-09EE2131F352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E720-50B0-4C63-A70E-41FE565C8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11EF-B898-4428-BF19-09EE2131F352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E720-50B0-4C63-A70E-41FE565C8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11EF-B898-4428-BF19-09EE2131F352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E720-50B0-4C63-A70E-41FE565C8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11EF-B898-4428-BF19-09EE2131F352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E720-50B0-4C63-A70E-41FE565C8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11EF-B898-4428-BF19-09EE2131F352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E720-50B0-4C63-A70E-41FE565C8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11EF-B898-4428-BF19-09EE2131F352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E720-50B0-4C63-A70E-41FE565C8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11EF-B898-4428-BF19-09EE2131F352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E720-50B0-4C63-A70E-41FE565C8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11EF-B898-4428-BF19-09EE2131F352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E720-50B0-4C63-A70E-41FE565C8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11EF-B898-4428-BF19-09EE2131F352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E720-50B0-4C63-A70E-41FE565C8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11EF-B898-4428-BF19-09EE2131F352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E720-50B0-4C63-A70E-41FE565C8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011EF-B898-4428-BF19-09EE2131F352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BE720-50B0-4C63-A70E-41FE565C8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bbcluj.ro/~motogna/SoftwareQuality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1</a:t>
            </a:r>
          </a:p>
          <a:p>
            <a:r>
              <a:rPr lang="en-US"/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/>
              <a:t>Dependency between external characteristics</a:t>
            </a:r>
            <a:br>
              <a:rPr lang="en-US" sz="3200" dirty="0"/>
            </a:br>
            <a:r>
              <a:rPr lang="en-US" sz="1800" dirty="0"/>
              <a:t>(S. McConnell – Code Complete)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600200"/>
          <a:ext cx="8458200" cy="44957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995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Usab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Effic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Integ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Adapt.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Robust.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r>
                        <a:rPr lang="en-US" dirty="0"/>
                        <a:t>Correct.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r>
                        <a:rPr lang="en-US" dirty="0"/>
                        <a:t>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r>
                        <a:rPr lang="en-US" dirty="0"/>
                        <a:t>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r>
                        <a:rPr lang="en-US" dirty="0"/>
                        <a:t>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r>
                        <a:rPr lang="en-US" dirty="0"/>
                        <a:t>Integrity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r>
                        <a:rPr lang="en-US" dirty="0"/>
                        <a:t>Adaptability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r>
                        <a:rPr lang="en-US" dirty="0"/>
                        <a:t>Robustness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study software quality?</a:t>
            </a:r>
          </a:p>
          <a:p>
            <a:r>
              <a:rPr lang="en-US" dirty="0"/>
              <a:t>Why apply a software quality assurance plan?</a:t>
            </a:r>
          </a:p>
          <a:p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 Best answer – manager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? Have you perform SQA?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Facts-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Fact</a:t>
            </a:r>
            <a:r>
              <a:rPr lang="en-US" dirty="0"/>
              <a:t>: </a:t>
            </a:r>
            <a:r>
              <a:rPr lang="en-US" i="1" dirty="0"/>
              <a:t>improving quality reduces development costs</a:t>
            </a:r>
          </a:p>
          <a:p>
            <a:endParaRPr lang="en-US" i="1" dirty="0"/>
          </a:p>
          <a:p>
            <a:r>
              <a:rPr lang="en-US" dirty="0"/>
              <a:t>Stats:</a:t>
            </a:r>
          </a:p>
          <a:p>
            <a:pPr lvl="1"/>
            <a:r>
              <a:rPr lang="en-US" dirty="0"/>
              <a:t>Biggest (all resources) activity in software development is debugging and correcting code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NASA</a:t>
            </a:r>
          </a:p>
          <a:p>
            <a:pPr lvl="1"/>
            <a:r>
              <a:rPr lang="en-US" dirty="0"/>
              <a:t>50 projects/ 400 work-years/ 3 mil lines of code</a:t>
            </a:r>
          </a:p>
          <a:p>
            <a:pPr lvl="1"/>
            <a:r>
              <a:rPr lang="en-US" i="1" dirty="0"/>
              <a:t>“ increased quality assurance decreased error rate, didn’t increase overall development costs”</a:t>
            </a:r>
          </a:p>
          <a:p>
            <a:r>
              <a:rPr lang="en-US" dirty="0"/>
              <a:t>IBM</a:t>
            </a:r>
          </a:p>
          <a:p>
            <a:pPr lvl="1"/>
            <a:r>
              <a:rPr lang="en-US" i="1" dirty="0"/>
              <a:t>“less defects – shortest development projects”</a:t>
            </a:r>
          </a:p>
          <a:p>
            <a:pPr lvl="1"/>
            <a:r>
              <a:rPr lang="en-US" i="1" dirty="0"/>
              <a:t>“removing errors – most expensive and time-consuming activity”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 (1985)</a:t>
            </a:r>
          </a:p>
          <a:p>
            <a:pPr lvl="1"/>
            <a:r>
              <a:rPr lang="en-US" dirty="0"/>
              <a:t>166 programmers – same specification =&gt; programs </a:t>
            </a:r>
            <a:r>
              <a:rPr lang="en-US" dirty="0">
                <a:sym typeface="Symbol"/>
              </a:rPr>
              <a:t> 220 lines + 5 hours</a:t>
            </a:r>
          </a:p>
          <a:p>
            <a:pPr lvl="1"/>
            <a:r>
              <a:rPr lang="en-US" i="1" dirty="0">
                <a:sym typeface="Symbol"/>
              </a:rPr>
              <a:t>“less errors – average time”</a:t>
            </a:r>
            <a:endParaRPr lang="en-US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+ lab</a:t>
            </a:r>
          </a:p>
          <a:p>
            <a:r>
              <a:rPr lang="en-US" dirty="0"/>
              <a:t>TO DO:</a:t>
            </a:r>
          </a:p>
          <a:p>
            <a:pPr lvl="1"/>
            <a:r>
              <a:rPr lang="en-US" dirty="0"/>
              <a:t>2 labs</a:t>
            </a:r>
          </a:p>
          <a:p>
            <a:pPr lvl="1"/>
            <a:r>
              <a:rPr lang="en-US" dirty="0"/>
              <a:t>project: SQ plan for your/other project</a:t>
            </a:r>
          </a:p>
          <a:p>
            <a:r>
              <a:rPr lang="en-US" dirty="0"/>
              <a:t>Evaluation:</a:t>
            </a:r>
          </a:p>
          <a:p>
            <a:pPr lvl="1"/>
            <a:r>
              <a:rPr lang="en-US" dirty="0"/>
              <a:t>50% written exam + 50% semester activity</a:t>
            </a:r>
          </a:p>
          <a:p>
            <a:pPr lvl="1">
              <a:buNone/>
            </a:pPr>
            <a:r>
              <a:rPr lang="en-US" sz="2400" dirty="0">
                <a:hlinkClick r:id="rId2"/>
              </a:rPr>
              <a:t>http://www.cs.ubbcluj.ro/~motogna/SoftwareQuality.html</a:t>
            </a:r>
            <a:endParaRPr lang="en-US" sz="2400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o-RO" dirty="0"/>
              <a:t>D. Galin – Software quality assurance – From theory to implementation, Addison Wesley, 2003</a:t>
            </a:r>
            <a:endParaRPr lang="en-US" dirty="0"/>
          </a:p>
          <a:p>
            <a:r>
              <a:rPr lang="ro-RO" dirty="0"/>
              <a:t>S.H.  Kan –Metrics and models in Software Quality Engineering. Addison Wesley, 2nd ed., 2003</a:t>
            </a:r>
            <a:endParaRPr lang="en-US" dirty="0"/>
          </a:p>
          <a:p>
            <a:r>
              <a:rPr lang="ro-RO" dirty="0"/>
              <a:t>R.A. Khan, K. Mustafe, S.I. Ahson – Software Quality: Concepts and Practice, Alpha Science, 2006</a:t>
            </a:r>
            <a:endParaRPr lang="en-US" dirty="0"/>
          </a:p>
          <a:p>
            <a:r>
              <a:rPr lang="ro-RO" dirty="0"/>
              <a:t>G. Schulmeyer - Handbook of Software Quality Assurance , Artech House, 2007</a:t>
            </a:r>
            <a:endParaRPr lang="en-US" dirty="0"/>
          </a:p>
          <a:p>
            <a:r>
              <a:rPr lang="ro-RO" dirty="0"/>
              <a:t>D. Spinellis. </a:t>
            </a:r>
            <a:r>
              <a:rPr lang="ro-RO" i="1" dirty="0"/>
              <a:t>Code Quality: The Open Source Perspective</a:t>
            </a:r>
            <a:r>
              <a:rPr lang="ro-RO" dirty="0"/>
              <a:t>. Addison Wesley, 2006</a:t>
            </a:r>
            <a:endParaRPr lang="en-US" dirty="0"/>
          </a:p>
          <a:p>
            <a:r>
              <a:rPr lang="en-US" dirty="0"/>
              <a:t>S. McConnell – Code Complete, 2</a:t>
            </a:r>
            <a:r>
              <a:rPr lang="en-US" baseline="30000" dirty="0"/>
              <a:t>nd</a:t>
            </a:r>
            <a:r>
              <a:rPr lang="en-US" dirty="0"/>
              <a:t> Edition, Microsoft Press, 2004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3 integers, representing the lengths of  a triangle sides determine if the triangle is:</a:t>
            </a:r>
          </a:p>
          <a:p>
            <a:pPr lvl="1"/>
            <a:r>
              <a:rPr lang="en-US" dirty="0"/>
              <a:t>Scalene</a:t>
            </a:r>
          </a:p>
          <a:p>
            <a:pPr lvl="1"/>
            <a:r>
              <a:rPr lang="en-US" dirty="0"/>
              <a:t>Isosceles</a:t>
            </a:r>
          </a:p>
          <a:p>
            <a:pPr lvl="1"/>
            <a:r>
              <a:rPr lang="en-US" dirty="0"/>
              <a:t>Equilateral</a:t>
            </a:r>
          </a:p>
          <a:p>
            <a:pPr lvl="1">
              <a:buNone/>
            </a:pPr>
            <a:r>
              <a:rPr lang="en-US" dirty="0"/>
              <a:t>OR “Is NOT a triangle”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Write test cases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Evaluate your test</a:t>
            </a:r>
            <a:br>
              <a:rPr lang="en-US" sz="3600" dirty="0"/>
            </a:br>
            <a:r>
              <a:rPr lang="en-US" sz="1800" dirty="0"/>
              <a:t>G. Myers – The Art of Software Testing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1. Do you have a test case that represents a </a:t>
            </a:r>
            <a:r>
              <a:rPr lang="en-US" i="1" dirty="0"/>
              <a:t>valid </a:t>
            </a:r>
            <a:r>
              <a:rPr lang="en-US" dirty="0"/>
              <a:t>scalene triangle? </a:t>
            </a:r>
            <a:r>
              <a:rPr lang="en-US" i="1" dirty="0"/>
              <a:t>(No guarantee for 1, 2, 3 and 2, 5, 10) </a:t>
            </a:r>
          </a:p>
          <a:p>
            <a:pPr>
              <a:buNone/>
            </a:pPr>
            <a:r>
              <a:rPr lang="en-US" dirty="0"/>
              <a:t>2. Do you have a test case that represents a valid equilateral triangle? </a:t>
            </a:r>
          </a:p>
          <a:p>
            <a:pPr>
              <a:buNone/>
            </a:pPr>
            <a:r>
              <a:rPr lang="en-US" dirty="0"/>
              <a:t>3. Do you have a test case that represents a valid isosceles triangle? (</a:t>
            </a:r>
            <a:r>
              <a:rPr lang="en-US" i="1" dirty="0"/>
              <a:t>(No guarantee for</a:t>
            </a:r>
            <a:r>
              <a:rPr lang="en-US" dirty="0"/>
              <a:t> 2, 2, 4) </a:t>
            </a:r>
          </a:p>
          <a:p>
            <a:pPr>
              <a:buNone/>
            </a:pPr>
            <a:r>
              <a:rPr lang="en-US" dirty="0"/>
              <a:t>4. Do you have at least three test cases that represent valid isosceles triangles such that you have tried all three permutations of two equal sides? (</a:t>
            </a:r>
            <a:r>
              <a:rPr lang="en-US" i="1" dirty="0"/>
              <a:t>ex. 3, 3, 4; 3, 4, 3; and 4, 3, 3</a:t>
            </a:r>
            <a:r>
              <a:rPr lang="en-US" dirty="0"/>
              <a:t>) </a:t>
            </a:r>
          </a:p>
          <a:p>
            <a:pPr>
              <a:buNone/>
            </a:pPr>
            <a:r>
              <a:rPr lang="en-US" dirty="0"/>
              <a:t>5. Do you have a test case in which one side has a zero value? </a:t>
            </a:r>
          </a:p>
          <a:p>
            <a:pPr>
              <a:buNone/>
            </a:pPr>
            <a:r>
              <a:rPr lang="en-US" dirty="0"/>
              <a:t>6. Do you have a test case in which one side has a negative value? </a:t>
            </a:r>
          </a:p>
          <a:p>
            <a:pPr>
              <a:buNone/>
            </a:pPr>
            <a:r>
              <a:rPr lang="en-US" dirty="0"/>
              <a:t>7. Do you have a test case with three integers greater than zero such that the sum of two of the numbers is equal to the third?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4102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Compute your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8229600" cy="48006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8</a:t>
            </a:r>
            <a:r>
              <a:rPr lang="en-US" sz="4200" dirty="0"/>
              <a:t>. Do you have at least three test cases in category 7 such that you have tried all three permutations where the length of one side is equal to the sum of the lengths of the other two sides? (</a:t>
            </a:r>
            <a:r>
              <a:rPr lang="en-US" sz="4200" i="1" dirty="0"/>
              <a:t>ex. 1, 2, 3; 1, 3, 2; and 3, 1, 2</a:t>
            </a:r>
            <a:r>
              <a:rPr lang="en-US" sz="4200" dirty="0"/>
              <a:t>) </a:t>
            </a:r>
          </a:p>
          <a:p>
            <a:pPr>
              <a:buNone/>
            </a:pPr>
            <a:r>
              <a:rPr lang="en-US" sz="4200" dirty="0"/>
              <a:t>9. Do you have a test case with three integers greater than zero such that the sum of two of the numbers is less than the third? (</a:t>
            </a:r>
            <a:r>
              <a:rPr lang="en-US" sz="4200" i="1" dirty="0"/>
              <a:t>ex. 1, 2, 4 or 12,15,30</a:t>
            </a:r>
            <a:r>
              <a:rPr lang="en-US" sz="4200" dirty="0"/>
              <a:t>) </a:t>
            </a:r>
          </a:p>
          <a:p>
            <a:pPr>
              <a:buNone/>
            </a:pPr>
            <a:r>
              <a:rPr lang="en-US" sz="4200" dirty="0"/>
              <a:t>10. Do you have at least three test cases in category 9 such that you have tried all three permutations? (</a:t>
            </a:r>
            <a:r>
              <a:rPr lang="en-US" sz="4200" i="1" dirty="0"/>
              <a:t>ex. 1, 2, 4; 1, 4, 2; and 4, 1, 2</a:t>
            </a:r>
            <a:r>
              <a:rPr lang="en-US" sz="4200" dirty="0"/>
              <a:t>) </a:t>
            </a:r>
          </a:p>
          <a:p>
            <a:pPr>
              <a:buNone/>
            </a:pPr>
            <a:r>
              <a:rPr lang="en-US" sz="4200" dirty="0"/>
              <a:t>11. Do you have a test case in which all sides are zero (0, 0, 0)? </a:t>
            </a:r>
          </a:p>
          <a:p>
            <a:pPr>
              <a:buNone/>
            </a:pPr>
            <a:r>
              <a:rPr lang="en-US" sz="4200" dirty="0"/>
              <a:t>12. Do you have at least one test case specifying </a:t>
            </a:r>
            <a:r>
              <a:rPr lang="en-US" sz="4200" dirty="0" err="1"/>
              <a:t>noninteger</a:t>
            </a:r>
            <a:r>
              <a:rPr lang="en-US" sz="4200" dirty="0"/>
              <a:t> values? (</a:t>
            </a:r>
            <a:r>
              <a:rPr lang="en-US" sz="4200" i="1" dirty="0"/>
              <a:t>ex. 2.5, 3.5, 5.5</a:t>
            </a:r>
            <a:r>
              <a:rPr lang="en-US" sz="4200" dirty="0"/>
              <a:t>)</a:t>
            </a:r>
          </a:p>
          <a:p>
            <a:pPr>
              <a:buNone/>
            </a:pPr>
            <a:r>
              <a:rPr lang="en-US" sz="4200" dirty="0"/>
              <a:t>13. Do you have at least one test case specifying the wrong number of values (two rather than three integers, for example)? </a:t>
            </a:r>
          </a:p>
          <a:p>
            <a:pPr>
              <a:buNone/>
            </a:pPr>
            <a:r>
              <a:rPr lang="en-US" sz="4200" dirty="0"/>
              <a:t>14. For each test case did you specify the expected output from the program in addition to the input values? 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943600" y="4648200"/>
            <a:ext cx="2971800" cy="12192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Highly professional </a:t>
            </a:r>
            <a:r>
              <a:rPr lang="en-US" sz="2000" dirty="0">
                <a:sym typeface="Symbol"/>
              </a:rPr>
              <a:t> 7.8 / 14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Quality?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33400" y="190500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programmer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162800" y="5257800"/>
            <a:ext cx="16002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User/ costumer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Characteristics of SQ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4040188" cy="639762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External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Correctness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– system is free of faults in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specif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design,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implem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Usability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– easy to use</a:t>
            </a:r>
          </a:p>
          <a:p>
            <a:r>
              <a:rPr lang="en-US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Efficiency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– minimal use of resources</a:t>
            </a:r>
          </a:p>
          <a:p>
            <a:r>
              <a:rPr lang="en-US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Reliability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– perform required tasks in stated conditions</a:t>
            </a:r>
          </a:p>
          <a:p>
            <a:r>
              <a:rPr lang="en-US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Integrity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– prevent unauthorized or improper access</a:t>
            </a:r>
          </a:p>
          <a:p>
            <a:r>
              <a:rPr lang="en-US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Adaptability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– easy to be used in other environments</a:t>
            </a:r>
          </a:p>
          <a:p>
            <a:r>
              <a:rPr lang="en-US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Accuracy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– how well does the job</a:t>
            </a:r>
          </a:p>
          <a:p>
            <a:r>
              <a:rPr lang="en-US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Robustness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– continue to function in invalid conditions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8200" y="990600"/>
            <a:ext cx="4041775" cy="6397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Internal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>
            <a:normAutofit fontScale="92500" lnSpcReduction="10000"/>
          </a:bodyPr>
          <a:lstStyle/>
          <a:p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Maintainability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– easy to modify / extend</a:t>
            </a:r>
          </a:p>
          <a:p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Flexibility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– easy to modify for other purposes</a:t>
            </a:r>
          </a:p>
          <a:p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Portability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– easy to use on different platforms, environments</a:t>
            </a:r>
          </a:p>
          <a:p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Reusability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– easy to be reused in other systems</a:t>
            </a:r>
          </a:p>
          <a:p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Readability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– easy to read and understand</a:t>
            </a:r>
          </a:p>
          <a:p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Testability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– easy to verify if it meets the requirements</a:t>
            </a:r>
          </a:p>
          <a:p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Understandability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– coherence of a system</a:t>
            </a:r>
          </a:p>
          <a:p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2590800" y="990600"/>
            <a:ext cx="1371600" cy="6858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user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6858000" y="838200"/>
            <a:ext cx="1828800" cy="685800"/>
          </a:xfrm>
          <a:prstGeom prst="wedgeEllipseCallout">
            <a:avLst/>
          </a:prstGeom>
          <a:solidFill>
            <a:srgbClr val="FF5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developer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scan0008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53200" y="533400"/>
            <a:ext cx="2133600" cy="2143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993</Words>
  <Application>Microsoft Macintosh PowerPoint</Application>
  <PresentationFormat>On-screen Show (4:3)</PresentationFormat>
  <Paragraphs>153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Wingdings</vt:lpstr>
      <vt:lpstr>Office Theme</vt:lpstr>
      <vt:lpstr>Software Quality</vt:lpstr>
      <vt:lpstr>Course info</vt:lpstr>
      <vt:lpstr>References</vt:lpstr>
      <vt:lpstr>Test</vt:lpstr>
      <vt:lpstr>Evaluate your test G. Myers – The Art of Software Testing</vt:lpstr>
      <vt:lpstr>Compute your score</vt:lpstr>
      <vt:lpstr>What is Software Quality?</vt:lpstr>
      <vt:lpstr>Characteristics of SQ</vt:lpstr>
      <vt:lpstr>PowerPoint Presentation</vt:lpstr>
      <vt:lpstr>Dependency between external characteristics (S. McConnell – Code Complete)</vt:lpstr>
      <vt:lpstr> </vt:lpstr>
      <vt:lpstr>Facts- statistics</vt:lpstr>
      <vt:lpstr>Stats</vt:lpstr>
      <vt:lpstr>Stats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</dc:title>
  <dc:creator>simona</dc:creator>
  <cp:lastModifiedBy>Microsoft Office User</cp:lastModifiedBy>
  <cp:revision>27</cp:revision>
  <dcterms:created xsi:type="dcterms:W3CDTF">2012-02-20T16:37:20Z</dcterms:created>
  <dcterms:modified xsi:type="dcterms:W3CDTF">2018-02-28T11:05:50Z</dcterms:modified>
</cp:coreProperties>
</file>