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10287000" cx="18288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Tahoma"/>
      <p:regular r:id="rId46"/>
      <p:bold r:id="rId47"/>
    </p:embeddedFont>
    <p:embeddedFont>
      <p:font typeface="Proxima Nova Semibold"/>
      <p:regular r:id="rId48"/>
      <p:bold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1" roundtripDataSignature="AMtx7mjqugdQNthtgrJDtr2LpkNa8c+N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34FBAD-700B-4CB2-8996-7B2362A86E75}">
  <a:tblStyle styleId="{C634FBAD-700B-4CB2-8996-7B2362A86E7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42" Type="http://schemas.openxmlformats.org/officeDocument/2006/relationships/font" Target="fonts/Roboto-regular.fntdata"/><Relationship Id="rId41" Type="http://schemas.openxmlformats.org/officeDocument/2006/relationships/font" Target="fonts/ProximaNova-boldItalic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Tahom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roximaNovaSemibold-regular.fntdata"/><Relationship Id="rId47" Type="http://schemas.openxmlformats.org/officeDocument/2006/relationships/font" Target="fonts/Tahoma-bold.fntdata"/><Relationship Id="rId49" Type="http://schemas.openxmlformats.org/officeDocument/2006/relationships/font" Target="fonts/ProximaNova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ProximaNova-bold.fntdata"/><Relationship Id="rId38" Type="http://schemas.openxmlformats.org/officeDocument/2006/relationships/font" Target="fonts/ProximaNova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customschemas.google.com/relationships/presentationmetadata" Target="metadata"/><Relationship Id="rId50" Type="http://schemas.openxmlformats.org/officeDocument/2006/relationships/font" Target="fonts/ProximaNovaSemibol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64385d6b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gd64385d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d64385d6b4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gd64385d6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2">
  <p:cSld name="CUSTOM_3_1_1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1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11" name="Google Shape;11;p3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ри элемента">
  <p:cSld name="CUSTOM_3_1_1_2_2_1_1_1_1_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40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196" name="Google Shape;196;p4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40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201" name="Google Shape;201;p4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40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206" name="Google Shape;206;p4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0" wrap="square" tIns="144000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grpSp>
        <p:nvGrpSpPr>
          <p:cNvPr id="211" name="Google Shape;211;p40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212" name="Google Shape;212;p4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40"/>
          <p:cNvSpPr txBox="1"/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17" name="Google Shape;217;p40"/>
          <p:cNvSpPr/>
          <p:nvPr/>
        </p:nvSpPr>
        <p:spPr>
          <a:xfrm>
            <a:off x="547200" y="3194025"/>
            <a:ext cx="2484000" cy="2484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0"/>
          <p:cNvSpPr/>
          <p:nvPr/>
        </p:nvSpPr>
        <p:spPr>
          <a:xfrm>
            <a:off x="6268638" y="3199200"/>
            <a:ext cx="2484000" cy="2484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0"/>
          <p:cNvSpPr/>
          <p:nvPr/>
        </p:nvSpPr>
        <p:spPr>
          <a:xfrm>
            <a:off x="11983225" y="3199200"/>
            <a:ext cx="2484000" cy="2484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0"/>
          <p:cNvSpPr txBox="1"/>
          <p:nvPr>
            <p:ph idx="2" type="body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0" wrap="square" tIns="144000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21" name="Google Shape;221;p40"/>
          <p:cNvSpPr txBox="1"/>
          <p:nvPr>
            <p:ph idx="3" type="body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0" wrap="square" tIns="144000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22" name="Google Shape;222;p40"/>
          <p:cNvSpPr/>
          <p:nvPr/>
        </p:nvSpPr>
        <p:spPr>
          <a:xfrm>
            <a:off x="18773050" y="725400"/>
            <a:ext cx="3521100" cy="4453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Впишите в круг иконку или текстовое </a:t>
            </a: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значение с размером шрифта 56pt.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40"/>
          <p:cNvPicPr preferRelativeResize="0"/>
          <p:nvPr/>
        </p:nvPicPr>
        <p:blipFill rotWithShape="1">
          <a:blip r:embed="rId2">
            <a:alphaModFix/>
          </a:blip>
          <a:srcRect b="0" l="7544" r="0" t="0"/>
          <a:stretch/>
        </p:blipFill>
        <p:spPr>
          <a:xfrm>
            <a:off x="18930391" y="1974600"/>
            <a:ext cx="26419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0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Большая цифра">
  <p:cSld name="CUSTOM_3_1_1_2_2_1_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1"/>
          <p:cNvSpPr txBox="1"/>
          <p:nvPr>
            <p:ph idx="1" type="subTitle"/>
          </p:nvPr>
        </p:nvSpPr>
        <p:spPr>
          <a:xfrm>
            <a:off x="4856925" y="2217600"/>
            <a:ext cx="8574000" cy="29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b="1" sz="23000">
                <a:solidFill>
                  <a:srgbClr val="4BD0A0"/>
                </a:solidFill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8" name="Google Shape;228;p41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1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1"/>
          <p:cNvSpPr txBox="1"/>
          <p:nvPr>
            <p:ph type="title"/>
          </p:nvPr>
        </p:nvSpPr>
        <p:spPr>
          <a:xfrm>
            <a:off x="4856925" y="5435575"/>
            <a:ext cx="8574000" cy="2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1" name="Google Shape;231;p41"/>
          <p:cNvSpPr txBox="1"/>
          <p:nvPr>
            <p:ph idx="2" type="body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/>
        </p:txBody>
      </p:sp>
      <p:grpSp>
        <p:nvGrpSpPr>
          <p:cNvPr id="232" name="Google Shape;232;p41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233" name="Google Shape;233;p4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CUSTOM_3_1_1_2_1">
    <p:bg>
      <p:bgPr>
        <a:solidFill>
          <a:srgbClr val="4BD0A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2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2"/>
          <p:cNvSpPr txBox="1"/>
          <p:nvPr>
            <p:ph type="title"/>
          </p:nvPr>
        </p:nvSpPr>
        <p:spPr>
          <a:xfrm>
            <a:off x="551850" y="489600"/>
            <a:ext cx="14292000" cy="4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grpSp>
        <p:nvGrpSpPr>
          <p:cNvPr id="241" name="Google Shape;241;p42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242" name="Google Shape;242;p4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42"/>
          <p:cNvSpPr/>
          <p:nvPr/>
        </p:nvSpPr>
        <p:spPr>
          <a:xfrm>
            <a:off x="18773050" y="725400"/>
            <a:ext cx="4680000" cy="4465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1750" y="2217591"/>
            <a:ext cx="4364628" cy="2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2"/>
          <p:cNvSpPr/>
          <p:nvPr/>
        </p:nvSpPr>
        <p:spPr>
          <a:xfrm>
            <a:off x="18773050" y="5916625"/>
            <a:ext cx="4680000" cy="2982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Нижний текстовый блок используйте для написания имени, фамилии и должности.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1750" y="7164000"/>
            <a:ext cx="3167966" cy="14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2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2"/>
          <p:cNvSpPr txBox="1"/>
          <p:nvPr>
            <p:ph idx="1" type="subTitle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Финальный слайд">
  <p:cSld name="CUSTOM_3_1_1_2_1_3">
    <p:bg>
      <p:bgPr>
        <a:solidFill>
          <a:srgbClr val="4BD0A0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43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54" name="Google Shape;254;p43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3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43"/>
          <p:cNvSpPr txBox="1"/>
          <p:nvPr>
            <p:ph idx="1" type="subTitle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7" name="Google Shape;257;p43"/>
          <p:cNvSpPr txBox="1"/>
          <p:nvPr>
            <p:ph idx="2" type="subTitle"/>
          </p:nvPr>
        </p:nvSpPr>
        <p:spPr>
          <a:xfrm>
            <a:off x="8454216" y="8908925"/>
            <a:ext cx="35472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44000" spcFirstLastPara="1" rIns="0" wrap="square" tIns="2160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43"/>
          <p:cNvSpPr txBox="1"/>
          <p:nvPr>
            <p:ph idx="3" type="subTitle"/>
          </p:nvPr>
        </p:nvSpPr>
        <p:spPr>
          <a:xfrm>
            <a:off x="12725850" y="8908925"/>
            <a:ext cx="35472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44000" spcFirstLastPara="1" rIns="0" wrap="square" tIns="2160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9" name="Google Shape;259;p43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260" name="Google Shape;260;p4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43"/>
          <p:cNvSpPr txBox="1"/>
          <p:nvPr>
            <p:ph type="title"/>
          </p:nvPr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grpSp>
        <p:nvGrpSpPr>
          <p:cNvPr id="265" name="Google Shape;265;p43"/>
          <p:cNvGrpSpPr/>
          <p:nvPr/>
        </p:nvGrpSpPr>
        <p:grpSpPr>
          <a:xfrm>
            <a:off x="11989956" y="8898074"/>
            <a:ext cx="741757" cy="741757"/>
            <a:chOff x="1190625" y="193738"/>
            <a:chExt cx="4905800" cy="4905800"/>
          </a:xfrm>
        </p:grpSpPr>
        <p:sp>
          <p:nvSpPr>
            <p:cNvPr id="266" name="Google Shape;266;p43"/>
            <p:cNvSpPr/>
            <p:nvPr/>
          </p:nvSpPr>
          <p:spPr>
            <a:xfrm>
              <a:off x="1190625" y="193738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3"/>
            <p:cNvSpPr/>
            <p:nvPr/>
          </p:nvSpPr>
          <p:spPr>
            <a:xfrm>
              <a:off x="3088563" y="1629213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43"/>
          <p:cNvGrpSpPr/>
          <p:nvPr/>
        </p:nvGrpSpPr>
        <p:grpSpPr>
          <a:xfrm>
            <a:off x="7697851" y="8899998"/>
            <a:ext cx="740589" cy="740589"/>
            <a:chOff x="1190625" y="238125"/>
            <a:chExt cx="5186200" cy="5186200"/>
          </a:xfrm>
        </p:grpSpPr>
        <p:sp>
          <p:nvSpPr>
            <p:cNvPr id="269" name="Google Shape;269;p43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3"/>
            <p:cNvSpPr/>
            <p:nvPr/>
          </p:nvSpPr>
          <p:spPr>
            <a:xfrm>
              <a:off x="2761650" y="1809150"/>
              <a:ext cx="2137575" cy="2178450"/>
            </a:xfrm>
            <a:custGeom>
              <a:rect b="b" l="l" r="r" t="t"/>
              <a:pathLst>
                <a:path extrusionOk="0" h="87138" w="85503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43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72" name="Google Shape;272;p4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Финальный слайд 2">
  <p:cSld name="CUSTOM_3_1_1_2_1_3_1">
    <p:bg>
      <p:bgPr>
        <a:solidFill>
          <a:srgbClr val="4BD0A0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44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78" name="Google Shape;278;p4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44"/>
          <p:cNvSpPr txBox="1"/>
          <p:nvPr>
            <p:ph idx="1" type="subTitle"/>
          </p:nvPr>
        </p:nvSpPr>
        <p:spPr>
          <a:xfrm>
            <a:off x="1299900" y="5928725"/>
            <a:ext cx="35571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2160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1" name="Google Shape;281;p44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282" name="Google Shape;282;p4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44"/>
          <p:cNvSpPr txBox="1"/>
          <p:nvPr>
            <p:ph type="title"/>
          </p:nvPr>
        </p:nvSpPr>
        <p:spPr>
          <a:xfrm>
            <a:off x="551850" y="489600"/>
            <a:ext cx="128628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grpSp>
        <p:nvGrpSpPr>
          <p:cNvPr id="287" name="Google Shape;287;p44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88" name="Google Shape;288;p4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44"/>
          <p:cNvGrpSpPr/>
          <p:nvPr/>
        </p:nvGrpSpPr>
        <p:grpSpPr>
          <a:xfrm>
            <a:off x="551795" y="6913222"/>
            <a:ext cx="748625" cy="748625"/>
            <a:chOff x="1190625" y="193738"/>
            <a:chExt cx="4905800" cy="4905800"/>
          </a:xfrm>
        </p:grpSpPr>
        <p:sp>
          <p:nvSpPr>
            <p:cNvPr id="293" name="Google Shape;293;p44"/>
            <p:cNvSpPr/>
            <p:nvPr/>
          </p:nvSpPr>
          <p:spPr>
            <a:xfrm>
              <a:off x="1190625" y="193738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4"/>
            <p:cNvSpPr/>
            <p:nvPr/>
          </p:nvSpPr>
          <p:spPr>
            <a:xfrm>
              <a:off x="3088563" y="1629213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44"/>
          <p:cNvGrpSpPr/>
          <p:nvPr/>
        </p:nvGrpSpPr>
        <p:grpSpPr>
          <a:xfrm>
            <a:off x="551117" y="5925588"/>
            <a:ext cx="748772" cy="748772"/>
            <a:chOff x="7019517" y="8956750"/>
            <a:chExt cx="684060" cy="684060"/>
          </a:xfrm>
        </p:grpSpPr>
        <p:sp>
          <p:nvSpPr>
            <p:cNvPr id="296" name="Google Shape;296;p44"/>
            <p:cNvSpPr/>
            <p:nvPr/>
          </p:nvSpPr>
          <p:spPr>
            <a:xfrm>
              <a:off x="7019517" y="8956750"/>
              <a:ext cx="684060" cy="68406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4"/>
            <p:cNvSpPr/>
            <p:nvPr/>
          </p:nvSpPr>
          <p:spPr>
            <a:xfrm>
              <a:off x="7226735" y="9163968"/>
              <a:ext cx="281946" cy="287338"/>
            </a:xfrm>
            <a:custGeom>
              <a:rect b="b" l="l" r="r" t="t"/>
              <a:pathLst>
                <a:path extrusionOk="0" h="87138" w="85503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44"/>
          <p:cNvSpPr txBox="1"/>
          <p:nvPr>
            <p:ph idx="2" type="subTitle"/>
          </p:nvPr>
        </p:nvSpPr>
        <p:spPr>
          <a:xfrm>
            <a:off x="1299750" y="6919200"/>
            <a:ext cx="35571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2160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9" name="Google Shape;299;p44"/>
          <p:cNvSpPr txBox="1"/>
          <p:nvPr>
            <p:ph idx="3" type="subTitle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">
  <p:cSld name="CUSTOM_3_1_1_2_1_2">
    <p:bg>
      <p:bgPr>
        <a:solidFill>
          <a:srgbClr val="4BD0A0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45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302" name="Google Shape;302;p4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45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5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5"/>
          <p:cNvSpPr txBox="1"/>
          <p:nvPr>
            <p:ph idx="1" type="subTitle"/>
          </p:nvPr>
        </p:nvSpPr>
        <p:spPr>
          <a:xfrm>
            <a:off x="9144000" y="7644600"/>
            <a:ext cx="284160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9" name="Google Shape;309;p45"/>
          <p:cNvSpPr txBox="1"/>
          <p:nvPr>
            <p:ph type="title"/>
          </p:nvPr>
        </p:nvSpPr>
        <p:spPr>
          <a:xfrm>
            <a:off x="551850" y="489600"/>
            <a:ext cx="12862800" cy="4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2">
  <p:cSld name="CUSTOM_3_1_1_2_1_2_1">
    <p:bg>
      <p:bgPr>
        <a:solidFill>
          <a:srgbClr val="4BD0A0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/>
          <p:nvPr/>
        </p:nvSpPr>
        <p:spPr>
          <a:xfrm>
            <a:off x="13360413" y="3981995"/>
            <a:ext cx="5654700" cy="56547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6"/>
          <p:cNvSpPr/>
          <p:nvPr/>
        </p:nvSpPr>
        <p:spPr>
          <a:xfrm>
            <a:off x="7704086" y="3960625"/>
            <a:ext cx="5654700" cy="5654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1" i="0" sz="9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46"/>
          <p:cNvSpPr txBox="1"/>
          <p:nvPr>
            <p:ph idx="1" type="subTitle"/>
          </p:nvPr>
        </p:nvSpPr>
        <p:spPr>
          <a:xfrm>
            <a:off x="7704075" y="5436000"/>
            <a:ext cx="5710500" cy="2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576000">
            <a:noAutofit/>
          </a:bodyPr>
          <a:lstStyle>
            <a:lvl1pPr lv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9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14" name="Google Shape;314;p46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315" name="Google Shape;315;p4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46"/>
          <p:cNvSpPr txBox="1"/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1">
  <p:cSld name="CUSTOM_3_1_1_2_1_2_1_1">
    <p:bg>
      <p:bgPr>
        <a:solidFill>
          <a:srgbClr val="4BD0A0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9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i="0" sz="96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47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7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7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47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326" name="Google Shape;326;p4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47"/>
          <p:cNvSpPr txBox="1"/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2">
  <p:cSld name="CUSTOM_3_1_1_2_1_2_1_1_1">
    <p:bg>
      <p:bgPr>
        <a:solidFill>
          <a:srgbClr val="4BD0A0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8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8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8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9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i="0" sz="96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48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337" name="Google Shape;337;p4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48"/>
          <p:cNvSpPr txBox="1"/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3">
  <p:cSld name="CUSTOM_3_1_1_2_1_2_1_1_1_1">
    <p:bg>
      <p:bgPr>
        <a:solidFill>
          <a:srgbClr val="4BD0A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9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9"/>
          <p:cNvSpPr/>
          <p:nvPr/>
        </p:nvSpPr>
        <p:spPr>
          <a:xfrm>
            <a:off x="9143693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9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i="0" sz="96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49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49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348" name="Google Shape;348;p4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49"/>
          <p:cNvSpPr txBox="1"/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1">
  <p:cSld name="CUSTOM_3_1_1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2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17" name="Google Shape;17;p3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4">
  <p:cSld name="CUSTOM_3_1_1_2_1_2_1_1_1_1_1">
    <p:bg>
      <p:bgPr>
        <a:solidFill>
          <a:srgbClr val="4BD0A0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0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0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0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9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i="0" sz="96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50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359" name="Google Shape;359;p5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50"/>
          <p:cNvSpPr txBox="1"/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 с изображением">
  <p:cSld name="CUSTOM_3_1_1_2_1_1">
    <p:bg>
      <p:bgPr>
        <a:solidFill>
          <a:srgbClr val="4BD0A0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/>
          <p:nvPr/>
        </p:nvSpPr>
        <p:spPr>
          <a:xfrm>
            <a:off x="9144000" y="496800"/>
            <a:ext cx="8413500" cy="841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1"/>
          <p:cNvSpPr/>
          <p:nvPr/>
        </p:nvSpPr>
        <p:spPr>
          <a:xfrm>
            <a:off x="9602760" y="1260000"/>
            <a:ext cx="8365800" cy="8365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1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51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369" name="Google Shape;369;p5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51"/>
          <p:cNvSpPr txBox="1"/>
          <p:nvPr>
            <p:ph type="title"/>
          </p:nvPr>
        </p:nvSpPr>
        <p:spPr>
          <a:xfrm>
            <a:off x="551850" y="489600"/>
            <a:ext cx="10004400" cy="4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74" name="Google Shape;374;p51"/>
          <p:cNvSpPr/>
          <p:nvPr/>
        </p:nvSpPr>
        <p:spPr>
          <a:xfrm>
            <a:off x="18773050" y="733450"/>
            <a:ext cx="4575600" cy="6927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Обрезка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b="0" i="0" lang="ru-RU" sz="10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«</a:t>
            </a: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область для фотографии</a:t>
            </a:r>
            <a:r>
              <a:rPr b="0" i="0" lang="ru-RU" sz="10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»‎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4077" y="5191200"/>
            <a:ext cx="4104925" cy="230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4069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1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1"/>
          <p:cNvSpPr txBox="1"/>
          <p:nvPr>
            <p:ph idx="1" type="subTitle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1 Зелёный">
  <p:cSld name="CUSTOM_3_1_1_2_1_1_1">
    <p:bg>
      <p:bgPr>
        <a:solidFill>
          <a:srgbClr val="4BD0A0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52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381" name="Google Shape;381;p5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Вертикальный список">
  <p:cSld name="CUSTOM_3_1_1_2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3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23" name="Google Shape;23;p3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33"/>
          <p:cNvSpPr txBox="1"/>
          <p:nvPr>
            <p:ph idx="1" type="body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/>
        </p:txBody>
      </p:sp>
      <p:sp>
        <p:nvSpPr>
          <p:cNvPr id="28" name="Google Shape;28;p33"/>
          <p:cNvSpPr txBox="1"/>
          <p:nvPr>
            <p:ph type="title"/>
          </p:nvPr>
        </p:nvSpPr>
        <p:spPr>
          <a:xfrm>
            <a:off x="551850" y="489600"/>
            <a:ext cx="142881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grpSp>
        <p:nvGrpSpPr>
          <p:cNvPr id="29" name="Google Shape;29;p33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30" name="Google Shape;30;p3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лайд с картинкой">
  <p:cSld name="CUSTOM_3_1_1_2_2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/>
          <p:nvPr/>
        </p:nvSpPr>
        <p:spPr>
          <a:xfrm>
            <a:off x="9175531" y="2983531"/>
            <a:ext cx="8521200" cy="5144400"/>
          </a:xfrm>
          <a:prstGeom prst="roundRect">
            <a:avLst>
              <a:gd fmla="val 6404" name="adj"/>
            </a:avLst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34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37" name="Google Shape;37;p3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34"/>
          <p:cNvSpPr txBox="1"/>
          <p:nvPr>
            <p:ph type="title"/>
          </p:nvPr>
        </p:nvSpPr>
        <p:spPr>
          <a:xfrm>
            <a:off x="551850" y="489600"/>
            <a:ext cx="142881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9pPr>
          </a:lstStyle>
          <a:p/>
        </p:txBody>
      </p:sp>
      <p:grpSp>
        <p:nvGrpSpPr>
          <p:cNvPr id="42" name="Google Shape;42;p34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43" name="Google Shape;43;p3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34"/>
          <p:cNvSpPr txBox="1"/>
          <p:nvPr/>
        </p:nvSpPr>
        <p:spPr>
          <a:xfrm>
            <a:off x="10556650" y="5189400"/>
            <a:ext cx="57165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фотографии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49" name="Google Shape;49;p34"/>
          <p:cNvSpPr/>
          <p:nvPr/>
        </p:nvSpPr>
        <p:spPr>
          <a:xfrm>
            <a:off x="18773050" y="733450"/>
            <a:ext cx="4575600" cy="8410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Поместите изображение на слайд, затем </a:t>
            </a: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 помощью инструмента </a:t>
            </a: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Обрезка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выберете </a:t>
            </a: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обрезку с помощью прямоугольника </a:t>
            </a: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 закруглёнными углами.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Добавьте чёрную обводку в 8 пикселей. Поместите изображение в </a:t>
            </a:r>
            <a:r>
              <a:rPr b="0" i="0" lang="ru-RU" sz="10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«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область для фотографии</a:t>
            </a:r>
            <a:r>
              <a:rPr b="0" i="0" lang="ru-RU" sz="10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»‎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 выровняйте иллюстрацию по заданным направляющим. Изображение должно </a:t>
            </a: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перекрывать собой пунктирную линию.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4075" y="1929188"/>
            <a:ext cx="4104925" cy="16021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4"/>
          <p:cNvSpPr txBox="1"/>
          <p:nvPr>
            <p:ph idx="2" type="body"/>
          </p:nvPr>
        </p:nvSpPr>
        <p:spPr>
          <a:xfrm>
            <a:off x="551850" y="2217600"/>
            <a:ext cx="7146000" cy="7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/>
        </p:txBody>
      </p:sp>
      <p:pic>
        <p:nvPicPr>
          <p:cNvPr id="52" name="Google Shape;5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4075" y="5583854"/>
            <a:ext cx="4104924" cy="32699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4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Цитата с фотографией">
  <p:cSld name="CUSTOM_3_1_1_2_2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/>
          <p:nvPr/>
        </p:nvSpPr>
        <p:spPr>
          <a:xfrm>
            <a:off x="1092595" y="2249131"/>
            <a:ext cx="6120000" cy="6120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35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57" name="Google Shape;57;p3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35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62" name="Google Shape;62;p3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5"/>
          <p:cNvSpPr/>
          <p:nvPr/>
        </p:nvSpPr>
        <p:spPr>
          <a:xfrm>
            <a:off x="7706731" y="2717600"/>
            <a:ext cx="686874" cy="479366"/>
          </a:xfrm>
          <a:custGeom>
            <a:rect b="b" l="l" r="r" t="t"/>
            <a:pathLst>
              <a:path extrusionOk="0" h="191173" w="273928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5"/>
          <p:cNvSpPr txBox="1"/>
          <p:nvPr/>
        </p:nvSpPr>
        <p:spPr>
          <a:xfrm>
            <a:off x="1497266" y="4946400"/>
            <a:ext cx="53196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35"/>
          <p:cNvSpPr txBox="1"/>
          <p:nvPr>
            <p:ph idx="1" type="subTitle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12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35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Обрезка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b="0" i="0" lang="ru-RU" sz="10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«</a:t>
            </a: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область для фотографии</a:t>
            </a:r>
            <a:r>
              <a:rPr b="0" i="0" lang="ru-RU" sz="10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»‎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4069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4073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5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Цитата">
  <p:cSld name="CUSTOM_3_1_1_2_2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36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76" name="Google Shape;76;p3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36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81" name="Google Shape;81;p3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36"/>
          <p:cNvSpPr txBox="1"/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360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b="1" sz="9600">
                <a:solidFill>
                  <a:srgbClr val="4BD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86" name="Google Shape;86;p36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87" name="Google Shape;87;p3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36"/>
          <p:cNvSpPr txBox="1"/>
          <p:nvPr>
            <p:ph idx="1" type="subTitle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Описание спикера">
  <p:cSld name="CUSTOM_3_1_1_2_2_1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7"/>
          <p:cNvSpPr/>
          <p:nvPr/>
        </p:nvSpPr>
        <p:spPr>
          <a:xfrm>
            <a:off x="583390" y="1484566"/>
            <a:ext cx="5666400" cy="5666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7"/>
          <p:cNvSpPr txBox="1"/>
          <p:nvPr/>
        </p:nvSpPr>
        <p:spPr>
          <a:xfrm>
            <a:off x="735949" y="4075575"/>
            <a:ext cx="53487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37"/>
          <p:cNvSpPr txBox="1"/>
          <p:nvPr>
            <p:ph idx="1" type="subTitle"/>
          </p:nvPr>
        </p:nvSpPr>
        <p:spPr>
          <a:xfrm>
            <a:off x="7697850" y="3691325"/>
            <a:ext cx="85752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type="title"/>
          </p:nvPr>
        </p:nvSpPr>
        <p:spPr>
          <a:xfrm>
            <a:off x="7702550" y="2210675"/>
            <a:ext cx="85704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37"/>
          <p:cNvSpPr txBox="1"/>
          <p:nvPr/>
        </p:nvSpPr>
        <p:spPr>
          <a:xfrm>
            <a:off x="7702550" y="4946834"/>
            <a:ext cx="71328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b="1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37"/>
          <p:cNvGrpSpPr/>
          <p:nvPr/>
        </p:nvGrpSpPr>
        <p:grpSpPr>
          <a:xfrm>
            <a:off x="7702559" y="5935323"/>
            <a:ext cx="484202" cy="484202"/>
            <a:chOff x="1190625" y="238125"/>
            <a:chExt cx="4905800" cy="4905800"/>
          </a:xfrm>
        </p:grpSpPr>
        <p:sp>
          <p:nvSpPr>
            <p:cNvPr id="99" name="Google Shape;99;p37"/>
            <p:cNvSpPr/>
            <p:nvPr/>
          </p:nvSpPr>
          <p:spPr>
            <a:xfrm>
              <a:off x="1190625" y="238125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7"/>
            <p:cNvSpPr/>
            <p:nvPr/>
          </p:nvSpPr>
          <p:spPr>
            <a:xfrm>
              <a:off x="3136650" y="1629200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37"/>
          <p:cNvGrpSpPr/>
          <p:nvPr/>
        </p:nvGrpSpPr>
        <p:grpSpPr>
          <a:xfrm>
            <a:off x="7697508" y="6668934"/>
            <a:ext cx="503580" cy="503580"/>
            <a:chOff x="1190625" y="238125"/>
            <a:chExt cx="5186200" cy="5186200"/>
          </a:xfrm>
        </p:grpSpPr>
        <p:sp>
          <p:nvSpPr>
            <p:cNvPr id="102" name="Google Shape;102;p37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7"/>
            <p:cNvSpPr/>
            <p:nvPr/>
          </p:nvSpPr>
          <p:spPr>
            <a:xfrm>
              <a:off x="2726600" y="1774100"/>
              <a:ext cx="2190150" cy="2190150"/>
            </a:xfrm>
            <a:custGeom>
              <a:rect b="b" l="l" r="r" t="t"/>
              <a:pathLst>
                <a:path extrusionOk="0" h="87606" w="87606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37"/>
          <p:cNvGrpSpPr/>
          <p:nvPr/>
        </p:nvGrpSpPr>
        <p:grpSpPr>
          <a:xfrm>
            <a:off x="7697704" y="7415521"/>
            <a:ext cx="493726" cy="493726"/>
            <a:chOff x="1190625" y="238125"/>
            <a:chExt cx="5186200" cy="5186200"/>
          </a:xfrm>
        </p:grpSpPr>
        <p:sp>
          <p:nvSpPr>
            <p:cNvPr id="105" name="Google Shape;105;p37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7"/>
            <p:cNvSpPr/>
            <p:nvPr/>
          </p:nvSpPr>
          <p:spPr>
            <a:xfrm>
              <a:off x="2498850" y="1698200"/>
              <a:ext cx="2493825" cy="2264050"/>
            </a:xfrm>
            <a:custGeom>
              <a:rect b="b" l="l" r="r" t="t"/>
              <a:pathLst>
                <a:path extrusionOk="0" h="90562" w="99753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37"/>
          <p:cNvGrpSpPr/>
          <p:nvPr/>
        </p:nvGrpSpPr>
        <p:grpSpPr>
          <a:xfrm>
            <a:off x="7697744" y="8157032"/>
            <a:ext cx="498394" cy="498394"/>
            <a:chOff x="1190625" y="238125"/>
            <a:chExt cx="5186200" cy="5186200"/>
          </a:xfrm>
        </p:grpSpPr>
        <p:sp>
          <p:nvSpPr>
            <p:cNvPr id="108" name="Google Shape;108;p37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7"/>
            <p:cNvSpPr/>
            <p:nvPr/>
          </p:nvSpPr>
          <p:spPr>
            <a:xfrm>
              <a:off x="2942700" y="1803325"/>
              <a:ext cx="1868925" cy="1757950"/>
            </a:xfrm>
            <a:custGeom>
              <a:rect b="b" l="l" r="r" t="t"/>
              <a:pathLst>
                <a:path extrusionOk="0" h="70318" w="74757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37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111" name="Google Shape;111;p3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37"/>
          <p:cNvSpPr txBox="1"/>
          <p:nvPr>
            <p:ph idx="2" type="subTitle"/>
          </p:nvPr>
        </p:nvSpPr>
        <p:spPr>
          <a:xfrm>
            <a:off x="8393025" y="6666034"/>
            <a:ext cx="5021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37"/>
          <p:cNvSpPr txBox="1"/>
          <p:nvPr>
            <p:ph idx="3" type="subTitle"/>
          </p:nvPr>
        </p:nvSpPr>
        <p:spPr>
          <a:xfrm>
            <a:off x="8393025" y="5932609"/>
            <a:ext cx="50217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7"/>
          <p:cNvSpPr txBox="1"/>
          <p:nvPr>
            <p:ph idx="4" type="subTitle"/>
          </p:nvPr>
        </p:nvSpPr>
        <p:spPr>
          <a:xfrm>
            <a:off x="8393025" y="7408997"/>
            <a:ext cx="5021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37"/>
          <p:cNvSpPr txBox="1"/>
          <p:nvPr>
            <p:ph idx="5" type="subTitle"/>
          </p:nvPr>
        </p:nvSpPr>
        <p:spPr>
          <a:xfrm>
            <a:off x="8393025" y="8156697"/>
            <a:ext cx="5021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37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Обрезка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b="0" i="0" lang="ru-RU" sz="10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«</a:t>
            </a: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область для фотографии</a:t>
            </a:r>
            <a:r>
              <a:rPr b="0" i="0" lang="ru-RU" sz="10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»‎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4069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4073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7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Описание спикера 2">
  <p:cSld name="CUSTOM_3_1_1_2_2_1_1_1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8"/>
          <p:cNvSpPr/>
          <p:nvPr/>
        </p:nvSpPr>
        <p:spPr>
          <a:xfrm>
            <a:off x="571531" y="513931"/>
            <a:ext cx="4269600" cy="42696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8"/>
          <p:cNvSpPr txBox="1"/>
          <p:nvPr/>
        </p:nvSpPr>
        <p:spPr>
          <a:xfrm>
            <a:off x="804050" y="2221950"/>
            <a:ext cx="38151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9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38"/>
          <p:cNvSpPr txBox="1"/>
          <p:nvPr>
            <p:ph idx="1" type="subTitle"/>
          </p:nvPr>
        </p:nvSpPr>
        <p:spPr>
          <a:xfrm>
            <a:off x="6269100" y="2949150"/>
            <a:ext cx="100038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type="title"/>
          </p:nvPr>
        </p:nvSpPr>
        <p:spPr>
          <a:xfrm>
            <a:off x="6268650" y="980400"/>
            <a:ext cx="100038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720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8" name="Google Shape;128;p38"/>
          <p:cNvSpPr txBox="1"/>
          <p:nvPr>
            <p:ph idx="2" type="subTitle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00" wrap="square" tIns="180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9" name="Google Shape;129;p38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130" name="Google Shape;130;p3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38"/>
          <p:cNvSpPr txBox="1"/>
          <p:nvPr>
            <p:ph idx="3" type="subTitle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38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b="0" i="0" sz="3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38"/>
          <p:cNvSpPr txBox="1"/>
          <p:nvPr/>
        </p:nvSpPr>
        <p:spPr>
          <a:xfrm>
            <a:off x="551700" y="8401050"/>
            <a:ext cx="28584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38"/>
          <p:cNvGrpSpPr/>
          <p:nvPr/>
        </p:nvGrpSpPr>
        <p:grpSpPr>
          <a:xfrm>
            <a:off x="6269102" y="8402679"/>
            <a:ext cx="496952" cy="499901"/>
            <a:chOff x="1190625" y="238125"/>
            <a:chExt cx="4905800" cy="4905800"/>
          </a:xfrm>
        </p:grpSpPr>
        <p:sp>
          <p:nvSpPr>
            <p:cNvPr id="138" name="Google Shape;138;p38"/>
            <p:cNvSpPr/>
            <p:nvPr/>
          </p:nvSpPr>
          <p:spPr>
            <a:xfrm>
              <a:off x="1190625" y="238125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8"/>
            <p:cNvSpPr/>
            <p:nvPr/>
          </p:nvSpPr>
          <p:spPr>
            <a:xfrm>
              <a:off x="3136650" y="1629200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38"/>
          <p:cNvGrpSpPr/>
          <p:nvPr/>
        </p:nvGrpSpPr>
        <p:grpSpPr>
          <a:xfrm>
            <a:off x="6268825" y="9144186"/>
            <a:ext cx="497516" cy="500468"/>
            <a:chOff x="1190625" y="238125"/>
            <a:chExt cx="5186200" cy="5186200"/>
          </a:xfrm>
        </p:grpSpPr>
        <p:sp>
          <p:nvSpPr>
            <p:cNvPr id="141" name="Google Shape;141;p38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8"/>
            <p:cNvSpPr/>
            <p:nvPr/>
          </p:nvSpPr>
          <p:spPr>
            <a:xfrm>
              <a:off x="2726600" y="1774100"/>
              <a:ext cx="2190150" cy="2190150"/>
            </a:xfrm>
            <a:custGeom>
              <a:rect b="b" l="l" r="r" t="t"/>
              <a:pathLst>
                <a:path extrusionOk="0" h="87606" w="87606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38"/>
          <p:cNvGrpSpPr/>
          <p:nvPr/>
        </p:nvGrpSpPr>
        <p:grpSpPr>
          <a:xfrm>
            <a:off x="11974538" y="8402463"/>
            <a:ext cx="498567" cy="500468"/>
            <a:chOff x="1190625" y="238125"/>
            <a:chExt cx="5186200" cy="5186200"/>
          </a:xfrm>
        </p:grpSpPr>
        <p:sp>
          <p:nvSpPr>
            <p:cNvPr id="144" name="Google Shape;144;p38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8"/>
            <p:cNvSpPr/>
            <p:nvPr/>
          </p:nvSpPr>
          <p:spPr>
            <a:xfrm>
              <a:off x="2498850" y="1698200"/>
              <a:ext cx="2493825" cy="2264050"/>
            </a:xfrm>
            <a:custGeom>
              <a:rect b="b" l="l" r="r" t="t"/>
              <a:pathLst>
                <a:path extrusionOk="0" h="90562" w="99753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38"/>
          <p:cNvGrpSpPr/>
          <p:nvPr/>
        </p:nvGrpSpPr>
        <p:grpSpPr>
          <a:xfrm>
            <a:off x="11974538" y="9144254"/>
            <a:ext cx="498567" cy="500468"/>
            <a:chOff x="1190625" y="238125"/>
            <a:chExt cx="5186200" cy="5186200"/>
          </a:xfrm>
        </p:grpSpPr>
        <p:sp>
          <p:nvSpPr>
            <p:cNvPr id="147" name="Google Shape;147;p38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8"/>
            <p:cNvSpPr/>
            <p:nvPr/>
          </p:nvSpPr>
          <p:spPr>
            <a:xfrm>
              <a:off x="2942700" y="1803325"/>
              <a:ext cx="1868925" cy="1757950"/>
            </a:xfrm>
            <a:custGeom>
              <a:rect b="b" l="l" r="r" t="t"/>
              <a:pathLst>
                <a:path extrusionOk="0" h="70318" w="74757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38"/>
          <p:cNvSpPr txBox="1"/>
          <p:nvPr>
            <p:ph idx="4" type="subTitle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5" type="subTitle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6" type="subTitle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7" type="subTitle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8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Обрезка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b="0" i="0" lang="ru-RU" sz="10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«</a:t>
            </a: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область для фотографии</a:t>
            </a:r>
            <a:r>
              <a:rPr b="0" i="0" lang="ru-RU" sz="10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»‎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4069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4075" y="5436000"/>
            <a:ext cx="3420775" cy="3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8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Шесть элементов">
  <p:cSld name="CUSTOM_3_1_1_2_2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9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159" name="Google Shape;159;p3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39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164" name="Google Shape;164;p3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39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169" name="Google Shape;169;p3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39"/>
          <p:cNvSpPr txBox="1"/>
          <p:nvPr>
            <p:ph idx="1" type="body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74" name="Google Shape;174;p39"/>
          <p:cNvSpPr/>
          <p:nvPr/>
        </p:nvSpPr>
        <p:spPr>
          <a:xfrm>
            <a:off x="550725" y="22098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9"/>
          <p:cNvSpPr/>
          <p:nvPr/>
        </p:nvSpPr>
        <p:spPr>
          <a:xfrm>
            <a:off x="6267725" y="22132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9"/>
          <p:cNvSpPr/>
          <p:nvPr/>
        </p:nvSpPr>
        <p:spPr>
          <a:xfrm>
            <a:off x="11986625" y="22132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9"/>
          <p:cNvSpPr/>
          <p:nvPr/>
        </p:nvSpPr>
        <p:spPr>
          <a:xfrm>
            <a:off x="550725" y="5663763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9"/>
          <p:cNvSpPr/>
          <p:nvPr/>
        </p:nvSpPr>
        <p:spPr>
          <a:xfrm>
            <a:off x="6267725" y="5663763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9"/>
          <p:cNvSpPr/>
          <p:nvPr/>
        </p:nvSpPr>
        <p:spPr>
          <a:xfrm>
            <a:off x="11986625" y="5663763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9"/>
          <p:cNvSpPr txBox="1"/>
          <p:nvPr>
            <p:ph idx="2" type="body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1" name="Google Shape;181;p39"/>
          <p:cNvSpPr txBox="1"/>
          <p:nvPr>
            <p:ph idx="3" type="body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2" name="Google Shape;182;p39"/>
          <p:cNvSpPr txBox="1"/>
          <p:nvPr>
            <p:ph idx="4" type="body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3" name="Google Shape;183;p39"/>
          <p:cNvSpPr txBox="1"/>
          <p:nvPr>
            <p:ph idx="5" type="body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4" name="Google Shape;184;p39"/>
          <p:cNvSpPr txBox="1"/>
          <p:nvPr>
            <p:ph idx="6" type="body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grpSp>
        <p:nvGrpSpPr>
          <p:cNvPr id="185" name="Google Shape;185;p39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186" name="Google Shape;186;p3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39"/>
          <p:cNvSpPr txBox="1"/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1" name="Google Shape;191;p39"/>
          <p:cNvSpPr/>
          <p:nvPr/>
        </p:nvSpPr>
        <p:spPr>
          <a:xfrm>
            <a:off x="18773050" y="733450"/>
            <a:ext cx="3521100" cy="421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Впишите в круг иконку или текстовое </a:t>
            </a: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значение с размером шрифта 30pt.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871427" y="2097078"/>
            <a:ext cx="2757157" cy="2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9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b="0" i="0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b="0" i="0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b="0" i="0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b="0" i="0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b="0" i="0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b="0" i="0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b="0" i="0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b="0" i="0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b="0" i="0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Char char="●"/>
              <a:defRPr b="0" i="0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●"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●"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"/>
          <p:cNvSpPr txBox="1"/>
          <p:nvPr/>
        </p:nvSpPr>
        <p:spPr>
          <a:xfrm>
            <a:off x="551850" y="489600"/>
            <a:ext cx="9240222" cy="5590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Поведенческий скоринг</a:t>
            </a:r>
            <a:endParaRPr b="1" i="0" sz="9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Предсказание ранней просрочки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по кредитным картам,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исходя из состава и структуры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совершенных</a:t>
            </a:r>
            <a:r>
              <a:rPr b="0" i="0" lang="ru-RU" sz="3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транзакций.</a:t>
            </a:r>
            <a:endParaRPr b="0" i="0" sz="96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90" name="Google Shape;390;p1"/>
          <p:cNvSpPr txBox="1"/>
          <p:nvPr/>
        </p:nvSpPr>
        <p:spPr>
          <a:xfrm>
            <a:off x="551850" y="8743900"/>
            <a:ext cx="5567814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Денис Иванов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0"/>
          <p:cNvSpPr txBox="1"/>
          <p:nvPr/>
        </p:nvSpPr>
        <p:spPr>
          <a:xfrm>
            <a:off x="575048" y="630620"/>
            <a:ext cx="16993888" cy="1407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ru-RU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Лучшие практики отбора признаков</a:t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Базовые метрики:</a:t>
            </a:r>
            <a:endParaRPr b="1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										  																</a:t>
            </a:r>
            <a:r>
              <a:rPr b="0" i="1" lang="ru-RU" sz="24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но																																					- </a:t>
            </a:r>
            <a:r>
              <a:rPr b="0" i="1" lang="ru-RU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статистики сумм и периодичности </a:t>
            </a:r>
            <a:endParaRPr b="0" i="1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11430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транзакций 	</a:t>
            </a:r>
            <a:endParaRPr b="0" i="1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																										интересны только в контексте </a:t>
            </a:r>
            <a:endParaRPr b="0" i="1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11430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ru-RU" sz="2400">
                <a:latin typeface="Proxima Nova"/>
                <a:ea typeface="Proxima Nova"/>
                <a:cs typeface="Proxima Nova"/>
                <a:sym typeface="Proxima Nova"/>
              </a:rPr>
              <a:t>целей расходов</a:t>
            </a:r>
            <a:endParaRPr i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сходов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													</a:t>
            </a:r>
            <a:endParaRPr b="0" i="0" sz="2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													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																										</a:t>
            </a:r>
            <a:r>
              <a:rPr b="0" i="1" lang="ru-RU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но:</a:t>
            </a:r>
            <a:endParaRPr b="0" i="1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																										видим признаки </a:t>
            </a:r>
            <a:endParaRPr b="0" i="1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11430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 одним содержанием </a:t>
            </a:r>
            <a:endParaRPr b="0" i="1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11430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но 	разной группировкой</a:t>
            </a:r>
            <a:endParaRPr b="0" i="1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11430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11430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ru-RU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но:</a:t>
            </a:r>
            <a:endParaRPr i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																									но:</a:t>
            </a:r>
            <a:endParaRPr i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11430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ru-RU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период, за который считаются </a:t>
            </a:r>
            <a:endParaRPr i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11430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ru-RU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метрики у каждого клиента разный</a:t>
            </a:r>
            <a:endParaRPr i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11430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ru-RU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но 	разной группировкой</a:t>
            </a:r>
            <a:endParaRPr i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08" name="Google Shape;508;p10"/>
          <p:cNvPicPr preferRelativeResize="0"/>
          <p:nvPr/>
        </p:nvPicPr>
        <p:blipFill rotWithShape="1">
          <a:blip r:embed="rId3">
            <a:alphaModFix/>
          </a:blip>
          <a:srcRect b="0" l="0" r="14942" t="0"/>
          <a:stretch/>
        </p:blipFill>
        <p:spPr>
          <a:xfrm>
            <a:off x="377233" y="2163440"/>
            <a:ext cx="9360000" cy="390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458" y="5446042"/>
            <a:ext cx="11881319" cy="4919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1"/>
          <p:cNvSpPr txBox="1"/>
          <p:nvPr/>
        </p:nvSpPr>
        <p:spPr>
          <a:xfrm>
            <a:off x="503040" y="534988"/>
            <a:ext cx="14208774" cy="909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Лучшие практики отбора признаков</a:t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Продвинутые метрики: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Но: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не все виды доходов представлены  / псевдобаланс невозможен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№ транзакции ничего не говорит о значимости периода до события</a:t>
            </a:r>
            <a:br>
              <a:rPr b="0" i="0" lang="ru-RU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515" name="Google Shape;5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096" y="2479204"/>
            <a:ext cx="15580495" cy="36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2"/>
          <p:cNvSpPr txBox="1"/>
          <p:nvPr/>
        </p:nvSpPr>
        <p:spPr>
          <a:xfrm>
            <a:off x="551850" y="489600"/>
            <a:ext cx="14352789" cy="1413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ru-RU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Лучшие практики отбора признаков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на выходе имеем:</a:t>
            </a:r>
            <a:endParaRPr b="1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521" name="Google Shape;5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063" y="2551212"/>
            <a:ext cx="14315194" cy="511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3"/>
          <p:cNvSpPr txBox="1"/>
          <p:nvPr/>
        </p:nvSpPr>
        <p:spPr>
          <a:xfrm>
            <a:off x="359024" y="318964"/>
            <a:ext cx="12285439" cy="1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Лучшие практики отбора признаков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RNN:</a:t>
            </a:r>
            <a:endParaRPr b="1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7" name="Google Shape;527;p13"/>
          <p:cNvSpPr/>
          <p:nvPr/>
        </p:nvSpPr>
        <p:spPr>
          <a:xfrm>
            <a:off x="500002" y="2190258"/>
            <a:ext cx="1607355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Базовая последовательность  -  все  транзакции клиента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Матрица признаков:</a:t>
            </a:r>
            <a:endParaRPr/>
          </a:p>
        </p:txBody>
      </p:sp>
      <p:sp>
        <p:nvSpPr>
          <p:cNvPr id="528" name="Google Shape;528;p13"/>
          <p:cNvSpPr/>
          <p:nvPr/>
        </p:nvSpPr>
        <p:spPr>
          <a:xfrm>
            <a:off x="4572000" y="6572261"/>
            <a:ext cx="12644494" cy="3662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каждый клиент имеет различную по длине историю кол-ва транзакций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поэтому предварительно клиенты группируются по длине истории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отсутствие привязки к периоду / цикличности расходов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№ транзакции ничего не говорит, насколько давно это было,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насколько (все еще)  актуален опыт к дате Х</a:t>
            </a:r>
            <a:b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9" name="Google Shape;529;p13"/>
          <p:cNvGraphicFramePr/>
          <p:nvPr/>
        </p:nvGraphicFramePr>
        <p:xfrm>
          <a:off x="479925" y="3787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{C634FBAD-700B-4CB2-8996-7B2362A86E75}</a:tableStyleId>
              </a:tblPr>
              <a:tblGrid>
                <a:gridCol w="1910700"/>
                <a:gridCol w="2096900"/>
                <a:gridCol w="3025500"/>
                <a:gridCol w="3041350"/>
                <a:gridCol w="3041350"/>
                <a:gridCol w="3548250"/>
              </a:tblGrid>
              <a:tr h="32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55F6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№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108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55F6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Транзакция- 1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55F6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Транзакция-2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55F6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Транзакция- 3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55F6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…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55F6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Транзакция-n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Признак 1</a:t>
                      </a:r>
                      <a:endParaRPr b="1"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—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—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—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—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—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Признак 2</a:t>
                      </a:r>
                      <a:endParaRPr b="1"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—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Бинарная переменная  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irce"/>
                        <a:ea typeface="Circe"/>
                        <a:cs typeface="Circe"/>
                        <a:sym typeface="Circe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(1 – наличие признака в  транзакции,   0 – нет)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—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….</a:t>
                      </a:r>
                      <a:endParaRPr b="1" sz="18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—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—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Признак N</a:t>
                      </a:r>
                      <a:endParaRPr b="1"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—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—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—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—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—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4"/>
          <p:cNvSpPr txBox="1"/>
          <p:nvPr/>
        </p:nvSpPr>
        <p:spPr>
          <a:xfrm>
            <a:off x="551850" y="489600"/>
            <a:ext cx="14208774" cy="909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ru-RU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Забегая вперед …</a:t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Лучшие практики отбора признаков</a:t>
            </a:r>
            <a:endParaRPr b="1" i="0" sz="4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не дают на выходе accuracy  &gt;= 0,79,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(даже при самых сложных сетках),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потому, что: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ru-RU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1" i="0" lang="ru-RU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спойлер)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ничего о поведении  и мотивации не рассказывают.  Совсем.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-------------------------------------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Поэтому: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Начнем с самого начала: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5"/>
          <p:cNvSpPr txBox="1"/>
          <p:nvPr/>
        </p:nvSpPr>
        <p:spPr>
          <a:xfrm>
            <a:off x="415260" y="1962300"/>
            <a:ext cx="16937652" cy="8077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1.  Цель  платежа		 - на что потратил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mcc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mcc category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2.  Значимость платежа	-  сумма покупки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amnt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	3.  Актуальность платежа-  в каком периоде (насколько давно)  потратил</a:t>
            </a:r>
            <a:endParaRPr sz="2800">
              <a:solidFill>
                <a:schemeClr val="dk1"/>
              </a:solidFill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</a:rPr>
              <a:t>										days_before</a:t>
            </a:r>
            <a:endParaRPr sz="2800">
              <a:solidFill>
                <a:schemeClr val="dk1"/>
              </a:solidFill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-RU" sz="2800"/>
              <a:t>4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Источник платежа		-  свои деньги  или взял в долг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operation_type_group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5.  Обстоятельства		-  банковские продукты, которыми пользовался при покупке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   				в какой стране / городе  потратил  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   				в какой день недели /время суток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5"/>
          <p:cNvSpPr txBox="1"/>
          <p:nvPr/>
        </p:nvSpPr>
        <p:spPr>
          <a:xfrm>
            <a:off x="638178" y="519240"/>
            <a:ext cx="14363739" cy="14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ru-RU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1" i="0" sz="5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Классификация: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6"/>
          <p:cNvSpPr txBox="1"/>
          <p:nvPr/>
        </p:nvSpPr>
        <p:spPr>
          <a:xfrm>
            <a:off x="551849" y="2767236"/>
            <a:ext cx="16723296" cy="6624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0" lvl="0" marL="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b="0" i="0" sz="3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6" name="Google Shape;546;p16"/>
          <p:cNvSpPr txBox="1"/>
          <p:nvPr/>
        </p:nvSpPr>
        <p:spPr>
          <a:xfrm>
            <a:off x="551849" y="489600"/>
            <a:ext cx="14358550" cy="177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1" i="0" sz="5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Динамика / время: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Важно:</a:t>
            </a:r>
            <a:endParaRPr b="1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Кредитная карта – это возможность для Клиента: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быстро получить / потратить сумму  ~ 2 – 3 среднемесячных дохода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не принимать обязательств по погашению (только если нарушен грейс)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Запрос на продукт формируется  стихийно / быстро  (это не ипотека). 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значит: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период транзакций для поведенческих метрик 		-  3 месяца (не более)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(как правило)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общая сумма расходов устойчива на интервале	-  1 месяц.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если 1 месяц до заявки не было транзакций  			-  информации недостаточно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7"/>
          <p:cNvSpPr txBox="1"/>
          <p:nvPr/>
        </p:nvSpPr>
        <p:spPr>
          <a:xfrm>
            <a:off x="431032" y="2335188"/>
            <a:ext cx="17137904" cy="63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1.  Приходные операции 	 				нет данных о поступлениях зарплаты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Запросы информации остатка		не значимо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2.   Обстоятельства платежа				не в приоритете / ограниченность по ресурсам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					тема следующего исследования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7"/>
          <p:cNvSpPr txBox="1"/>
          <p:nvPr/>
        </p:nvSpPr>
        <p:spPr>
          <a:xfrm>
            <a:off x="551850" y="489600"/>
            <a:ext cx="16307455" cy="1439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1" i="0" sz="5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Удаляем переменные,  требующие доп. исследований / или руки не доходят</a:t>
            </a:r>
            <a:endParaRPr b="0" i="0" sz="3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8"/>
          <p:cNvSpPr txBox="1"/>
          <p:nvPr/>
        </p:nvSpPr>
        <p:spPr>
          <a:xfrm>
            <a:off x="642080" y="3214674"/>
            <a:ext cx="14859901" cy="6357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Метрика: 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Расходы за месяц по цели использования (mcc)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Среднемесячные расходы за  3 месяца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Всё… ,  этого хватит для модели машинного обучения.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А тихо то как … все шумы ушли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Преимущества метрики:</a:t>
            </a:r>
            <a:endParaRPr/>
          </a:p>
          <a:p>
            <a: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никак не связана;</a:t>
            </a:r>
            <a:endParaRPr/>
          </a:p>
          <a:p>
            <a: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с уровнем дохода</a:t>
            </a:r>
            <a:endParaRPr/>
          </a:p>
          <a:p>
            <a: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с социальным профилем / статусом</a:t>
            </a:r>
            <a:endParaRPr/>
          </a:p>
          <a:p>
            <a: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с  особенностями потребления</a:t>
            </a:r>
            <a:endParaRPr/>
          </a:p>
          <a:p>
            <a: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Мысли вслух:</a:t>
            </a:r>
            <a:endParaRPr/>
          </a:p>
          <a:p>
            <a: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А что если положить метрику в многомерный временной ряд,  в знаменателе поставив скользящую среднюю</a:t>
            </a:r>
            <a:endParaRPr/>
          </a:p>
          <a:p>
            <a: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8"/>
          <p:cNvSpPr txBox="1"/>
          <p:nvPr/>
        </p:nvSpPr>
        <p:spPr>
          <a:xfrm>
            <a:off x="647056" y="489600"/>
            <a:ext cx="14419822" cy="2653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1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Группа признаков № 1: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Выявление  признаков дефолта через изменение структуры расходов</a:t>
            </a:r>
            <a:endParaRPr b="0" i="0" sz="3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9"/>
          <p:cNvSpPr txBox="1"/>
          <p:nvPr/>
        </p:nvSpPr>
        <p:spPr>
          <a:xfrm>
            <a:off x="642080" y="3487316"/>
            <a:ext cx="14431274" cy="6085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Метрика : 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Максимальная сумма покупки за время наблюдений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Среднемесячные расходы за время наблюдений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Дополнительные метрики: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Количество дней с даты максимальной покупки до даты кредита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Количество дней с даты последнего платежа до даты кредита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9"/>
          <p:cNvSpPr txBox="1"/>
          <p:nvPr/>
        </p:nvSpPr>
        <p:spPr>
          <a:xfrm>
            <a:off x="647056" y="489600"/>
            <a:ext cx="14419822" cy="2653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1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Группа признаков № 2: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Прямые признаки мошенничества</a:t>
            </a:r>
            <a:endParaRPr b="0" i="0" sz="3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"/>
          <p:cNvSpPr txBox="1"/>
          <p:nvPr/>
        </p:nvSpPr>
        <p:spPr>
          <a:xfrm>
            <a:off x="6761488" y="696582"/>
            <a:ext cx="8597618" cy="3089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ru-RU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ru-RU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</a:t>
            </a:r>
            <a:r>
              <a:rPr b="0" i="0" lang="ru-RU" sz="4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Денис Иванов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6" name="Google Shape;396;p2"/>
          <p:cNvSpPr txBox="1"/>
          <p:nvPr/>
        </p:nvSpPr>
        <p:spPr>
          <a:xfrm>
            <a:off x="2685200" y="5434025"/>
            <a:ext cx="28584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 спикере:</a:t>
            </a:r>
            <a:endParaRPr b="0" i="0" sz="3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7" name="Google Shape;397;p2"/>
          <p:cNvSpPr txBox="1"/>
          <p:nvPr/>
        </p:nvSpPr>
        <p:spPr>
          <a:xfrm>
            <a:off x="8614504" y="5286376"/>
            <a:ext cx="7530420" cy="2951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27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руководитель службы управления рисками</a:t>
            </a:r>
            <a:endParaRPr/>
          </a:p>
          <a:p>
            <a:pPr indent="0" lvl="0" marL="27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27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~ 20+ лет  опыт:</a:t>
            </a:r>
            <a:endParaRPr/>
          </a:p>
          <a:p>
            <a:pPr indent="0" lvl="0" marL="27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●   разработка / шлифовка моделей управления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кредитным и операционным рисками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●   аудит / риск анализ  качества кредитной работы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●   разработка / внедрение тех регламентов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8" name="Google Shape;398;p2"/>
          <p:cNvSpPr txBox="1"/>
          <p:nvPr/>
        </p:nvSpPr>
        <p:spPr>
          <a:xfrm>
            <a:off x="2824716" y="8401050"/>
            <a:ext cx="2862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соцсетях: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99" name="Google Shape;399;p2"/>
          <p:cNvGrpSpPr/>
          <p:nvPr/>
        </p:nvGrpSpPr>
        <p:grpSpPr>
          <a:xfrm>
            <a:off x="7190401" y="8399253"/>
            <a:ext cx="4545887" cy="698610"/>
            <a:chOff x="6389551" y="8564252"/>
            <a:chExt cx="9713686" cy="658043"/>
          </a:xfrm>
        </p:grpSpPr>
        <p:sp>
          <p:nvSpPr>
            <p:cNvPr id="400" name="Google Shape;400;p2"/>
            <p:cNvSpPr/>
            <p:nvPr/>
          </p:nvSpPr>
          <p:spPr>
            <a:xfrm>
              <a:off x="6389551" y="8705956"/>
              <a:ext cx="113101" cy="207351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 txBox="1"/>
            <p:nvPr/>
          </p:nvSpPr>
          <p:spPr>
            <a:xfrm>
              <a:off x="11095938" y="8564252"/>
              <a:ext cx="5007299" cy="658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ru-RU" sz="18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    vk.com/deviva</a:t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02" name="Google Shape;402;p2"/>
          <p:cNvGrpSpPr/>
          <p:nvPr/>
        </p:nvGrpSpPr>
        <p:grpSpPr>
          <a:xfrm>
            <a:off x="11890269" y="8399251"/>
            <a:ext cx="4348378" cy="698610"/>
            <a:chOff x="11961401" y="8494781"/>
            <a:chExt cx="5922347" cy="565417"/>
          </a:xfrm>
        </p:grpSpPr>
        <p:sp>
          <p:nvSpPr>
            <p:cNvPr id="403" name="Google Shape;403;p2"/>
            <p:cNvSpPr txBox="1"/>
            <p:nvPr/>
          </p:nvSpPr>
          <p:spPr>
            <a:xfrm>
              <a:off x="12847947" y="8494781"/>
              <a:ext cx="5035801" cy="565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ru-RU" sz="18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  @denvlai</a:t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404" name="Google Shape;404;p2"/>
            <p:cNvGrpSpPr/>
            <p:nvPr/>
          </p:nvGrpSpPr>
          <p:grpSpPr>
            <a:xfrm>
              <a:off x="11961401" y="8563934"/>
              <a:ext cx="869082" cy="496264"/>
              <a:chOff x="-577347" y="238245"/>
              <a:chExt cx="9006032" cy="5142636"/>
            </a:xfrm>
          </p:grpSpPr>
          <p:sp>
            <p:nvSpPr>
              <p:cNvPr id="405" name="Google Shape;405;p2"/>
              <p:cNvSpPr/>
              <p:nvPr/>
            </p:nvSpPr>
            <p:spPr>
              <a:xfrm>
                <a:off x="-577347" y="238245"/>
                <a:ext cx="9006032" cy="5142636"/>
              </a:xfrm>
              <a:custGeom>
                <a:rect b="b" l="l" r="r" t="t"/>
                <a:pathLst>
                  <a:path extrusionOk="0" h="207448" w="207448">
                    <a:moveTo>
                      <a:pt x="103724" y="0"/>
                    </a:moveTo>
                    <a:cubicBezTo>
                      <a:pt x="46489" y="0"/>
                      <a:pt x="0" y="46489"/>
                      <a:pt x="0" y="103724"/>
                    </a:cubicBezTo>
                    <a:cubicBezTo>
                      <a:pt x="0" y="160959"/>
                      <a:pt x="46489" y="207447"/>
                      <a:pt x="103724" y="207447"/>
                    </a:cubicBezTo>
                    <a:cubicBezTo>
                      <a:pt x="160959" y="207447"/>
                      <a:pt x="207447" y="160959"/>
                      <a:pt x="207447" y="103724"/>
                    </a:cubicBezTo>
                    <a:cubicBezTo>
                      <a:pt x="207447" y="46489"/>
                      <a:pt x="160959" y="0"/>
                      <a:pt x="103724" y="0"/>
                    </a:cubicBezTo>
                    <a:close/>
                  </a:path>
                </a:pathLst>
              </a:custGeom>
              <a:solidFill>
                <a:srgbClr val="4BD0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>
                <a:off x="2498850" y="1698200"/>
                <a:ext cx="2493825" cy="2264050"/>
              </a:xfrm>
              <a:custGeom>
                <a:rect b="b" l="l" r="r" t="t"/>
                <a:pathLst>
                  <a:path extrusionOk="0" h="90562" w="99753">
                    <a:moveTo>
                      <a:pt x="91810" y="7943"/>
                    </a:moveTo>
                    <a:cubicBezTo>
                      <a:pt x="91810" y="8176"/>
                      <a:pt x="91810" y="8176"/>
                      <a:pt x="91810" y="8644"/>
                    </a:cubicBezTo>
                    <a:lnTo>
                      <a:pt x="77559" y="81998"/>
                    </a:lnTo>
                    <a:cubicBezTo>
                      <a:pt x="77559" y="82231"/>
                      <a:pt x="77326" y="82465"/>
                      <a:pt x="77092" y="82699"/>
                    </a:cubicBezTo>
                    <a:cubicBezTo>
                      <a:pt x="76995" y="82795"/>
                      <a:pt x="76899" y="82852"/>
                      <a:pt x="76735" y="82852"/>
                    </a:cubicBezTo>
                    <a:cubicBezTo>
                      <a:pt x="76505" y="82852"/>
                      <a:pt x="76141" y="82739"/>
                      <a:pt x="75457" y="82465"/>
                    </a:cubicBezTo>
                    <a:lnTo>
                      <a:pt x="52796" y="64944"/>
                    </a:lnTo>
                    <a:lnTo>
                      <a:pt x="39247" y="77559"/>
                    </a:lnTo>
                    <a:lnTo>
                      <a:pt x="42050" y="59104"/>
                    </a:lnTo>
                    <a:lnTo>
                      <a:pt x="78961" y="24062"/>
                    </a:lnTo>
                    <a:cubicBezTo>
                      <a:pt x="80363" y="22660"/>
                      <a:pt x="79895" y="22427"/>
                      <a:pt x="79895" y="22427"/>
                    </a:cubicBezTo>
                    <a:cubicBezTo>
                      <a:pt x="79895" y="21679"/>
                      <a:pt x="79522" y="21455"/>
                      <a:pt x="79073" y="21455"/>
                    </a:cubicBezTo>
                    <a:cubicBezTo>
                      <a:pt x="78400" y="21455"/>
                      <a:pt x="77559" y="21960"/>
                      <a:pt x="77559" y="21960"/>
                    </a:cubicBezTo>
                    <a:lnTo>
                      <a:pt x="31071" y="51161"/>
                    </a:lnTo>
                    <a:lnTo>
                      <a:pt x="31071" y="50927"/>
                    </a:lnTo>
                    <a:lnTo>
                      <a:pt x="8877" y="43452"/>
                    </a:lnTo>
                    <a:lnTo>
                      <a:pt x="8877" y="43218"/>
                    </a:lnTo>
                    <a:lnTo>
                      <a:pt x="9111" y="43218"/>
                    </a:lnTo>
                    <a:cubicBezTo>
                      <a:pt x="9111" y="43218"/>
                      <a:pt x="28968" y="34808"/>
                      <a:pt x="49292" y="26165"/>
                    </a:cubicBezTo>
                    <a:cubicBezTo>
                      <a:pt x="59338" y="21726"/>
                      <a:pt x="69616" y="17287"/>
                      <a:pt x="77326" y="14017"/>
                    </a:cubicBezTo>
                    <a:cubicBezTo>
                      <a:pt x="85268" y="10746"/>
                      <a:pt x="91109" y="8176"/>
                      <a:pt x="91342" y="8176"/>
                    </a:cubicBezTo>
                    <a:cubicBezTo>
                      <a:pt x="91810" y="7943"/>
                      <a:pt x="91576" y="7943"/>
                      <a:pt x="91810" y="7943"/>
                    </a:cubicBezTo>
                    <a:close/>
                    <a:moveTo>
                      <a:pt x="92277" y="0"/>
                    </a:moveTo>
                    <a:cubicBezTo>
                      <a:pt x="90875" y="0"/>
                      <a:pt x="89707" y="467"/>
                      <a:pt x="88539" y="934"/>
                    </a:cubicBezTo>
                    <a:cubicBezTo>
                      <a:pt x="87605" y="1402"/>
                      <a:pt x="82232" y="3504"/>
                      <a:pt x="74522" y="6775"/>
                    </a:cubicBezTo>
                    <a:lnTo>
                      <a:pt x="46255" y="18923"/>
                    </a:lnTo>
                    <a:cubicBezTo>
                      <a:pt x="25931" y="27566"/>
                      <a:pt x="6074" y="35976"/>
                      <a:pt x="6074" y="35976"/>
                    </a:cubicBezTo>
                    <a:lnTo>
                      <a:pt x="6308" y="35976"/>
                    </a:lnTo>
                    <a:cubicBezTo>
                      <a:pt x="6308" y="35976"/>
                      <a:pt x="4906" y="36443"/>
                      <a:pt x="3504" y="37378"/>
                    </a:cubicBezTo>
                    <a:cubicBezTo>
                      <a:pt x="2803" y="38079"/>
                      <a:pt x="1869" y="38780"/>
                      <a:pt x="1402" y="39714"/>
                    </a:cubicBezTo>
                    <a:cubicBezTo>
                      <a:pt x="701" y="40649"/>
                      <a:pt x="0" y="42284"/>
                      <a:pt x="234" y="43919"/>
                    </a:cubicBezTo>
                    <a:cubicBezTo>
                      <a:pt x="701" y="46722"/>
                      <a:pt x="2336" y="48358"/>
                      <a:pt x="3738" y="49292"/>
                    </a:cubicBezTo>
                    <a:cubicBezTo>
                      <a:pt x="4906" y="50227"/>
                      <a:pt x="6308" y="50694"/>
                      <a:pt x="6308" y="50694"/>
                    </a:cubicBezTo>
                    <a:lnTo>
                      <a:pt x="24997" y="57001"/>
                    </a:lnTo>
                    <a:cubicBezTo>
                      <a:pt x="25697" y="59805"/>
                      <a:pt x="30603" y="75924"/>
                      <a:pt x="31771" y="79662"/>
                    </a:cubicBezTo>
                    <a:cubicBezTo>
                      <a:pt x="32472" y="81998"/>
                      <a:pt x="33173" y="83400"/>
                      <a:pt x="33874" y="84334"/>
                    </a:cubicBezTo>
                    <a:cubicBezTo>
                      <a:pt x="34341" y="85035"/>
                      <a:pt x="34808" y="85502"/>
                      <a:pt x="35509" y="85736"/>
                    </a:cubicBezTo>
                    <a:cubicBezTo>
                      <a:pt x="35743" y="85969"/>
                      <a:pt x="35976" y="86203"/>
                      <a:pt x="36444" y="86203"/>
                    </a:cubicBezTo>
                    <a:lnTo>
                      <a:pt x="36677" y="86203"/>
                    </a:lnTo>
                    <a:cubicBezTo>
                      <a:pt x="37285" y="86390"/>
                      <a:pt x="37864" y="86465"/>
                      <a:pt x="38402" y="86465"/>
                    </a:cubicBezTo>
                    <a:cubicBezTo>
                      <a:pt x="40555" y="86465"/>
                      <a:pt x="42050" y="85268"/>
                      <a:pt x="42050" y="85268"/>
                    </a:cubicBezTo>
                    <a:lnTo>
                      <a:pt x="42284" y="85268"/>
                    </a:lnTo>
                    <a:lnTo>
                      <a:pt x="53264" y="74989"/>
                    </a:lnTo>
                    <a:lnTo>
                      <a:pt x="71719" y="89473"/>
                    </a:lnTo>
                    <a:lnTo>
                      <a:pt x="72186" y="89707"/>
                    </a:lnTo>
                    <a:cubicBezTo>
                      <a:pt x="73559" y="90308"/>
                      <a:pt x="74963" y="90562"/>
                      <a:pt x="76294" y="90562"/>
                    </a:cubicBezTo>
                    <a:cubicBezTo>
                      <a:pt x="78589" y="90562"/>
                      <a:pt x="80668" y="89807"/>
                      <a:pt x="81998" y="88773"/>
                    </a:cubicBezTo>
                    <a:cubicBezTo>
                      <a:pt x="83867" y="86904"/>
                      <a:pt x="84801" y="84801"/>
                      <a:pt x="84801" y="84801"/>
                    </a:cubicBezTo>
                    <a:lnTo>
                      <a:pt x="84801" y="84568"/>
                    </a:lnTo>
                    <a:lnTo>
                      <a:pt x="99052" y="10279"/>
                    </a:lnTo>
                    <a:cubicBezTo>
                      <a:pt x="99519" y="8410"/>
                      <a:pt x="99752" y="6775"/>
                      <a:pt x="99285" y="5139"/>
                    </a:cubicBezTo>
                    <a:cubicBezTo>
                      <a:pt x="98818" y="3504"/>
                      <a:pt x="97650" y="1869"/>
                      <a:pt x="96248" y="1168"/>
                    </a:cubicBezTo>
                    <a:cubicBezTo>
                      <a:pt x="95080" y="234"/>
                      <a:pt x="93679" y="0"/>
                      <a:pt x="922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7" name="Google Shape;407;p2"/>
          <p:cNvGrpSpPr/>
          <p:nvPr/>
        </p:nvGrpSpPr>
        <p:grpSpPr>
          <a:xfrm>
            <a:off x="8673424" y="8527876"/>
            <a:ext cx="614592" cy="463167"/>
            <a:chOff x="1190625" y="-64724"/>
            <a:chExt cx="5186200" cy="5186200"/>
          </a:xfrm>
        </p:grpSpPr>
        <p:sp>
          <p:nvSpPr>
            <p:cNvPr id="408" name="Google Shape;408;p2"/>
            <p:cNvSpPr/>
            <p:nvPr/>
          </p:nvSpPr>
          <p:spPr>
            <a:xfrm>
              <a:off x="1190625" y="-64724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347000" y="1907801"/>
              <a:ext cx="2850075" cy="1461575"/>
            </a:xfrm>
            <a:custGeom>
              <a:rect b="b" l="l" r="r" t="t"/>
              <a:pathLst>
                <a:path extrusionOk="0" h="58463" w="114003">
                  <a:moveTo>
                    <a:pt x="49055" y="0"/>
                  </a:moveTo>
                  <a:cubicBezTo>
                    <a:pt x="44847" y="0"/>
                    <a:pt x="42077" y="454"/>
                    <a:pt x="39948" y="1228"/>
                  </a:cubicBezTo>
                  <a:cubicBezTo>
                    <a:pt x="38079" y="2162"/>
                    <a:pt x="36677" y="3798"/>
                    <a:pt x="37612" y="3798"/>
                  </a:cubicBezTo>
                  <a:cubicBezTo>
                    <a:pt x="38546" y="4031"/>
                    <a:pt x="41116" y="4966"/>
                    <a:pt x="42518" y="6601"/>
                  </a:cubicBezTo>
                  <a:cubicBezTo>
                    <a:pt x="44153" y="8704"/>
                    <a:pt x="43919" y="13609"/>
                    <a:pt x="43919" y="13609"/>
                  </a:cubicBezTo>
                  <a:cubicBezTo>
                    <a:pt x="43919" y="13609"/>
                    <a:pt x="45087" y="25056"/>
                    <a:pt x="41817" y="26692"/>
                  </a:cubicBezTo>
                  <a:cubicBezTo>
                    <a:pt x="41266" y="26967"/>
                    <a:pt x="40676" y="27165"/>
                    <a:pt x="40010" y="27165"/>
                  </a:cubicBezTo>
                  <a:cubicBezTo>
                    <a:pt x="37853" y="27165"/>
                    <a:pt x="34901" y="25091"/>
                    <a:pt x="29903" y="16880"/>
                  </a:cubicBezTo>
                  <a:cubicBezTo>
                    <a:pt x="26398" y="11273"/>
                    <a:pt x="23829" y="2630"/>
                    <a:pt x="23829" y="2630"/>
                  </a:cubicBezTo>
                  <a:cubicBezTo>
                    <a:pt x="23829" y="2630"/>
                    <a:pt x="23361" y="1462"/>
                    <a:pt x="22427" y="994"/>
                  </a:cubicBezTo>
                  <a:cubicBezTo>
                    <a:pt x="21492" y="293"/>
                    <a:pt x="19857" y="60"/>
                    <a:pt x="19857" y="60"/>
                  </a:cubicBezTo>
                  <a:lnTo>
                    <a:pt x="3972" y="60"/>
                  </a:lnTo>
                  <a:cubicBezTo>
                    <a:pt x="3972" y="60"/>
                    <a:pt x="3712" y="34"/>
                    <a:pt x="3340" y="34"/>
                  </a:cubicBezTo>
                  <a:cubicBezTo>
                    <a:pt x="2596" y="34"/>
                    <a:pt x="1402" y="138"/>
                    <a:pt x="935" y="761"/>
                  </a:cubicBezTo>
                  <a:cubicBezTo>
                    <a:pt x="0" y="1695"/>
                    <a:pt x="701" y="3097"/>
                    <a:pt x="701" y="3097"/>
                  </a:cubicBezTo>
                  <a:cubicBezTo>
                    <a:pt x="701" y="3097"/>
                    <a:pt x="12849" y="31364"/>
                    <a:pt x="26398" y="45381"/>
                  </a:cubicBezTo>
                  <a:cubicBezTo>
                    <a:pt x="36210" y="55426"/>
                    <a:pt x="45788" y="58463"/>
                    <a:pt x="54665" y="58463"/>
                  </a:cubicBezTo>
                  <a:lnTo>
                    <a:pt x="59805" y="58463"/>
                  </a:lnTo>
                  <a:cubicBezTo>
                    <a:pt x="62608" y="58463"/>
                    <a:pt x="63776" y="57762"/>
                    <a:pt x="63776" y="56360"/>
                  </a:cubicBezTo>
                  <a:lnTo>
                    <a:pt x="63776" y="56127"/>
                  </a:lnTo>
                  <a:cubicBezTo>
                    <a:pt x="63776" y="52389"/>
                    <a:pt x="63776" y="47950"/>
                    <a:pt x="67280" y="47016"/>
                  </a:cubicBezTo>
                  <a:cubicBezTo>
                    <a:pt x="67634" y="46891"/>
                    <a:pt x="68002" y="46833"/>
                    <a:pt x="68383" y="46833"/>
                  </a:cubicBezTo>
                  <a:cubicBezTo>
                    <a:pt x="72289" y="46833"/>
                    <a:pt x="77591" y="52934"/>
                    <a:pt x="82699" y="56127"/>
                  </a:cubicBezTo>
                  <a:cubicBezTo>
                    <a:pt x="85969" y="58463"/>
                    <a:pt x="89941" y="58463"/>
                    <a:pt x="89941" y="58463"/>
                  </a:cubicBezTo>
                  <a:lnTo>
                    <a:pt x="106294" y="58463"/>
                  </a:lnTo>
                  <a:cubicBezTo>
                    <a:pt x="106294" y="58463"/>
                    <a:pt x="114003" y="57762"/>
                    <a:pt x="110265" y="51922"/>
                  </a:cubicBezTo>
                  <a:cubicBezTo>
                    <a:pt x="110031" y="51455"/>
                    <a:pt x="108163" y="48651"/>
                    <a:pt x="99285" y="40942"/>
                  </a:cubicBezTo>
                  <a:cubicBezTo>
                    <a:pt x="90174" y="32766"/>
                    <a:pt x="91342" y="34167"/>
                    <a:pt x="102556" y="20151"/>
                  </a:cubicBezTo>
                  <a:cubicBezTo>
                    <a:pt x="109331" y="11740"/>
                    <a:pt x="111900" y="3798"/>
                    <a:pt x="111433" y="1462"/>
                  </a:cubicBezTo>
                  <a:cubicBezTo>
                    <a:pt x="110966" y="60"/>
                    <a:pt x="108396" y="60"/>
                    <a:pt x="105593" y="60"/>
                  </a:cubicBezTo>
                  <a:lnTo>
                    <a:pt x="88773" y="60"/>
                  </a:lnTo>
                  <a:cubicBezTo>
                    <a:pt x="87605" y="60"/>
                    <a:pt x="87605" y="60"/>
                    <a:pt x="86670" y="527"/>
                  </a:cubicBezTo>
                  <a:cubicBezTo>
                    <a:pt x="85736" y="994"/>
                    <a:pt x="85269" y="2162"/>
                    <a:pt x="85269" y="2162"/>
                  </a:cubicBezTo>
                  <a:cubicBezTo>
                    <a:pt x="85269" y="2162"/>
                    <a:pt x="82465" y="11507"/>
                    <a:pt x="78961" y="17114"/>
                  </a:cubicBezTo>
                  <a:cubicBezTo>
                    <a:pt x="73373" y="25846"/>
                    <a:pt x="69612" y="27528"/>
                    <a:pt x="67581" y="27528"/>
                  </a:cubicBezTo>
                  <a:cubicBezTo>
                    <a:pt x="66896" y="27528"/>
                    <a:pt x="66407" y="27336"/>
                    <a:pt x="66112" y="27159"/>
                  </a:cubicBezTo>
                  <a:cubicBezTo>
                    <a:pt x="63309" y="25524"/>
                    <a:pt x="63776" y="20384"/>
                    <a:pt x="63776" y="16646"/>
                  </a:cubicBezTo>
                  <a:cubicBezTo>
                    <a:pt x="63776" y="5199"/>
                    <a:pt x="65178" y="1929"/>
                    <a:pt x="59805" y="761"/>
                  </a:cubicBezTo>
                  <a:cubicBezTo>
                    <a:pt x="57936" y="293"/>
                    <a:pt x="56534" y="60"/>
                    <a:pt x="51862" y="60"/>
                  </a:cubicBezTo>
                  <a:cubicBezTo>
                    <a:pt x="50860" y="20"/>
                    <a:pt x="49927" y="0"/>
                    <a:pt x="49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0" name="Google Shape;4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8605" y="500030"/>
            <a:ext cx="2593429" cy="418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0"/>
          <p:cNvSpPr txBox="1"/>
          <p:nvPr/>
        </p:nvSpPr>
        <p:spPr>
          <a:xfrm>
            <a:off x="652816" y="1687116"/>
            <a:ext cx="16916120" cy="7776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На входе: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задача детекции заведомо неадекватного / мошеннического поведения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доля плохих наблюдений в  Train-выборке  ~  2,7 %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Использовал сэмплинг: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under_sampling  InstanceHardnessThreshold  + LogisticRegression	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- удаляет избыточные хорошие наблюдения по понятной логике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- быстро  справляется с задачей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- малая выборка данных – достаточно только ключевых фичей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этом:  over_sampling  BorderlineSMOTE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       - дает сопоставимые результаты / но долго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0"/>
          <p:cNvSpPr txBox="1"/>
          <p:nvPr/>
        </p:nvSpPr>
        <p:spPr>
          <a:xfrm>
            <a:off x="647056" y="489600"/>
            <a:ext cx="14419822" cy="11255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5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Балансирование выборки наблюдений</a:t>
            </a:r>
            <a:endParaRPr b="0" i="0" sz="5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1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1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1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9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модели</a:t>
            </a:r>
            <a:endParaRPr b="1" i="0" sz="6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8" name="Google Shape;578;p21"/>
          <p:cNvSpPr/>
          <p:nvPr/>
        </p:nvSpPr>
        <p:spPr>
          <a:xfrm>
            <a:off x="13073090" y="2428856"/>
            <a:ext cx="2736304" cy="3096344"/>
          </a:xfrm>
          <a:custGeom>
            <a:rect b="b" l="l" r="r" t="t"/>
            <a:pathLst>
              <a:path extrusionOk="0" h="21600" w="2160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34250" lIns="34250" spcFirstLastPara="1" rIns="342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2"/>
          <p:cNvSpPr txBox="1"/>
          <p:nvPr/>
        </p:nvSpPr>
        <p:spPr>
          <a:xfrm>
            <a:off x="666608" y="2479204"/>
            <a:ext cx="16686304" cy="71287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метрика:								изменение структуры расходов по mcc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/>
              <a:t>	препроцессинг: 						</a:t>
            </a:r>
            <a:r>
              <a:rPr lang="ru-RU" sz="2800">
                <a:solidFill>
                  <a:schemeClr val="dk1"/>
                </a:solidFill>
              </a:rPr>
              <a:t>InstanceHardnessThreshold  + LogisticRegression</a:t>
            </a:r>
            <a:endParaRPr sz="2800"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использованные настройки:	max_depth: 			5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												eval_metric': 			‘AUC'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		'loss_function': 		'Logloss',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																			l2 регуляризация 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800"/>
          </a:p>
          <a:p>
            <a:pPr indent="4572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кросс валидация:					n_splits					5 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		shuffle					True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4572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/>
              <a:t>результат: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ru-RU" sz="2800"/>
              <a:t>						r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oc_auc_score		99.5226%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2"/>
          <p:cNvSpPr txBox="1"/>
          <p:nvPr/>
        </p:nvSpPr>
        <p:spPr>
          <a:xfrm>
            <a:off x="652816" y="462980"/>
            <a:ext cx="14179816" cy="19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5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Методы построения моделей.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CatBoostClassifier</a:t>
            </a:r>
            <a:endParaRPr b="0" i="0" sz="4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3"/>
          <p:cNvSpPr txBox="1"/>
          <p:nvPr/>
        </p:nvSpPr>
        <p:spPr>
          <a:xfrm>
            <a:off x="629152" y="2551212"/>
            <a:ext cx="16830319" cy="7272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метрика:								изменение структуры расходов по mcc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/>
              <a:t>	</a:t>
            </a:r>
            <a:r>
              <a:rPr lang="ru-RU" sz="2800">
                <a:solidFill>
                  <a:schemeClr val="dk1"/>
                </a:solidFill>
              </a:rPr>
              <a:t>препроцессинг: 						InstanceHardnessThreshold  + LogisticRegression</a:t>
            </a:r>
            <a:endParaRPr sz="2800">
              <a:solidFill>
                <a:schemeClr val="dk1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использованные настройки:	'objective' 				'binary'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							'learning_rate': 		0.03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												'max_depth' 			4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5029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'num_leaves‘			32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     											'n_estimators' 			1000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												'reg_lambda' 			1    							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кросс валидация:					n_splits					5 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		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huffle					True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 																		</a:t>
            </a:r>
            <a:endParaRPr sz="2800"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/>
              <a:t>	результат								</a:t>
            </a:r>
            <a:r>
              <a:rPr lang="ru-RU" sz="2800">
                <a:solidFill>
                  <a:schemeClr val="dk1"/>
                </a:solidFill>
              </a:rPr>
              <a:t>roc_auc_score		99,2725%</a:t>
            </a:r>
            <a:endParaRPr sz="2800">
              <a:solidFill>
                <a:schemeClr val="dk1"/>
              </a:solidFill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90" name="Google Shape;590;p23"/>
          <p:cNvSpPr txBox="1"/>
          <p:nvPr/>
        </p:nvSpPr>
        <p:spPr>
          <a:xfrm>
            <a:off x="652816" y="462980"/>
            <a:ext cx="14179816" cy="19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5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Методы построения моделей.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LightGBM</a:t>
            </a:r>
            <a:endParaRPr b="0" i="0" sz="4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64385d6b4_0_0"/>
          <p:cNvSpPr txBox="1"/>
          <p:nvPr/>
        </p:nvSpPr>
        <p:spPr>
          <a:xfrm>
            <a:off x="629152" y="2551212"/>
            <a:ext cx="16830300" cy="7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метрика:								изменение структуры расходов по mcc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/>
              <a:t>	</a:t>
            </a:r>
            <a:r>
              <a:rPr lang="ru-RU" sz="2800">
                <a:solidFill>
                  <a:schemeClr val="dk1"/>
                </a:solidFill>
              </a:rPr>
              <a:t>препроцессинг: 						нет</a:t>
            </a:r>
            <a:endParaRPr sz="2800">
              <a:solidFill>
                <a:schemeClr val="dk1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использованные настройки:	</a:t>
            </a:r>
            <a:r>
              <a:rPr lang="ru-RU" sz="2800"/>
              <a:t>loss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						</a:t>
            </a:r>
            <a:r>
              <a:rPr lang="ru-RU" sz="2800"/>
              <a:t>hinge 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 linear SVM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							learning_rate: 			</a:t>
            </a:r>
            <a:r>
              <a:rPr lang="ru-RU" sz="2800"/>
              <a:t>optimal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												</a:t>
            </a:r>
            <a:r>
              <a:rPr lang="ru-RU" sz="2800"/>
              <a:t>penalty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					l2 регуля</a:t>
            </a:r>
            <a:r>
              <a:rPr lang="ru-RU" sz="2800"/>
              <a:t>ризация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кросс валидация:					n_splits					5 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		shuffle					True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																		</a:t>
            </a:r>
            <a:endParaRPr sz="2800"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/>
              <a:t>	результат								</a:t>
            </a:r>
            <a:r>
              <a:rPr lang="ru-RU" sz="2800">
                <a:solidFill>
                  <a:schemeClr val="dk1"/>
                </a:solidFill>
              </a:rPr>
              <a:t>roc_auc_score		97,1707%</a:t>
            </a:r>
            <a:endParaRPr sz="2800">
              <a:solidFill>
                <a:schemeClr val="dk1"/>
              </a:solidFill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96" name="Google Shape;596;gd64385d6b4_0_0"/>
          <p:cNvSpPr txBox="1"/>
          <p:nvPr/>
        </p:nvSpPr>
        <p:spPr>
          <a:xfrm>
            <a:off x="652816" y="462980"/>
            <a:ext cx="14179800" cy="1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5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Методы построения моделей.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latin typeface="Proxima Nova"/>
                <a:ea typeface="Proxima Nova"/>
                <a:cs typeface="Proxima Nova"/>
                <a:sym typeface="Proxima Nova"/>
              </a:rPr>
              <a:t>SGD Classifier / linear SVM</a:t>
            </a:r>
            <a:endParaRPr sz="2300">
              <a:solidFill>
                <a:srgbClr val="212529"/>
              </a:solidFill>
              <a:highlight>
                <a:srgbClr val="CDE8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d64385d6b4_1_0"/>
          <p:cNvSpPr txBox="1"/>
          <p:nvPr/>
        </p:nvSpPr>
        <p:spPr>
          <a:xfrm>
            <a:off x="629152" y="2551212"/>
            <a:ext cx="16830300" cy="7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метрика:								</a:t>
            </a:r>
            <a:r>
              <a:rPr lang="ru-RU" sz="2800">
                <a:solidFill>
                  <a:schemeClr val="dk1"/>
                </a:solidFill>
              </a:rPr>
              <a:t>нормированная сумма максимального платежа по карте</a:t>
            </a:r>
            <a:endParaRPr>
              <a:solidFill>
                <a:schemeClr val="dk1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												период с даты максимального платежа по карте</a:t>
            </a:r>
            <a:endParaRPr>
              <a:solidFill>
                <a:schemeClr val="dk1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												период с даты последней операции по карте</a:t>
            </a:r>
            <a:endParaRPr sz="2800"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/>
              <a:t>	</a:t>
            </a:r>
            <a:r>
              <a:rPr lang="ru-RU" sz="2800">
                <a:solidFill>
                  <a:schemeClr val="dk1"/>
                </a:solidFill>
              </a:rPr>
              <a:t>препроцессинг: 						нет</a:t>
            </a:r>
            <a:endParaRPr sz="2800">
              <a:solidFill>
                <a:schemeClr val="dk1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использованные настройки:	</a:t>
            </a:r>
            <a:r>
              <a:rPr lang="ru-RU" sz="2800"/>
              <a:t>loss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						</a:t>
            </a:r>
            <a:r>
              <a:rPr lang="ru-RU" sz="2800"/>
              <a:t>hinge 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 linear SVM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							learning_rate: 			</a:t>
            </a:r>
            <a:r>
              <a:rPr lang="ru-RU" sz="2800"/>
              <a:t>optimal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											</a:t>
            </a:r>
            <a:r>
              <a:rPr lang="ru-RU" sz="2800"/>
              <a:t>	alpha:					1e-10 / multiplies the regularization term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lang="ru-RU" sz="2800"/>
              <a:t>								power_t:					0.2	/ inverse scaling learning rate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/>
              <a:t>												average:				3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/</a:t>
            </a:r>
            <a:r>
              <a:rPr lang="ru-RU" sz="2800"/>
              <a:t> min observations to calc SGD weights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800"/>
          </a:p>
          <a:p>
            <a:pPr indent="4572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кросс валидация:					n_splits					5 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		shuffle					True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																		</a:t>
            </a:r>
            <a:endParaRPr sz="2800"/>
          </a:p>
          <a:p>
            <a:pPr indent="4572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/>
              <a:t>результат								</a:t>
            </a:r>
            <a:r>
              <a:rPr lang="ru-RU" sz="2800">
                <a:solidFill>
                  <a:schemeClr val="dk1"/>
                </a:solidFill>
              </a:rPr>
              <a:t>roc_auc_score		97,2293%</a:t>
            </a:r>
            <a:endParaRPr sz="2800">
              <a:solidFill>
                <a:schemeClr val="dk1"/>
              </a:solidFill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602" name="Google Shape;602;gd64385d6b4_1_0"/>
          <p:cNvSpPr txBox="1"/>
          <p:nvPr/>
        </p:nvSpPr>
        <p:spPr>
          <a:xfrm>
            <a:off x="652826" y="462975"/>
            <a:ext cx="16505400" cy="19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5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Методы построения моделей.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latin typeface="Proxima Nova"/>
                <a:ea typeface="Proxima Nova"/>
                <a:cs typeface="Proxima Nova"/>
                <a:sym typeface="Proxima Nova"/>
              </a:rPr>
              <a:t>SGD Classifier / linear SVM  </a:t>
            </a:r>
            <a:r>
              <a:rPr b="1" lang="ru-RU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 последний крупный платеж</a:t>
            </a:r>
            <a:endParaRPr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4"/>
          <p:cNvSpPr txBox="1"/>
          <p:nvPr/>
        </p:nvSpPr>
        <p:spPr>
          <a:xfrm>
            <a:off x="629152" y="2551212"/>
            <a:ext cx="16830319" cy="7272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-RU" sz="2800"/>
              <a:t>м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етрики:										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нормированная сумма максимального платежа по карте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				период с даты максимального платежа по карте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				период с даты последней операции по карте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3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препроцессинг: 								BorderlineSMOTE / oversampling</a:t>
            </a:r>
            <a:endParaRPr sz="2800"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использованные настройки:			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_estimators       </a:t>
            </a:r>
            <a:r>
              <a:rPr lang="ru-RU" sz="2800"/>
              <a:t>		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				(все остальное из коробки)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кросс валидация:			</a:t>
            </a:r>
            <a:r>
              <a:rPr lang="ru-RU" sz="2800"/>
              <a:t>				n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_splits					5 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-RU" sz="2800">
                <a:solidFill>
                  <a:schemeClr val="dk1"/>
                </a:solidFill>
              </a:rPr>
              <a:t>результат										roc_auc_score		99,9673%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4"/>
          <p:cNvSpPr txBox="1"/>
          <p:nvPr/>
        </p:nvSpPr>
        <p:spPr>
          <a:xfrm>
            <a:off x="652816" y="462980"/>
            <a:ext cx="16492239" cy="1965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5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Методы построения моделей.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RandomForestClassifier   /  </a:t>
            </a:r>
            <a:r>
              <a:rPr b="1" lang="ru-RU" sz="4000">
                <a:latin typeface="Proxima Nova"/>
                <a:ea typeface="Proxima Nova"/>
                <a:cs typeface="Proxima Nova"/>
                <a:sym typeface="Proxima Nova"/>
              </a:rPr>
              <a:t>последний крупный платеж</a:t>
            </a:r>
            <a:endParaRPr b="0" i="0" sz="4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5"/>
          <p:cNvSpPr/>
          <p:nvPr/>
        </p:nvSpPr>
        <p:spPr>
          <a:xfrm>
            <a:off x="863075" y="895025"/>
            <a:ext cx="143490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5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Методы построения моделей.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Сравнительная характеристика результатов</a:t>
            </a:r>
            <a:endParaRPr b="1" i="0" sz="4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4" name="Google Shape;614;p25"/>
          <p:cNvSpPr/>
          <p:nvPr/>
        </p:nvSpPr>
        <p:spPr>
          <a:xfrm>
            <a:off x="1000068" y="8813097"/>
            <a:ext cx="1471622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Справочно:  лучшее решение чемпионата AlfaBattle 2.0. / задача 2,  построенное на базе RNN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		Roc- AUC = 78,4988%      https://boosters.pro/championship/alfabattle2/rating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5" name="Google Shape;6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637050"/>
            <a:ext cx="12031285" cy="58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6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6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6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9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</a:t>
            </a:r>
            <a:endParaRPr b="1" i="0" sz="6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3" name="Google Shape;623;p26"/>
          <p:cNvSpPr/>
          <p:nvPr/>
        </p:nvSpPr>
        <p:spPr>
          <a:xfrm>
            <a:off x="13176448" y="2962800"/>
            <a:ext cx="2232248" cy="1892668"/>
          </a:xfrm>
          <a:custGeom>
            <a:rect b="b" l="l" r="r" t="t"/>
            <a:pathLst>
              <a:path extrusionOk="0" h="21600" w="2160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7125" lIns="17125" spcFirstLastPara="1" rIns="1712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7"/>
          <p:cNvSpPr/>
          <p:nvPr/>
        </p:nvSpPr>
        <p:spPr>
          <a:xfrm>
            <a:off x="863080" y="895027"/>
            <a:ext cx="14364000" cy="79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5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Выводы:</a:t>
            </a: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1007096" y="1985262"/>
            <a:ext cx="15913768" cy="8710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Точность модели можно улучшить за счет: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+ транзакции по приходу (особенно другие кредиты и наличные)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+ транзакции в валюте    (разобраться с конверсионными операциями)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+ признаки  условий совершения сделки (реклассификация продуктов)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+ расширение периода исследований  - до 3 месяцев.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К представленным данным в формате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 вектор индивидуальных расходов по mcc кодам / матрица расходов в динамике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примененимы / зайдут  методы:</a:t>
            </a:r>
            <a:endParaRPr b="0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+ Рекомендательные системы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(схожесть вектора / матрицы в динамике с плохими наблюден</a:t>
            </a:r>
            <a:r>
              <a:rPr lang="ru-RU" sz="2800">
                <a:latin typeface="Tahoma"/>
                <a:ea typeface="Tahoma"/>
                <a:cs typeface="Tahoma"/>
                <a:sym typeface="Tahoma"/>
              </a:rPr>
              <a:t>и</a:t>
            </a: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ями в прошлом)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+ RNN</a:t>
            </a:r>
            <a:endParaRPr b="0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b="0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3"/>
          <p:cNvGrpSpPr/>
          <p:nvPr/>
        </p:nvGrpSpPr>
        <p:grpSpPr>
          <a:xfrm>
            <a:off x="540686" y="2423048"/>
            <a:ext cx="10004250" cy="502324"/>
            <a:chOff x="552000" y="2464138"/>
            <a:chExt cx="10004250" cy="502324"/>
          </a:xfrm>
        </p:grpSpPr>
        <p:sp>
          <p:nvSpPr>
            <p:cNvPr id="416" name="Google Shape;416;p3"/>
            <p:cNvSpPr txBox="1"/>
            <p:nvPr/>
          </p:nvSpPr>
          <p:spPr>
            <a:xfrm>
              <a:off x="1981050" y="2476862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ru-RU" sz="36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Постановка задачи</a:t>
              </a:r>
              <a:endParaRPr b="0" i="0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3"/>
          <p:cNvGrpSpPr/>
          <p:nvPr/>
        </p:nvGrpSpPr>
        <p:grpSpPr>
          <a:xfrm>
            <a:off x="551843" y="3459600"/>
            <a:ext cx="9878041" cy="683768"/>
            <a:chOff x="551843" y="3459600"/>
            <a:chExt cx="9878041" cy="683768"/>
          </a:xfrm>
        </p:grpSpPr>
        <p:sp>
          <p:nvSpPr>
            <p:cNvPr id="419" name="Google Shape;419;p3"/>
            <p:cNvSpPr txBox="1"/>
            <p:nvPr/>
          </p:nvSpPr>
          <p:spPr>
            <a:xfrm>
              <a:off x="1854684" y="3642968"/>
              <a:ext cx="85752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32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r>
                <a:rPr b="0" i="0" lang="ru-RU" sz="36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Признаки модели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ru-RU" sz="18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3"/>
          <p:cNvGrpSpPr/>
          <p:nvPr/>
        </p:nvGrpSpPr>
        <p:grpSpPr>
          <a:xfrm>
            <a:off x="551993" y="4442400"/>
            <a:ext cx="10004257" cy="504000"/>
            <a:chOff x="551993" y="4442400"/>
            <a:chExt cx="10004257" cy="504000"/>
          </a:xfrm>
        </p:grpSpPr>
        <p:sp>
          <p:nvSpPr>
            <p:cNvPr id="422" name="Google Shape;422;p3"/>
            <p:cNvSpPr txBox="1"/>
            <p:nvPr/>
          </p:nvSpPr>
          <p:spPr>
            <a:xfrm>
              <a:off x="1981050" y="4442400"/>
              <a:ext cx="85752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ru-RU" sz="36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Описание  модели</a:t>
              </a:r>
              <a:endParaRPr b="0" i="0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ru-RU" sz="18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3"/>
          <p:cNvGrpSpPr/>
          <p:nvPr/>
        </p:nvGrpSpPr>
        <p:grpSpPr>
          <a:xfrm>
            <a:off x="551993" y="5435938"/>
            <a:ext cx="10004257" cy="489600"/>
            <a:chOff x="551993" y="5435938"/>
            <a:chExt cx="10004257" cy="489600"/>
          </a:xfrm>
        </p:grpSpPr>
        <p:sp>
          <p:nvSpPr>
            <p:cNvPr id="425" name="Google Shape;425;p3"/>
            <p:cNvSpPr txBox="1"/>
            <p:nvPr/>
          </p:nvSpPr>
          <p:spPr>
            <a:xfrm>
              <a:off x="1981050" y="54359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ru-RU" sz="36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Выводы</a:t>
              </a:r>
              <a:endParaRPr b="0" i="0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551993" y="54377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ru-RU" sz="18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7" name="Google Shape;427;p3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План работы</a:t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8"/>
          <p:cNvSpPr/>
          <p:nvPr/>
        </p:nvSpPr>
        <p:spPr>
          <a:xfrm>
            <a:off x="863080" y="895027"/>
            <a:ext cx="14364000" cy="79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5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Выводы:</a:t>
            </a:r>
            <a:endParaRPr/>
          </a:p>
        </p:txBody>
      </p:sp>
      <p:sp>
        <p:nvSpPr>
          <p:cNvPr id="635" name="Google Shape;635;p28"/>
          <p:cNvSpPr/>
          <p:nvPr/>
        </p:nvSpPr>
        <p:spPr>
          <a:xfrm>
            <a:off x="1007096" y="1903140"/>
            <a:ext cx="15841760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Применение инструментов в совокупности: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- краткая ясная и интерпретируемая система метрик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		- структура нормированных расходов по mcc кодам или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		- характеристики последнего крупного платежа </a:t>
            </a:r>
            <a:endParaRPr/>
          </a:p>
          <a:p>
            <a:pPr indent="-285750" lvl="5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- Under Sampling</a:t>
            </a:r>
            <a:endParaRPr b="0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- L2 регуляризация </a:t>
            </a:r>
            <a:endParaRPr b="0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позволяет  кратно  улучшить вероятность предсказания предстоящего дефолта.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Маленькие целевые наборы метрик поведения  работают много лучше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больших и малоосмысленных (нормальное распределение ближе, да и шумов меньше).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Двигаемся дальше …</a:t>
            </a:r>
            <a:endParaRPr b="0" i="0" sz="2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9"/>
          <p:cNvSpPr/>
          <p:nvPr/>
        </p:nvSpPr>
        <p:spPr>
          <a:xfrm>
            <a:off x="863080" y="895027"/>
            <a:ext cx="14364000" cy="79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5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Использованная литература:</a:t>
            </a:r>
            <a:endParaRPr/>
          </a:p>
        </p:txBody>
      </p:sp>
      <p:sp>
        <p:nvSpPr>
          <p:cNvPr id="641" name="Google Shape;641;p29"/>
          <p:cNvSpPr/>
          <p:nvPr/>
        </p:nvSpPr>
        <p:spPr>
          <a:xfrm>
            <a:off x="1007096" y="1903140"/>
            <a:ext cx="15841760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AutoNum type="arabicPeriod"/>
            </a:pPr>
            <a:r>
              <a:rPr b="0" i="0" lang="ru-RU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Лестер.А.Пратт  Обманные операции в банковском деле.  		     Москва, Перспектива,                  1995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2.  Наим Сиддики    Скоринговые карты для оценки кредитных рисков, Москва, Манн, Иванов и Фербер, 2014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9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Постановка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9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задачи</a:t>
            </a:r>
            <a:br>
              <a:rPr b="1" i="0" lang="ru-RU" sz="9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1" i="0" sz="9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5" name="Google Shape;435;p4"/>
          <p:cNvSpPr/>
          <p:nvPr/>
        </p:nvSpPr>
        <p:spPr>
          <a:xfrm>
            <a:off x="12240344" y="2118261"/>
            <a:ext cx="3998326" cy="3634801"/>
          </a:xfrm>
          <a:custGeom>
            <a:rect b="b" l="l" r="r" t="t"/>
            <a:pathLst>
              <a:path extrusionOk="0" h="21600" w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949" y="13580"/>
                </a:moveTo>
                <a:cubicBezTo>
                  <a:pt x="11701" y="13784"/>
                  <a:pt x="11474" y="13901"/>
                  <a:pt x="11085" y="13931"/>
                </a:cubicBezTo>
                <a:lnTo>
                  <a:pt x="11085" y="11339"/>
                </a:lnTo>
                <a:cubicBezTo>
                  <a:pt x="11251" y="11383"/>
                  <a:pt x="11321" y="11435"/>
                  <a:pt x="11479" y="11494"/>
                </a:cubicBezTo>
                <a:cubicBezTo>
                  <a:pt x="11638" y="11554"/>
                  <a:pt x="11780" y="11632"/>
                  <a:pt x="11906" y="11728"/>
                </a:cubicBezTo>
                <a:cubicBezTo>
                  <a:pt x="12032" y="11824"/>
                  <a:pt x="12133" y="11943"/>
                  <a:pt x="12208" y="12084"/>
                </a:cubicBezTo>
                <a:cubicBezTo>
                  <a:pt x="12284" y="12225"/>
                  <a:pt x="12322" y="12399"/>
                  <a:pt x="12322" y="12607"/>
                </a:cubicBezTo>
                <a:cubicBezTo>
                  <a:pt x="12322" y="13052"/>
                  <a:pt x="12198" y="13376"/>
                  <a:pt x="11949" y="13580"/>
                </a:cubicBezTo>
                <a:moveTo>
                  <a:pt x="10437" y="9837"/>
                </a:moveTo>
                <a:cubicBezTo>
                  <a:pt x="10286" y="9800"/>
                  <a:pt x="10228" y="9753"/>
                  <a:pt x="10081" y="9698"/>
                </a:cubicBezTo>
                <a:cubicBezTo>
                  <a:pt x="9933" y="9642"/>
                  <a:pt x="9803" y="9570"/>
                  <a:pt x="9692" y="9481"/>
                </a:cubicBezTo>
                <a:cubicBezTo>
                  <a:pt x="9581" y="9392"/>
                  <a:pt x="9489" y="9285"/>
                  <a:pt x="9417" y="9159"/>
                </a:cubicBezTo>
                <a:cubicBezTo>
                  <a:pt x="9345" y="9032"/>
                  <a:pt x="9309" y="8880"/>
                  <a:pt x="9309" y="8702"/>
                </a:cubicBezTo>
                <a:cubicBezTo>
                  <a:pt x="9309" y="8309"/>
                  <a:pt x="9415" y="8030"/>
                  <a:pt x="9627" y="7862"/>
                </a:cubicBezTo>
                <a:cubicBezTo>
                  <a:pt x="9839" y="7696"/>
                  <a:pt x="10048" y="7612"/>
                  <a:pt x="10437" y="7612"/>
                </a:cubicBezTo>
                <a:cubicBezTo>
                  <a:pt x="10437" y="7612"/>
                  <a:pt x="10437" y="9837"/>
                  <a:pt x="10437" y="9837"/>
                </a:cubicBezTo>
                <a:close/>
                <a:moveTo>
                  <a:pt x="12765" y="10727"/>
                </a:moveTo>
                <a:cubicBezTo>
                  <a:pt x="12527" y="10542"/>
                  <a:pt x="12253" y="10390"/>
                  <a:pt x="11944" y="10271"/>
                </a:cubicBezTo>
                <a:cubicBezTo>
                  <a:pt x="11634" y="10153"/>
                  <a:pt x="11410" y="10049"/>
                  <a:pt x="11085" y="9959"/>
                </a:cubicBezTo>
                <a:lnTo>
                  <a:pt x="11085" y="7612"/>
                </a:lnTo>
                <a:cubicBezTo>
                  <a:pt x="11474" y="7612"/>
                  <a:pt x="11665" y="7713"/>
                  <a:pt x="11841" y="7913"/>
                </a:cubicBezTo>
                <a:cubicBezTo>
                  <a:pt x="12017" y="8113"/>
                  <a:pt x="12113" y="8402"/>
                  <a:pt x="12127" y="8781"/>
                </a:cubicBezTo>
                <a:lnTo>
                  <a:pt x="13359" y="8781"/>
                </a:lnTo>
                <a:cubicBezTo>
                  <a:pt x="13359" y="8417"/>
                  <a:pt x="13295" y="8098"/>
                  <a:pt x="13170" y="7824"/>
                </a:cubicBezTo>
                <a:cubicBezTo>
                  <a:pt x="13043" y="7550"/>
                  <a:pt x="12875" y="7323"/>
                  <a:pt x="12662" y="7145"/>
                </a:cubicBezTo>
                <a:cubicBezTo>
                  <a:pt x="12449" y="6967"/>
                  <a:pt x="12200" y="6833"/>
                  <a:pt x="11911" y="6744"/>
                </a:cubicBezTo>
                <a:cubicBezTo>
                  <a:pt x="11623" y="6656"/>
                  <a:pt x="11410" y="6611"/>
                  <a:pt x="11085" y="6611"/>
                </a:cubicBezTo>
                <a:lnTo>
                  <a:pt x="11085" y="5881"/>
                </a:lnTo>
                <a:lnTo>
                  <a:pt x="10437" y="5881"/>
                </a:lnTo>
                <a:lnTo>
                  <a:pt x="10437" y="6611"/>
                </a:lnTo>
                <a:cubicBezTo>
                  <a:pt x="10113" y="6611"/>
                  <a:pt x="9895" y="6659"/>
                  <a:pt x="9600" y="6756"/>
                </a:cubicBezTo>
                <a:cubicBezTo>
                  <a:pt x="9305" y="6852"/>
                  <a:pt x="9044" y="6991"/>
                  <a:pt x="8817" y="7173"/>
                </a:cubicBezTo>
                <a:cubicBezTo>
                  <a:pt x="8590" y="7355"/>
                  <a:pt x="8410" y="7581"/>
                  <a:pt x="8277" y="7852"/>
                </a:cubicBezTo>
                <a:cubicBezTo>
                  <a:pt x="8144" y="8122"/>
                  <a:pt x="8077" y="8436"/>
                  <a:pt x="8077" y="8791"/>
                </a:cubicBezTo>
                <a:cubicBezTo>
                  <a:pt x="8077" y="9199"/>
                  <a:pt x="8150" y="9541"/>
                  <a:pt x="8293" y="9815"/>
                </a:cubicBezTo>
                <a:cubicBezTo>
                  <a:pt x="8438" y="10089"/>
                  <a:pt x="8626" y="10317"/>
                  <a:pt x="8860" y="10499"/>
                </a:cubicBezTo>
                <a:cubicBezTo>
                  <a:pt x="9094" y="10681"/>
                  <a:pt x="9357" y="10829"/>
                  <a:pt x="9649" y="10944"/>
                </a:cubicBezTo>
                <a:cubicBezTo>
                  <a:pt x="9940" y="11059"/>
                  <a:pt x="10142" y="11157"/>
                  <a:pt x="10437" y="11239"/>
                </a:cubicBezTo>
                <a:lnTo>
                  <a:pt x="10437" y="13931"/>
                </a:lnTo>
                <a:cubicBezTo>
                  <a:pt x="9940" y="13916"/>
                  <a:pt x="9676" y="13768"/>
                  <a:pt x="9460" y="13486"/>
                </a:cubicBezTo>
                <a:cubicBezTo>
                  <a:pt x="9244" y="13204"/>
                  <a:pt x="9139" y="12818"/>
                  <a:pt x="9147" y="12329"/>
                </a:cubicBezTo>
                <a:lnTo>
                  <a:pt x="7915" y="12329"/>
                </a:lnTo>
                <a:cubicBezTo>
                  <a:pt x="7908" y="12744"/>
                  <a:pt x="7967" y="13111"/>
                  <a:pt x="8094" y="13430"/>
                </a:cubicBezTo>
                <a:cubicBezTo>
                  <a:pt x="8220" y="13749"/>
                  <a:pt x="8397" y="14018"/>
                  <a:pt x="8628" y="14236"/>
                </a:cubicBezTo>
                <a:cubicBezTo>
                  <a:pt x="8858" y="14455"/>
                  <a:pt x="9136" y="14624"/>
                  <a:pt x="9460" y="14743"/>
                </a:cubicBezTo>
                <a:cubicBezTo>
                  <a:pt x="9784" y="14861"/>
                  <a:pt x="10048" y="14924"/>
                  <a:pt x="10437" y="14932"/>
                </a:cubicBezTo>
                <a:lnTo>
                  <a:pt x="10437" y="15692"/>
                </a:lnTo>
                <a:lnTo>
                  <a:pt x="11085" y="15692"/>
                </a:lnTo>
                <a:lnTo>
                  <a:pt x="11085" y="14932"/>
                </a:lnTo>
                <a:cubicBezTo>
                  <a:pt x="11446" y="14917"/>
                  <a:pt x="11688" y="14856"/>
                  <a:pt x="11998" y="14748"/>
                </a:cubicBezTo>
                <a:cubicBezTo>
                  <a:pt x="12307" y="14641"/>
                  <a:pt x="12578" y="14485"/>
                  <a:pt x="12808" y="14281"/>
                </a:cubicBezTo>
                <a:cubicBezTo>
                  <a:pt x="13038" y="14077"/>
                  <a:pt x="13220" y="13821"/>
                  <a:pt x="13353" y="13513"/>
                </a:cubicBezTo>
                <a:cubicBezTo>
                  <a:pt x="13486" y="13206"/>
                  <a:pt x="13553" y="12844"/>
                  <a:pt x="13553" y="12429"/>
                </a:cubicBezTo>
                <a:cubicBezTo>
                  <a:pt x="13553" y="12028"/>
                  <a:pt x="13481" y="11691"/>
                  <a:pt x="13337" y="11417"/>
                </a:cubicBezTo>
                <a:cubicBezTo>
                  <a:pt x="13193" y="11142"/>
                  <a:pt x="13002" y="10912"/>
                  <a:pt x="12765" y="1072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7125" lIns="17125" spcFirstLastPara="1" rIns="1712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"/>
          <p:cNvSpPr txBox="1"/>
          <p:nvPr/>
        </p:nvSpPr>
        <p:spPr>
          <a:xfrm>
            <a:off x="551850" y="2119164"/>
            <a:ext cx="16950397" cy="6167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0" lvl="0" marL="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b="0" i="0" lang="ru-RU" sz="3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Настоящая задача представлена АО "Альфа Банк« (TOP10, S&amp;P BB+)  	</a:t>
            </a:r>
            <a:endParaRPr b="0" i="0" sz="3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	в рамках открытого чемпионата по анализу данных AlfaBattle 2.0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	на сайте Boosters.pro</a:t>
            </a:r>
            <a:endParaRPr b="0" i="0" sz="3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	https://boosters.pro/championship/alfabattle2/data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3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"/>
          <p:cNvSpPr txBox="1"/>
          <p:nvPr/>
        </p:nvSpPr>
        <p:spPr>
          <a:xfrm>
            <a:off x="551850" y="2119164"/>
            <a:ext cx="14424798" cy="6166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0" lvl="0" marL="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- разработка модели предсказания ранней просрочки / fraud,</a:t>
            </a:r>
            <a:endParaRPr/>
          </a:p>
          <a:p>
            <a:pPr indent="0" lvl="0" marL="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на основе данных о транзакциях клиента по банковским картам.</a:t>
            </a:r>
            <a:endParaRPr/>
          </a:p>
          <a:p>
            <a:pPr indent="0" lvl="0" marL="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Достижение цели позволит бизнесу:</a:t>
            </a:r>
            <a:endParaRPr/>
          </a:p>
          <a:p>
            <a:pPr indent="0" lvl="0" marL="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- оптимизировать фильтр клиентов на входе в банковский продукт 	«Кредитная карта»</a:t>
            </a:r>
            <a:endParaRPr b="0" i="0" sz="3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- сократить издержки на взыскание и списание плохих долгов,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- повысить  рентабельность продукта</a:t>
            </a:r>
            <a:endParaRPr b="0" i="0" sz="3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6" name="Google Shape;446;p6"/>
          <p:cNvSpPr txBox="1"/>
          <p:nvPr/>
        </p:nvSpPr>
        <p:spPr>
          <a:xfrm>
            <a:off x="551850" y="489600"/>
            <a:ext cx="142923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ru-RU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Цели работы</a:t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7"/>
          <p:cNvGrpSpPr/>
          <p:nvPr/>
        </p:nvGrpSpPr>
        <p:grpSpPr>
          <a:xfrm>
            <a:off x="558000" y="2952000"/>
            <a:ext cx="7139850" cy="2728800"/>
            <a:chOff x="558000" y="2952000"/>
            <a:chExt cx="7139850" cy="2728800"/>
          </a:xfrm>
        </p:grpSpPr>
        <p:sp>
          <p:nvSpPr>
            <p:cNvPr id="452" name="Google Shape;452;p7"/>
            <p:cNvSpPr txBox="1"/>
            <p:nvPr/>
          </p:nvSpPr>
          <p:spPr>
            <a:xfrm>
              <a:off x="1981050" y="2952000"/>
              <a:ext cx="5716800" cy="27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24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Данные: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~	270 000 000 	транзакций,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~		      19  (групп) признаков,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~	        963 000 клиентов,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~    	         27 000	дефолтов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558000" y="2952000"/>
              <a:ext cx="1000800" cy="10008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ru-RU" sz="2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7"/>
          <p:cNvGrpSpPr/>
          <p:nvPr/>
        </p:nvGrpSpPr>
        <p:grpSpPr>
          <a:xfrm>
            <a:off x="503040" y="6422400"/>
            <a:ext cx="7135200" cy="2724375"/>
            <a:chOff x="9144000" y="6422400"/>
            <a:chExt cx="7135200" cy="2724375"/>
          </a:xfrm>
        </p:grpSpPr>
        <p:sp>
          <p:nvSpPr>
            <p:cNvPr id="455" name="Google Shape;455;p7"/>
            <p:cNvSpPr txBox="1"/>
            <p:nvPr/>
          </p:nvSpPr>
          <p:spPr>
            <a:xfrm>
              <a:off x="10562400" y="6429375"/>
              <a:ext cx="5716800" cy="27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ru-RU" sz="24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Метрика качества модели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ru-RU" sz="24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  Roc- Auc</a:t>
              </a:r>
              <a:br>
                <a:rPr b="0" i="0" lang="ru-RU" sz="24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</a:br>
              <a:endPara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9144000" y="6422400"/>
              <a:ext cx="993600" cy="9936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ru-RU" sz="2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p7"/>
          <p:cNvGrpSpPr/>
          <p:nvPr/>
        </p:nvGrpSpPr>
        <p:grpSpPr>
          <a:xfrm>
            <a:off x="9144000" y="2952000"/>
            <a:ext cx="7135200" cy="2728800"/>
            <a:chOff x="9144000" y="2952000"/>
            <a:chExt cx="7135200" cy="2728800"/>
          </a:xfrm>
        </p:grpSpPr>
        <p:sp>
          <p:nvSpPr>
            <p:cNvPr id="458" name="Google Shape;458;p7"/>
            <p:cNvSpPr txBox="1"/>
            <p:nvPr/>
          </p:nvSpPr>
          <p:spPr>
            <a:xfrm>
              <a:off x="10562400" y="2952000"/>
              <a:ext cx="5716800" cy="27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ru-RU" sz="24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Целевая переменная: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0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Факт выхода на дефолт 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0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в течение первого года 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0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использования кредитной карты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ru-RU" sz="18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9144000" y="2952000"/>
              <a:ext cx="1000800" cy="10008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ru-RU" sz="2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p7"/>
          <p:cNvSpPr txBox="1"/>
          <p:nvPr/>
        </p:nvSpPr>
        <p:spPr>
          <a:xfrm>
            <a:off x="551850" y="489600"/>
            <a:ext cx="14291699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ru-RU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Постановка задачи</a:t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61" name="Google Shape;461;p7"/>
          <p:cNvGrpSpPr/>
          <p:nvPr/>
        </p:nvGrpSpPr>
        <p:grpSpPr>
          <a:xfrm>
            <a:off x="9144000" y="2928922"/>
            <a:ext cx="7145560" cy="2728800"/>
            <a:chOff x="9144000" y="2952000"/>
            <a:chExt cx="7145560" cy="2728800"/>
          </a:xfrm>
        </p:grpSpPr>
        <p:sp>
          <p:nvSpPr>
            <p:cNvPr id="462" name="Google Shape;462;p7"/>
            <p:cNvSpPr txBox="1"/>
            <p:nvPr/>
          </p:nvSpPr>
          <p:spPr>
            <a:xfrm>
              <a:off x="10562400" y="2952000"/>
              <a:ext cx="5716800" cy="27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br>
                <a:rPr b="1" i="0" lang="ru-RU" sz="24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</a:br>
              <a:endParaRPr b="1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9144000" y="2952000"/>
              <a:ext cx="1000132" cy="1000132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ru-RU" sz="2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7"/>
            <p:cNvSpPr txBox="1"/>
            <p:nvPr/>
          </p:nvSpPr>
          <p:spPr>
            <a:xfrm>
              <a:off x="10572760" y="2952000"/>
              <a:ext cx="5716800" cy="27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ru-RU" sz="18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9296400" y="6357946"/>
            <a:ext cx="7145560" cy="2571768"/>
            <a:chOff x="9144000" y="2952000"/>
            <a:chExt cx="7145560" cy="2728800"/>
          </a:xfrm>
        </p:grpSpPr>
        <p:sp>
          <p:nvSpPr>
            <p:cNvPr id="466" name="Google Shape;466;p7"/>
            <p:cNvSpPr txBox="1"/>
            <p:nvPr/>
          </p:nvSpPr>
          <p:spPr>
            <a:xfrm>
              <a:off x="10562400" y="2952000"/>
              <a:ext cx="5716800" cy="27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ru-RU" sz="24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Цель задачи: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0" i="0" lang="ru-RU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Посчитать вероятность дефолта </a:t>
              </a:r>
              <a:br>
                <a:rPr b="0" i="0" lang="ru-RU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ru-RU" sz="18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9144000" y="2952000"/>
              <a:ext cx="1000132" cy="1000132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7"/>
            <p:cNvSpPr txBox="1"/>
            <p:nvPr/>
          </p:nvSpPr>
          <p:spPr>
            <a:xfrm>
              <a:off x="10572760" y="2952000"/>
              <a:ext cx="5716800" cy="27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ru-RU" sz="18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9"/>
          <p:cNvSpPr txBox="1"/>
          <p:nvPr/>
        </p:nvSpPr>
        <p:spPr>
          <a:xfrm>
            <a:off x="551850" y="489600"/>
            <a:ext cx="14291699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ru-RU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Состав признаков</a:t>
            </a:r>
            <a:endParaRPr b="1" i="0" sz="5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474" name="Google Shape;474;p9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475" name="Google Shape;475;p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9" name="Google Shape;479;p9"/>
          <p:cNvSpPr txBox="1"/>
          <p:nvPr/>
        </p:nvSpPr>
        <p:spPr>
          <a:xfrm>
            <a:off x="535802" y="3468796"/>
            <a:ext cx="43050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Сумма транзакции</a:t>
            </a:r>
            <a:endParaRPr b="0"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80" name="Google Shape;480;p9"/>
          <p:cNvGrpSpPr/>
          <p:nvPr/>
        </p:nvGrpSpPr>
        <p:grpSpPr>
          <a:xfrm>
            <a:off x="11895784" y="2191172"/>
            <a:ext cx="4305000" cy="3463200"/>
            <a:chOff x="551850" y="5929200"/>
            <a:chExt cx="4305000" cy="3463200"/>
          </a:xfrm>
        </p:grpSpPr>
        <p:sp>
          <p:nvSpPr>
            <p:cNvPr id="481" name="Google Shape;481;p9"/>
            <p:cNvSpPr/>
            <p:nvPr/>
          </p:nvSpPr>
          <p:spPr>
            <a:xfrm>
              <a:off x="551850" y="5929200"/>
              <a:ext cx="1234800" cy="1234800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ru-RU" sz="30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9"/>
            <p:cNvSpPr txBox="1"/>
            <p:nvPr/>
          </p:nvSpPr>
          <p:spPr>
            <a:xfrm>
              <a:off x="551850" y="7164000"/>
              <a:ext cx="4305000" cy="22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36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Назначение платежа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0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Mcc код</a:t>
              </a:r>
              <a:endPara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ru-RU" sz="30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</a:br>
              <a:endParaRPr b="0" i="0" sz="3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83" name="Google Shape;483;p9"/>
          <p:cNvGrpSpPr/>
          <p:nvPr/>
        </p:nvGrpSpPr>
        <p:grpSpPr>
          <a:xfrm>
            <a:off x="503040" y="5890983"/>
            <a:ext cx="4295100" cy="3463200"/>
            <a:chOff x="6268650" y="5929200"/>
            <a:chExt cx="4295100" cy="3463200"/>
          </a:xfrm>
        </p:grpSpPr>
        <p:sp>
          <p:nvSpPr>
            <p:cNvPr id="484" name="Google Shape;484;p9"/>
            <p:cNvSpPr/>
            <p:nvPr/>
          </p:nvSpPr>
          <p:spPr>
            <a:xfrm>
              <a:off x="6268650" y="5929200"/>
              <a:ext cx="1234800" cy="1234800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ru-RU" sz="30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9"/>
            <p:cNvSpPr txBox="1"/>
            <p:nvPr/>
          </p:nvSpPr>
          <p:spPr>
            <a:xfrm>
              <a:off x="6268650" y="7164000"/>
              <a:ext cx="4295100" cy="22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ru-RU" sz="36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География: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</a:pPr>
              <a:r>
                <a:rPr b="0" i="0" lang="ru-RU" sz="20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город тран</a:t>
              </a:r>
              <a:r>
                <a:rPr lang="ru-RU" sz="2000">
                  <a:latin typeface="Proxima Nova"/>
                  <a:ea typeface="Proxima Nova"/>
                  <a:cs typeface="Proxima Nova"/>
                  <a:sym typeface="Proxima Nova"/>
                </a:rPr>
                <a:t>з</a:t>
              </a:r>
              <a:r>
                <a:rPr b="0" i="0" lang="ru-RU" sz="20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акции 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</a:pPr>
              <a:r>
                <a:rPr b="0" i="0" lang="ru-RU" sz="20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страна транзакции</a:t>
              </a:r>
              <a:endParaRPr b="0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br>
                <a:rPr b="0" i="0" lang="ru-RU" sz="30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</a:br>
              <a:endParaRPr b="0" i="0" sz="3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486" name="Google Shape;486;p9"/>
          <p:cNvSpPr txBox="1"/>
          <p:nvPr/>
        </p:nvSpPr>
        <p:spPr>
          <a:xfrm>
            <a:off x="6368568" y="7218666"/>
            <a:ext cx="4990010" cy="23539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Время: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ru-RU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день недели, 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ru-RU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время суток,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ru-RU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период от прошлой транзакции, 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ru-RU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период до заявки на кредит</a:t>
            </a:r>
            <a:endParaRPr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87" name="Google Shape;487;p9"/>
          <p:cNvGrpSpPr/>
          <p:nvPr/>
        </p:nvGrpSpPr>
        <p:grpSpPr>
          <a:xfrm>
            <a:off x="6264000" y="2217600"/>
            <a:ext cx="4968232" cy="3141924"/>
            <a:chOff x="551850" y="2217600"/>
            <a:chExt cx="4295100" cy="3141924"/>
          </a:xfrm>
        </p:grpSpPr>
        <p:sp>
          <p:nvSpPr>
            <p:cNvPr id="488" name="Google Shape;488;p9"/>
            <p:cNvSpPr/>
            <p:nvPr/>
          </p:nvSpPr>
          <p:spPr>
            <a:xfrm>
              <a:off x="551850" y="2217600"/>
              <a:ext cx="1227831" cy="1234800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ru-RU" sz="30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 txBox="1"/>
            <p:nvPr/>
          </p:nvSpPr>
          <p:spPr>
            <a:xfrm>
              <a:off x="551850" y="3452400"/>
              <a:ext cx="4295100" cy="1907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36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Продукт: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-"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вид карты   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-"/>
              </a:pPr>
              <a:r>
                <a:rPr b="0" i="0" lang="ru-RU" sz="20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- тип платежной системы</a:t>
              </a:r>
              <a:endPara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</a:pPr>
              <a:r>
                <a:rPr b="0" i="0" lang="ru-RU" sz="20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признак электронной коммерции </a:t>
              </a:r>
              <a:endParaRPr/>
            </a:p>
          </p:txBody>
        </p:sp>
      </p:grpSp>
      <p:sp>
        <p:nvSpPr>
          <p:cNvPr id="490" name="Google Shape;490;p9"/>
          <p:cNvSpPr/>
          <p:nvPr/>
        </p:nvSpPr>
        <p:spPr>
          <a:xfrm>
            <a:off x="359024" y="2191172"/>
            <a:ext cx="1227831" cy="12348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6371376" y="5914275"/>
            <a:ext cx="1234800" cy="12348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92" name="Google Shape;492;p9"/>
          <p:cNvGrpSpPr/>
          <p:nvPr/>
        </p:nvGrpSpPr>
        <p:grpSpPr>
          <a:xfrm>
            <a:off x="12380920" y="5856764"/>
            <a:ext cx="4293240" cy="3457460"/>
            <a:chOff x="11985450" y="5929200"/>
            <a:chExt cx="4293240" cy="3457460"/>
          </a:xfrm>
        </p:grpSpPr>
        <p:sp>
          <p:nvSpPr>
            <p:cNvPr id="493" name="Google Shape;493;p9"/>
            <p:cNvSpPr/>
            <p:nvPr/>
          </p:nvSpPr>
          <p:spPr>
            <a:xfrm>
              <a:off x="11985450" y="5929200"/>
              <a:ext cx="1234800" cy="1234800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30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А </a:t>
              </a:r>
              <a:r>
                <a:rPr b="1" i="0" lang="ru-RU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ещё:</a:t>
              </a:r>
              <a:endParaRPr b="0" i="0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94" name="Google Shape;494;p9"/>
            <p:cNvSpPr txBox="1"/>
            <p:nvPr/>
          </p:nvSpPr>
          <p:spPr>
            <a:xfrm>
              <a:off x="11991090" y="7158260"/>
              <a:ext cx="4287600" cy="22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ru-RU" sz="28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В модели не указаны,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ru-RU" sz="28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но они есть:</a:t>
              </a:r>
              <a:endParaRPr/>
            </a:p>
            <a:p>
              <a:pPr indent="-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</a:pPr>
              <a:r>
                <a:rPr b="0" i="0" lang="ru-RU" sz="20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индивидуальность и </a:t>
              </a:r>
              <a:endParaRPr/>
            </a:p>
            <a:p>
              <a:pPr indent="-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</a:pPr>
              <a:r>
                <a:rPr b="0" i="0" lang="ru-RU" sz="20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социальные метрики</a:t>
              </a:r>
              <a:endParaRPr/>
            </a:p>
            <a:p>
              <a:pPr indent="-279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"/>
          <p:cNvSpPr/>
          <p:nvPr/>
        </p:nvSpPr>
        <p:spPr>
          <a:xfrm>
            <a:off x="10346700" y="0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8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8"/>
          <p:cNvSpPr txBox="1"/>
          <p:nvPr/>
        </p:nvSpPr>
        <p:spPr>
          <a:xfrm>
            <a:off x="503040" y="246956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9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9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engineering</a:t>
            </a:r>
            <a:endParaRPr b="1" i="0" sz="9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2" name="Google Shape;502;p8"/>
          <p:cNvSpPr/>
          <p:nvPr/>
        </p:nvSpPr>
        <p:spPr>
          <a:xfrm>
            <a:off x="12655074" y="2075960"/>
            <a:ext cx="3329686" cy="3715612"/>
          </a:xfrm>
          <a:custGeom>
            <a:rect b="b" l="l" r="r" t="t"/>
            <a:pathLst>
              <a:path extrusionOk="0" h="21600" w="2160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7125" lIns="17125" spcFirstLastPara="1" rIns="1712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</cp:coreProperties>
</file>