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slideLayouts/slideLayout14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notesMasterIdLst>
    <p:notesMasterId r:id="rId62"/>
  </p:notesMasterIdLst>
  <p:sldIdLst>
    <p:sldId id="256" r:id="rId2"/>
    <p:sldId id="284" r:id="rId3"/>
    <p:sldId id="278" r:id="rId4"/>
    <p:sldId id="279" r:id="rId5"/>
    <p:sldId id="280" r:id="rId6"/>
    <p:sldId id="285" r:id="rId7"/>
    <p:sldId id="322" r:id="rId8"/>
    <p:sldId id="332" r:id="rId9"/>
    <p:sldId id="286" r:id="rId10"/>
    <p:sldId id="287" r:id="rId11"/>
    <p:sldId id="288" r:id="rId12"/>
    <p:sldId id="323" r:id="rId13"/>
    <p:sldId id="290" r:id="rId14"/>
    <p:sldId id="289" r:id="rId15"/>
    <p:sldId id="297" r:id="rId16"/>
    <p:sldId id="291" r:id="rId17"/>
    <p:sldId id="324" r:id="rId18"/>
    <p:sldId id="294" r:id="rId19"/>
    <p:sldId id="295" r:id="rId20"/>
    <p:sldId id="296" r:id="rId21"/>
    <p:sldId id="292" r:id="rId22"/>
    <p:sldId id="298" r:id="rId23"/>
    <p:sldId id="325" r:id="rId24"/>
    <p:sldId id="299" r:id="rId25"/>
    <p:sldId id="326" r:id="rId26"/>
    <p:sldId id="331" r:id="rId27"/>
    <p:sldId id="281" r:id="rId28"/>
    <p:sldId id="301" r:id="rId29"/>
    <p:sldId id="282" r:id="rId30"/>
    <p:sldId id="327" r:id="rId31"/>
    <p:sldId id="328" r:id="rId32"/>
    <p:sldId id="302" r:id="rId33"/>
    <p:sldId id="303" r:id="rId34"/>
    <p:sldId id="329" r:id="rId35"/>
    <p:sldId id="304" r:id="rId36"/>
    <p:sldId id="330" r:id="rId37"/>
    <p:sldId id="306" r:id="rId38"/>
    <p:sldId id="312" r:id="rId39"/>
    <p:sldId id="313" r:id="rId40"/>
    <p:sldId id="307" r:id="rId41"/>
    <p:sldId id="314" r:id="rId42"/>
    <p:sldId id="308" r:id="rId43"/>
    <p:sldId id="315" r:id="rId44"/>
    <p:sldId id="316" r:id="rId45"/>
    <p:sldId id="333" r:id="rId46"/>
    <p:sldId id="334" r:id="rId47"/>
    <p:sldId id="335" r:id="rId48"/>
    <p:sldId id="293" r:id="rId49"/>
    <p:sldId id="336" r:id="rId50"/>
    <p:sldId id="337" r:id="rId51"/>
    <p:sldId id="305" r:id="rId52"/>
    <p:sldId id="309" r:id="rId53"/>
    <p:sldId id="317" r:id="rId54"/>
    <p:sldId id="338" r:id="rId55"/>
    <p:sldId id="318" r:id="rId56"/>
    <p:sldId id="310" r:id="rId57"/>
    <p:sldId id="321" r:id="rId58"/>
    <p:sldId id="311" r:id="rId59"/>
    <p:sldId id="319" r:id="rId60"/>
    <p:sldId id="320" r:id="rId6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9"/>
    <p:restoredTop sz="94663"/>
  </p:normalViewPr>
  <p:slideViewPr>
    <p:cSldViewPr snapToGrid="0" snapToObjects="1">
      <p:cViewPr varScale="1">
        <p:scale>
          <a:sx n="81" d="100"/>
          <a:sy n="81" d="100"/>
        </p:scale>
        <p:origin x="9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6" d="100"/>
          <a:sy n="106" d="100"/>
        </p:scale>
        <p:origin x="198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68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customXml" Target="../customXml/item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F2B4D-841B-814D-9323-F1492BE2F5E3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25C40-891D-4C44-8C72-8600796CAD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9416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DDL is analogous to tools used to build a house where as DML is analogous to tools we use to live in the house.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25C40-891D-4C44-8C72-8600796CAD1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7009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Here no condition is specified thus all the rows are retrieved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25C40-891D-4C44-8C72-8600796CAD1D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2106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Here no condition is specified thus all the rows are retrieved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25C40-891D-4C44-8C72-8600796CAD1D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9050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Here no condition is specified thus all the rows are retrieved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25C40-891D-4C44-8C72-8600796CAD1D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5786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Here no condition is specified thus all the rows are retrieved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25C40-891D-4C44-8C72-8600796CAD1D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9115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Here no condition is specified thus all the rows are retrieved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25C40-891D-4C44-8C72-8600796CAD1D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8091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Here no condition is specified thus all the rows are retrieved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25C40-891D-4C44-8C72-8600796CAD1D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7783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Here no condition is specified thus all the rows are retrieved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25C40-891D-4C44-8C72-8600796CAD1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7370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Here no condition is specified thus all the rows are retrieved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25C40-891D-4C44-8C72-8600796CAD1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1688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Here no condition is specified thus all the rows are retrieved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25C40-891D-4C44-8C72-8600796CAD1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3583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Here no condition is specified thus all the rows are retrieved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25C40-891D-4C44-8C72-8600796CAD1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532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Here no condition is specified thus all the rows are retrieved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25C40-891D-4C44-8C72-8600796CAD1D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3984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Here no condition is specified thus all the rows are retrieved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25C40-891D-4C44-8C72-8600796CAD1D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703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Here no condition is specified thus all the rows are retrieved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25C40-891D-4C44-8C72-8600796CAD1D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5021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Here no condition is specified thus all the rows are retrieved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25C40-891D-4C44-8C72-8600796CAD1D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6400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7C1B8-B61E-8540-9543-439A44A7AFDA}" type="datetime1">
              <a:rPr lang="en-GB" smtClean="0"/>
              <a:t>18/02/2021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AA77-887F-5A40-AE54-8D2932A330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296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4CCE0-E8C1-8547-AEC9-BC26420412EC}" type="datetime1">
              <a:rPr lang="en-GB" smtClean="0"/>
              <a:t>18/02/2021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AA77-887F-5A40-AE54-8D2932A330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82190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4CCE0-E8C1-8547-AEC9-BC26420412EC}" type="datetime1">
              <a:rPr lang="en-GB" smtClean="0"/>
              <a:t>18/02/2021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AA77-887F-5A40-AE54-8D2932A330F9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415058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4CCE0-E8C1-8547-AEC9-BC26420412EC}" type="datetime1">
              <a:rPr lang="en-GB" smtClean="0"/>
              <a:t>18/02/2021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AA77-887F-5A40-AE54-8D2932A330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53757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4CCE0-E8C1-8547-AEC9-BC26420412EC}" type="datetime1">
              <a:rPr lang="en-GB" smtClean="0"/>
              <a:t>18/02/2021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AA77-887F-5A40-AE54-8D2932A330F9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646906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4CCE0-E8C1-8547-AEC9-BC26420412EC}" type="datetime1">
              <a:rPr lang="en-GB" smtClean="0"/>
              <a:t>18/02/2021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AA77-887F-5A40-AE54-8D2932A330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88415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384D4-505E-484A-88B7-84DF5D5AE66B}" type="datetime1">
              <a:rPr lang="en-GB" smtClean="0"/>
              <a:t>18/02/2021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AA77-887F-5A40-AE54-8D2932A330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82639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899A-1864-1647-A8D1-50D399FD15DC}" type="datetime1">
              <a:rPr lang="en-GB" smtClean="0"/>
              <a:t>18/02/2021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AA77-887F-5A40-AE54-8D2932A330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81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04671-83D9-D94B-BB99-8C0537F18DF6}" type="datetime1">
              <a:rPr lang="en-GB" smtClean="0"/>
              <a:t>18/02/2021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AA77-887F-5A40-AE54-8D2932A330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4892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1D8F-7816-3B42-8ED0-0873EA1E972D}" type="datetime1">
              <a:rPr lang="en-GB" smtClean="0"/>
              <a:t>18/02/2021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AA77-887F-5A40-AE54-8D2932A330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79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6AB7C-B974-184B-B832-0523CCB40376}" type="datetime1">
              <a:rPr lang="en-GB" smtClean="0"/>
              <a:t>18/02/2021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AA77-887F-5A40-AE54-8D2932A330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9428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26B4-2E18-7F47-8DA8-BCC279E2DCF1}" type="datetime1">
              <a:rPr lang="en-GB" smtClean="0"/>
              <a:t>18/02/2021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AA77-887F-5A40-AE54-8D2932A330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964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8DE09-7EE7-9F4A-882C-20E9A05594A0}" type="datetime1">
              <a:rPr lang="en-GB" smtClean="0"/>
              <a:t>18/02/2021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AA77-887F-5A40-AE54-8D2932A330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720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2F92E-30A6-B243-8D85-F07C724C0AD7}" type="datetime1">
              <a:rPr lang="en-GB" smtClean="0"/>
              <a:t>18/02/2021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AA77-887F-5A40-AE54-8D2932A330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908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E53EC-13C7-FF4B-B6BE-332AD7C9956C}" type="datetime1">
              <a:rPr lang="en-GB" smtClean="0"/>
              <a:t>18/02/2021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AA77-887F-5A40-AE54-8D2932A330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1638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AA77-887F-5A40-AE54-8D2932A330F9}" type="slidenum">
              <a:rPr lang="en-GB" smtClean="0"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399B-0077-394B-B53A-AD75E909B390}" type="datetime1">
              <a:rPr lang="en-GB" smtClean="0"/>
              <a:t>18/02/2021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1928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4CCE0-E8C1-8547-AEC9-BC26420412EC}" type="datetime1">
              <a:rPr lang="en-GB" smtClean="0"/>
              <a:t>18/02/2021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B8EAA77-887F-5A40-AE54-8D2932A330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5703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A29A3-DAEB-E14D-9710-6549FC7B0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231" y="1517715"/>
            <a:ext cx="9372297" cy="764234"/>
          </a:xfrm>
        </p:spPr>
        <p:txBody>
          <a:bodyPr/>
          <a:lstStyle/>
          <a:p>
            <a:r>
              <a:rPr lang="en-GB" dirty="0"/>
              <a:t>Structured Query Language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5D7214-B22E-3E44-B080-509FF7541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866900" y="3181465"/>
            <a:ext cx="9144000" cy="1655762"/>
          </a:xfrm>
        </p:spPr>
        <p:txBody>
          <a:bodyPr/>
          <a:lstStyle/>
          <a:p>
            <a:r>
              <a:rPr lang="en-GB" dirty="0"/>
              <a:t>Eugene McLaughlin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2A7EA4-8E15-C64A-961F-69C276A9A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AA77-887F-5A40-AE54-8D2932A330F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16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A429A-7D39-6C44-BE6C-3520F6761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- Simple select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DCC4E-946C-7744-9103-F2613CC5D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/>
              <a:t>Example 2: Show all the </a:t>
            </a:r>
            <a:r>
              <a:rPr lang="en-GB" sz="2400" dirty="0" err="1"/>
              <a:t>staffNo</a:t>
            </a:r>
            <a:r>
              <a:rPr lang="en-GB" sz="2400" dirty="0"/>
              <a:t>, </a:t>
            </a:r>
            <a:r>
              <a:rPr lang="en-GB" sz="2400" dirty="0" err="1"/>
              <a:t>fName</a:t>
            </a:r>
            <a:r>
              <a:rPr lang="en-GB" sz="2400" dirty="0"/>
              <a:t>, </a:t>
            </a:r>
            <a:r>
              <a:rPr lang="en-GB" sz="2400" dirty="0" err="1"/>
              <a:t>lName</a:t>
            </a:r>
            <a:r>
              <a:rPr lang="en-GB" sz="2400" dirty="0"/>
              <a:t> and position of all the staff.</a:t>
            </a:r>
          </a:p>
          <a:p>
            <a:pPr marL="0" indent="0">
              <a:buNone/>
            </a:pPr>
            <a:endParaRPr lang="en-GB" sz="2400" dirty="0"/>
          </a:p>
          <a:p>
            <a:pPr marL="457200" lvl="1" indent="0">
              <a:buNone/>
            </a:pPr>
            <a:r>
              <a:rPr lang="en-GB" sz="2400" dirty="0"/>
              <a:t>SELECT </a:t>
            </a:r>
          </a:p>
          <a:p>
            <a:pPr marL="457200" lvl="1" indent="0">
              <a:buNone/>
            </a:pPr>
            <a:r>
              <a:rPr lang="en-GB" sz="2400" dirty="0"/>
              <a:t>    </a:t>
            </a:r>
            <a:r>
              <a:rPr lang="en-GB" sz="2400" dirty="0" err="1"/>
              <a:t>staffNo</a:t>
            </a:r>
            <a:r>
              <a:rPr lang="en-GB" sz="2400" dirty="0"/>
              <a:t>, </a:t>
            </a:r>
            <a:r>
              <a:rPr lang="en-GB" sz="2400" dirty="0" err="1"/>
              <a:t>fName</a:t>
            </a:r>
            <a:r>
              <a:rPr lang="en-GB" sz="2400" dirty="0"/>
              <a:t>, </a:t>
            </a:r>
            <a:r>
              <a:rPr lang="en-GB" sz="2400" dirty="0" err="1"/>
              <a:t>lName</a:t>
            </a:r>
            <a:r>
              <a:rPr lang="en-GB" sz="2400" dirty="0"/>
              <a:t>, position</a:t>
            </a:r>
          </a:p>
          <a:p>
            <a:pPr marL="457200" lvl="1" indent="0">
              <a:buNone/>
            </a:pPr>
            <a:r>
              <a:rPr lang="en-GB" sz="2400" dirty="0"/>
              <a:t>FROM</a:t>
            </a:r>
          </a:p>
          <a:p>
            <a:pPr marL="457200" lvl="1" indent="0">
              <a:buNone/>
            </a:pPr>
            <a:r>
              <a:rPr lang="en-GB" sz="2400" dirty="0"/>
              <a:t>    staff;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C0F25F-7359-1345-8CEC-CD5DDD2DF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AA77-887F-5A40-AE54-8D2932A330F9}" type="slidenum">
              <a:rPr lang="en-GB" smtClean="0"/>
              <a:t>10</a:t>
            </a:fld>
            <a:endParaRPr lang="en-GB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5C481B6-25F4-9748-9DA2-6963BE54EE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602645"/>
              </p:ext>
            </p:extLst>
          </p:nvPr>
        </p:nvGraphicFramePr>
        <p:xfrm>
          <a:off x="7001031" y="3047999"/>
          <a:ext cx="4498242" cy="2726874"/>
        </p:xfrm>
        <a:graphic>
          <a:graphicData uri="http://schemas.openxmlformats.org/drawingml/2006/table">
            <a:tbl>
              <a:tblPr/>
              <a:tblGrid>
                <a:gridCol w="937135">
                  <a:extLst>
                    <a:ext uri="{9D8B030D-6E8A-4147-A177-3AD203B41FA5}">
                      <a16:colId xmlns:a16="http://schemas.microsoft.com/office/drawing/2014/main" val="4193679733"/>
                    </a:ext>
                  </a:extLst>
                </a:gridCol>
                <a:gridCol w="830033">
                  <a:extLst>
                    <a:ext uri="{9D8B030D-6E8A-4147-A177-3AD203B41FA5}">
                      <a16:colId xmlns:a16="http://schemas.microsoft.com/office/drawing/2014/main" val="2592885374"/>
                    </a:ext>
                  </a:extLst>
                </a:gridCol>
                <a:gridCol w="803256">
                  <a:extLst>
                    <a:ext uri="{9D8B030D-6E8A-4147-A177-3AD203B41FA5}">
                      <a16:colId xmlns:a16="http://schemas.microsoft.com/office/drawing/2014/main" val="2928403518"/>
                    </a:ext>
                  </a:extLst>
                </a:gridCol>
                <a:gridCol w="1927818">
                  <a:extLst>
                    <a:ext uri="{9D8B030D-6E8A-4147-A177-3AD203B41FA5}">
                      <a16:colId xmlns:a16="http://schemas.microsoft.com/office/drawing/2014/main" val="839163934"/>
                    </a:ext>
                  </a:extLst>
                </a:gridCol>
              </a:tblGrid>
              <a:tr h="450527">
                <a:tc>
                  <a:txBody>
                    <a:bodyPr/>
                    <a:lstStyle/>
                    <a:p>
                      <a:r>
                        <a:rPr lang="en-GB" sz="900" b="1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staffNo</a:t>
                      </a:r>
                      <a:endParaRPr lang="en-GB" sz="900" dirty="0">
                        <a:effectLst/>
                      </a:endParaRPr>
                    </a:p>
                  </a:txBody>
                  <a:tcPr marL="18919" marR="18919" marT="18919" marB="189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fName</a:t>
                      </a:r>
                      <a:endParaRPr lang="en-GB" sz="900">
                        <a:effectLst/>
                      </a:endParaRPr>
                    </a:p>
                  </a:txBody>
                  <a:tcPr marL="18919" marR="18919" marT="18919" marB="189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lName</a:t>
                      </a:r>
                      <a:endParaRPr lang="en-GB" sz="900">
                        <a:effectLst/>
                      </a:endParaRPr>
                    </a:p>
                  </a:txBody>
                  <a:tcPr marL="18919" marR="18919" marT="18919" marB="189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position</a:t>
                      </a:r>
                      <a:endParaRPr lang="en-GB" sz="900">
                        <a:effectLst/>
                      </a:endParaRPr>
                    </a:p>
                  </a:txBody>
                  <a:tcPr marL="18919" marR="18919" marT="18919" marB="189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0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082941"/>
                  </a:ext>
                </a:extLst>
              </a:tr>
              <a:tr h="365164">
                <a:tc>
                  <a:txBody>
                    <a:bodyPr/>
                    <a:lstStyle/>
                    <a:p>
                      <a:r>
                        <a:rPr lang="en-GB" sz="9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SA9</a:t>
                      </a:r>
                      <a:endParaRPr lang="en-GB" sz="900">
                        <a:effectLst/>
                      </a:endParaRPr>
                    </a:p>
                  </a:txBody>
                  <a:tcPr marL="18919" marR="18919" marT="18919" marB="189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Mary</a:t>
                      </a:r>
                      <a:endParaRPr lang="en-GB" sz="900">
                        <a:effectLst/>
                      </a:endParaRPr>
                    </a:p>
                  </a:txBody>
                  <a:tcPr marL="18919" marR="18919" marT="18919" marB="189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Howe</a:t>
                      </a:r>
                      <a:endParaRPr lang="en-GB" sz="900">
                        <a:effectLst/>
                      </a:endParaRPr>
                    </a:p>
                  </a:txBody>
                  <a:tcPr marL="18919" marR="18919" marT="18919" marB="189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Assistant</a:t>
                      </a:r>
                      <a:endParaRPr lang="en-GB" sz="900">
                        <a:effectLst/>
                      </a:endParaRPr>
                    </a:p>
                  </a:txBody>
                  <a:tcPr marL="18919" marR="18919" marT="18919" marB="189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2539707"/>
                  </a:ext>
                </a:extLst>
              </a:tr>
              <a:tr h="365164">
                <a:tc>
                  <a:txBody>
                    <a:bodyPr/>
                    <a:lstStyle/>
                    <a:p>
                      <a:r>
                        <a:rPr lang="en-GB" sz="9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SG14</a:t>
                      </a:r>
                      <a:endParaRPr lang="en-GB" sz="900">
                        <a:effectLst/>
                      </a:endParaRPr>
                    </a:p>
                  </a:txBody>
                  <a:tcPr marL="18919" marR="18919" marT="18919" marB="189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David</a:t>
                      </a:r>
                      <a:endParaRPr lang="en-GB" sz="900">
                        <a:effectLst/>
                      </a:endParaRPr>
                    </a:p>
                  </a:txBody>
                  <a:tcPr marL="18919" marR="18919" marT="18919" marB="189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Ford</a:t>
                      </a:r>
                      <a:endParaRPr lang="en-GB" sz="900">
                        <a:effectLst/>
                      </a:endParaRPr>
                    </a:p>
                  </a:txBody>
                  <a:tcPr marL="18919" marR="18919" marT="18919" marB="189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Deputy</a:t>
                      </a:r>
                      <a:endParaRPr lang="en-GB" sz="900">
                        <a:effectLst/>
                      </a:endParaRPr>
                    </a:p>
                  </a:txBody>
                  <a:tcPr marL="18919" marR="18919" marT="18919" marB="189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4703603"/>
                  </a:ext>
                </a:extLst>
              </a:tr>
              <a:tr h="450527">
                <a:tc>
                  <a:txBody>
                    <a:bodyPr/>
                    <a:lstStyle/>
                    <a:p>
                      <a:r>
                        <a:rPr lang="en-GB" sz="9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SG37</a:t>
                      </a:r>
                      <a:endParaRPr lang="en-GB" sz="900">
                        <a:effectLst/>
                      </a:endParaRPr>
                    </a:p>
                  </a:txBody>
                  <a:tcPr marL="18919" marR="18919" marT="18919" marB="189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Ann</a:t>
                      </a:r>
                      <a:endParaRPr lang="en-GB" sz="900">
                        <a:effectLst/>
                      </a:endParaRPr>
                    </a:p>
                  </a:txBody>
                  <a:tcPr marL="18919" marR="18919" marT="18919" marB="189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Beech</a:t>
                      </a:r>
                      <a:endParaRPr lang="en-GB" sz="900">
                        <a:effectLst/>
                      </a:endParaRPr>
                    </a:p>
                  </a:txBody>
                  <a:tcPr marL="18919" marR="18919" marT="18919" marB="189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Senior Assistant</a:t>
                      </a:r>
                      <a:endParaRPr lang="en-GB" sz="900">
                        <a:effectLst/>
                      </a:endParaRPr>
                    </a:p>
                  </a:txBody>
                  <a:tcPr marL="18919" marR="18919" marT="18919" marB="189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56409"/>
                  </a:ext>
                </a:extLst>
              </a:tr>
              <a:tr h="450527">
                <a:tc>
                  <a:txBody>
                    <a:bodyPr/>
                    <a:lstStyle/>
                    <a:p>
                      <a:r>
                        <a:rPr lang="en-GB" sz="9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SG5</a:t>
                      </a:r>
                      <a:endParaRPr lang="en-GB" sz="900">
                        <a:effectLst/>
                      </a:endParaRPr>
                    </a:p>
                  </a:txBody>
                  <a:tcPr marL="18919" marR="18919" marT="18919" marB="189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Susan</a:t>
                      </a:r>
                      <a:endParaRPr lang="en-GB" sz="900">
                        <a:effectLst/>
                      </a:endParaRPr>
                    </a:p>
                  </a:txBody>
                  <a:tcPr marL="18919" marR="18919" marT="18919" marB="189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Brand</a:t>
                      </a:r>
                      <a:endParaRPr lang="en-GB" sz="900">
                        <a:effectLst/>
                      </a:endParaRPr>
                    </a:p>
                  </a:txBody>
                  <a:tcPr marL="18919" marR="18919" marT="18919" marB="189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Manager</a:t>
                      </a:r>
                      <a:endParaRPr lang="en-GB" sz="900">
                        <a:effectLst/>
                      </a:endParaRPr>
                    </a:p>
                  </a:txBody>
                  <a:tcPr marL="18919" marR="18919" marT="18919" marB="189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4761793"/>
                  </a:ext>
                </a:extLst>
              </a:tr>
              <a:tr h="365164">
                <a:tc>
                  <a:txBody>
                    <a:bodyPr/>
                    <a:lstStyle/>
                    <a:p>
                      <a:r>
                        <a:rPr lang="en-GB" sz="9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SL21</a:t>
                      </a:r>
                      <a:endParaRPr lang="en-GB" sz="900">
                        <a:effectLst/>
                      </a:endParaRPr>
                    </a:p>
                  </a:txBody>
                  <a:tcPr marL="18919" marR="18919" marT="18919" marB="189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John</a:t>
                      </a:r>
                      <a:endParaRPr lang="en-GB" sz="900">
                        <a:effectLst/>
                      </a:endParaRPr>
                    </a:p>
                  </a:txBody>
                  <a:tcPr marL="18919" marR="18919" marT="18919" marB="189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White</a:t>
                      </a:r>
                      <a:endParaRPr lang="en-GB" sz="900">
                        <a:effectLst/>
                      </a:endParaRPr>
                    </a:p>
                  </a:txBody>
                  <a:tcPr marL="18919" marR="18919" marT="18919" marB="189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Manager</a:t>
                      </a:r>
                      <a:endParaRPr lang="en-GB" sz="900">
                        <a:effectLst/>
                      </a:endParaRPr>
                    </a:p>
                  </a:txBody>
                  <a:tcPr marL="18919" marR="18919" marT="18919" marB="189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345563"/>
                  </a:ext>
                </a:extLst>
              </a:tr>
              <a:tr h="279801">
                <a:tc>
                  <a:txBody>
                    <a:bodyPr/>
                    <a:lstStyle/>
                    <a:p>
                      <a:r>
                        <a:rPr lang="en-GB" sz="9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SL41</a:t>
                      </a:r>
                      <a:endParaRPr lang="en-GB" sz="900">
                        <a:effectLst/>
                      </a:endParaRPr>
                    </a:p>
                  </a:txBody>
                  <a:tcPr marL="18919" marR="18919" marT="18919" marB="189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Julie</a:t>
                      </a:r>
                      <a:endParaRPr lang="en-GB" sz="900">
                        <a:effectLst/>
                      </a:endParaRPr>
                    </a:p>
                  </a:txBody>
                  <a:tcPr marL="18919" marR="18919" marT="18919" marB="189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Lee</a:t>
                      </a:r>
                      <a:endParaRPr lang="en-GB" sz="900">
                        <a:effectLst/>
                      </a:endParaRPr>
                    </a:p>
                  </a:txBody>
                  <a:tcPr marL="18919" marR="18919" marT="18919" marB="189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9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Assistant</a:t>
                      </a:r>
                      <a:endParaRPr lang="en-GB" sz="900" dirty="0">
                        <a:effectLst/>
                      </a:endParaRPr>
                    </a:p>
                  </a:txBody>
                  <a:tcPr marL="18919" marR="18919" marT="18919" marB="189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155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1941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A429A-7D39-6C44-BE6C-3520F6761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- Simple select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DCC4E-946C-7744-9103-F2613CC5D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6346"/>
            <a:ext cx="8596668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dirty="0"/>
              <a:t>Example 3: Show me the details of all staff members</a:t>
            </a:r>
          </a:p>
          <a:p>
            <a:pPr marL="0" indent="0">
              <a:buNone/>
            </a:pPr>
            <a:endParaRPr lang="en-GB" sz="2400" dirty="0"/>
          </a:p>
          <a:p>
            <a:pPr marL="457200" lvl="1" indent="0">
              <a:buNone/>
            </a:pPr>
            <a:r>
              <a:rPr lang="en-GB" sz="2400" dirty="0"/>
              <a:t>SELECT 		</a:t>
            </a:r>
          </a:p>
          <a:p>
            <a:pPr marL="457200" lvl="1" indent="0">
              <a:buNone/>
            </a:pPr>
            <a:r>
              <a:rPr lang="en-GB" sz="2400" dirty="0"/>
              <a:t>    staff.*</a:t>
            </a:r>
          </a:p>
          <a:p>
            <a:pPr marL="457200" lvl="1" indent="0">
              <a:buNone/>
            </a:pPr>
            <a:r>
              <a:rPr lang="en-GB" sz="2400" dirty="0"/>
              <a:t>FROM</a:t>
            </a:r>
          </a:p>
          <a:p>
            <a:pPr marL="457200" lvl="1" indent="0">
              <a:buNone/>
            </a:pPr>
            <a:r>
              <a:rPr lang="en-GB" sz="2400" dirty="0"/>
              <a:t>    </a:t>
            </a:r>
            <a:r>
              <a:rPr lang="en-GB" sz="2400" dirty="0" err="1"/>
              <a:t>DreamHome.Staff</a:t>
            </a:r>
            <a:r>
              <a:rPr lang="en-GB" sz="2400" dirty="0"/>
              <a:t>;</a:t>
            </a:r>
          </a:p>
          <a:p>
            <a:pPr marL="457200" lvl="1" indent="0">
              <a:buNone/>
            </a:pPr>
            <a:endParaRPr lang="en-GB" sz="2400" dirty="0"/>
          </a:p>
          <a:p>
            <a:pPr marL="457200" lvl="1" indent="0">
              <a:buNone/>
            </a:pPr>
            <a:endParaRPr lang="en-GB" sz="2400" dirty="0"/>
          </a:p>
          <a:p>
            <a:pPr lvl="1"/>
            <a:r>
              <a:rPr lang="en-GB" sz="2400" dirty="0"/>
              <a:t>Notice the use of qualified attribute name and table name.</a:t>
            </a:r>
          </a:p>
          <a:p>
            <a:pPr lvl="1"/>
            <a:r>
              <a:rPr lang="en-GB" sz="2400" dirty="0" err="1"/>
              <a:t>Database.tableName</a:t>
            </a:r>
            <a:r>
              <a:rPr lang="en-GB" sz="2400" dirty="0"/>
              <a:t> and </a:t>
            </a:r>
            <a:r>
              <a:rPr lang="en-GB" sz="2400" dirty="0" err="1"/>
              <a:t>TableName.attribute</a:t>
            </a:r>
            <a:r>
              <a:rPr lang="en-GB" sz="2400" dirty="0"/>
              <a:t> Name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C0F25F-7359-1345-8CEC-CD5DDD2DF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AA77-887F-5A40-AE54-8D2932A330F9}" type="slidenum">
              <a:rPr lang="en-GB" smtClean="0"/>
              <a:t>11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CA3924-1C7F-C34B-B152-1B582D73651E}"/>
              </a:ext>
            </a:extLst>
          </p:cNvPr>
          <p:cNvSpPr txBox="1"/>
          <p:nvPr/>
        </p:nvSpPr>
        <p:spPr>
          <a:xfrm>
            <a:off x="7729878" y="2646218"/>
            <a:ext cx="1761444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GB" sz="2400" dirty="0"/>
              <a:t>SELECT </a:t>
            </a:r>
          </a:p>
          <a:p>
            <a:pPr lvl="1"/>
            <a:r>
              <a:rPr lang="en-GB" sz="2400" dirty="0"/>
              <a:t>    *</a:t>
            </a:r>
          </a:p>
          <a:p>
            <a:pPr lvl="1"/>
            <a:r>
              <a:rPr lang="en-GB" sz="2400" dirty="0"/>
              <a:t>FROM</a:t>
            </a:r>
          </a:p>
          <a:p>
            <a:pPr lvl="1"/>
            <a:r>
              <a:rPr lang="en-GB" sz="2400" dirty="0"/>
              <a:t>	Staff;</a:t>
            </a:r>
          </a:p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9FF5BB-AF76-D447-9F2E-B4118601D543}"/>
              </a:ext>
            </a:extLst>
          </p:cNvPr>
          <p:cNvSpPr txBox="1"/>
          <p:nvPr/>
        </p:nvSpPr>
        <p:spPr>
          <a:xfrm>
            <a:off x="5250873" y="3089564"/>
            <a:ext cx="127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Same as</a:t>
            </a:r>
          </a:p>
        </p:txBody>
      </p:sp>
    </p:spTree>
    <p:extLst>
      <p:ext uri="{BB962C8B-B14F-4D97-AF65-F5344CB8AC3E}">
        <p14:creationId xmlns:p14="http://schemas.microsoft.com/office/powerpoint/2010/main" val="118953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DF51E-7BCB-494F-97DA-D0D56AA0F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- Simple select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FDB15-FCA5-9440-ADA8-7C018A00E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5F6F68-E0A9-B14D-A255-78311851F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AA77-887F-5A40-AE54-8D2932A330F9}" type="slidenum">
              <a:rPr lang="en-GB" smtClean="0"/>
              <a:t>12</a:t>
            </a:fld>
            <a:endParaRPr lang="en-GB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BAFEC25-0BF8-6746-8279-234E05E604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9629357"/>
              </p:ext>
            </p:extLst>
          </p:nvPr>
        </p:nvGraphicFramePr>
        <p:xfrm>
          <a:off x="706582" y="1870075"/>
          <a:ext cx="11360727" cy="3673211"/>
        </p:xfrm>
        <a:graphic>
          <a:graphicData uri="http://schemas.openxmlformats.org/drawingml/2006/table">
            <a:tbl>
              <a:tblPr/>
              <a:tblGrid>
                <a:gridCol w="858741">
                  <a:extLst>
                    <a:ext uri="{9D8B030D-6E8A-4147-A177-3AD203B41FA5}">
                      <a16:colId xmlns:a16="http://schemas.microsoft.com/office/drawing/2014/main" val="3558552075"/>
                    </a:ext>
                  </a:extLst>
                </a:gridCol>
                <a:gridCol w="774275">
                  <a:extLst>
                    <a:ext uri="{9D8B030D-6E8A-4147-A177-3AD203B41FA5}">
                      <a16:colId xmlns:a16="http://schemas.microsoft.com/office/drawing/2014/main" val="3988651591"/>
                    </a:ext>
                  </a:extLst>
                </a:gridCol>
                <a:gridCol w="929130">
                  <a:extLst>
                    <a:ext uri="{9D8B030D-6E8A-4147-A177-3AD203B41FA5}">
                      <a16:colId xmlns:a16="http://schemas.microsoft.com/office/drawing/2014/main" val="1337347384"/>
                    </a:ext>
                  </a:extLst>
                </a:gridCol>
                <a:gridCol w="1661171">
                  <a:extLst>
                    <a:ext uri="{9D8B030D-6E8A-4147-A177-3AD203B41FA5}">
                      <a16:colId xmlns:a16="http://schemas.microsoft.com/office/drawing/2014/main" val="3028701048"/>
                    </a:ext>
                  </a:extLst>
                </a:gridCol>
                <a:gridCol w="1520394">
                  <a:extLst>
                    <a:ext uri="{9D8B030D-6E8A-4147-A177-3AD203B41FA5}">
                      <a16:colId xmlns:a16="http://schemas.microsoft.com/office/drawing/2014/main" val="859170734"/>
                    </a:ext>
                  </a:extLst>
                </a:gridCol>
                <a:gridCol w="1013596">
                  <a:extLst>
                    <a:ext uri="{9D8B030D-6E8A-4147-A177-3AD203B41FA5}">
                      <a16:colId xmlns:a16="http://schemas.microsoft.com/office/drawing/2014/main" val="987423041"/>
                    </a:ext>
                  </a:extLst>
                </a:gridCol>
                <a:gridCol w="534954">
                  <a:extLst>
                    <a:ext uri="{9D8B030D-6E8A-4147-A177-3AD203B41FA5}">
                      <a16:colId xmlns:a16="http://schemas.microsoft.com/office/drawing/2014/main" val="318084631"/>
                    </a:ext>
                  </a:extLst>
                </a:gridCol>
                <a:gridCol w="1154374">
                  <a:extLst>
                    <a:ext uri="{9D8B030D-6E8A-4147-A177-3AD203B41FA5}">
                      <a16:colId xmlns:a16="http://schemas.microsoft.com/office/drawing/2014/main" val="2712224283"/>
                    </a:ext>
                  </a:extLst>
                </a:gridCol>
                <a:gridCol w="919038">
                  <a:extLst>
                    <a:ext uri="{9D8B030D-6E8A-4147-A177-3AD203B41FA5}">
                      <a16:colId xmlns:a16="http://schemas.microsoft.com/office/drawing/2014/main" val="4031690669"/>
                    </a:ext>
                  </a:extLst>
                </a:gridCol>
                <a:gridCol w="1316182">
                  <a:extLst>
                    <a:ext uri="{9D8B030D-6E8A-4147-A177-3AD203B41FA5}">
                      <a16:colId xmlns:a16="http://schemas.microsoft.com/office/drawing/2014/main" val="254525727"/>
                    </a:ext>
                  </a:extLst>
                </a:gridCol>
                <a:gridCol w="678872">
                  <a:extLst>
                    <a:ext uri="{9D8B030D-6E8A-4147-A177-3AD203B41FA5}">
                      <a16:colId xmlns:a16="http://schemas.microsoft.com/office/drawing/2014/main" val="3517142024"/>
                    </a:ext>
                  </a:extLst>
                </a:gridCol>
              </a:tblGrid>
              <a:tr h="276658">
                <a:tc>
                  <a:txBody>
                    <a:bodyPr/>
                    <a:lstStyle/>
                    <a:p>
                      <a:r>
                        <a:rPr lang="en-GB" sz="1600" b="1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StaffNo</a:t>
                      </a:r>
                      <a:endParaRPr lang="en-GB" sz="1600" dirty="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Fname</a:t>
                      </a:r>
                      <a:endParaRPr lang="en-GB" sz="1600" dirty="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Lname</a:t>
                      </a:r>
                      <a:endParaRPr lang="en-GB" sz="1600" dirty="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Address</a:t>
                      </a:r>
                      <a:endParaRPr lang="en-GB" sz="1600" dirty="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TelNo</a:t>
                      </a:r>
                      <a:endParaRPr lang="en-GB" sz="160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Position</a:t>
                      </a:r>
                      <a:endParaRPr lang="en-GB" sz="160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Sex</a:t>
                      </a:r>
                      <a:endParaRPr lang="en-GB" sz="160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DOB</a:t>
                      </a:r>
                      <a:endParaRPr lang="en-GB" sz="160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SALARY</a:t>
                      </a:r>
                      <a:endParaRPr lang="en-GB" sz="160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NIN</a:t>
                      </a:r>
                      <a:endParaRPr lang="en-GB" sz="1600" dirty="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Branch No</a:t>
                      </a:r>
                      <a:endParaRPr lang="en-GB" sz="1600" dirty="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0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184557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SA9</a:t>
                      </a:r>
                      <a:endParaRPr lang="en-GB" sz="1600" dirty="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Mary</a:t>
                      </a:r>
                      <a:endParaRPr lang="en-GB" sz="1600" dirty="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Howe</a:t>
                      </a:r>
                      <a:endParaRPr lang="en-GB" sz="1600" dirty="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 Elm </a:t>
                      </a:r>
                      <a:r>
                        <a:rPr lang="en-GB" sz="1600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Place,Aberdeen</a:t>
                      </a:r>
                      <a:endParaRPr lang="en-GB" sz="1600" dirty="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NULL</a:t>
                      </a:r>
                      <a:endParaRPr lang="en-GB" sz="160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Assistant</a:t>
                      </a:r>
                      <a:endParaRPr lang="en-GB" sz="1600" dirty="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F</a:t>
                      </a:r>
                      <a:endParaRPr lang="en-GB" sz="160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1970-02-19</a:t>
                      </a:r>
                      <a:endParaRPr lang="en-GB" sz="160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9000</a:t>
                      </a:r>
                      <a:endParaRPr lang="en-GB" sz="160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WM532187D</a:t>
                      </a:r>
                      <a:endParaRPr lang="en-GB" sz="160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B7</a:t>
                      </a:r>
                      <a:endParaRPr lang="en-GB" sz="1600" dirty="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2571177"/>
                  </a:ext>
                </a:extLst>
              </a:tr>
              <a:tr h="397100"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SG14</a:t>
                      </a:r>
                      <a:endParaRPr lang="en-GB" sz="1600" dirty="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David</a:t>
                      </a:r>
                      <a:endParaRPr lang="en-GB" sz="160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Ford</a:t>
                      </a:r>
                      <a:endParaRPr lang="en-GB" sz="1600" dirty="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63 Ashby St,Glasgow</a:t>
                      </a:r>
                      <a:endParaRPr lang="en-GB" sz="160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0141-3392177</a:t>
                      </a:r>
                      <a:endParaRPr lang="en-GB" sz="1600" dirty="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Deputy</a:t>
                      </a:r>
                      <a:endParaRPr lang="en-GB" sz="1600" dirty="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</a:t>
                      </a:r>
                      <a:endParaRPr lang="en-GB" sz="1600" dirty="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1958-03-24</a:t>
                      </a:r>
                      <a:endParaRPr lang="en-GB" sz="160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18000</a:t>
                      </a:r>
                      <a:endParaRPr lang="en-GB" sz="160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WL220658D</a:t>
                      </a:r>
                      <a:endParaRPr lang="en-GB" sz="160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B3</a:t>
                      </a:r>
                      <a:endParaRPr lang="en-GB" sz="1600" dirty="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2753211"/>
                  </a:ext>
                </a:extLst>
              </a:tr>
              <a:tr h="414613"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SG37</a:t>
                      </a:r>
                      <a:endParaRPr lang="en-GB" sz="1600" dirty="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Ann</a:t>
                      </a:r>
                      <a:endParaRPr lang="en-GB" sz="1600" dirty="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Beech</a:t>
                      </a:r>
                      <a:endParaRPr lang="en-GB" sz="1600" dirty="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81 George St,Glasgow</a:t>
                      </a:r>
                      <a:endParaRPr lang="en-GB" sz="160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0141-8483345</a:t>
                      </a:r>
                      <a:endParaRPr lang="en-GB" sz="160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Senior Assistant</a:t>
                      </a:r>
                      <a:endParaRPr lang="en-GB" sz="160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F</a:t>
                      </a:r>
                      <a:endParaRPr lang="en-GB" sz="1600" dirty="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1960-01-10</a:t>
                      </a:r>
                      <a:endParaRPr lang="en-GB" sz="160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12000</a:t>
                      </a:r>
                      <a:endParaRPr lang="en-GB" sz="160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Wl432514C</a:t>
                      </a:r>
                      <a:endParaRPr lang="en-GB" sz="160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B3</a:t>
                      </a:r>
                      <a:endParaRPr lang="en-GB" sz="1600" dirty="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60519"/>
                  </a:ext>
                </a:extLst>
              </a:tr>
              <a:tr h="448546"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SG5</a:t>
                      </a:r>
                      <a:endParaRPr lang="en-GB" sz="1600" dirty="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Susan</a:t>
                      </a:r>
                      <a:endParaRPr lang="en-GB" sz="1600" dirty="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Brand</a:t>
                      </a:r>
                      <a:endParaRPr lang="en-GB" sz="1600" dirty="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 Gt Western </a:t>
                      </a:r>
                      <a:r>
                        <a:rPr lang="en-GB" sz="1600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Rd,Glasgow</a:t>
                      </a:r>
                      <a:endParaRPr lang="en-GB" sz="1600" dirty="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0141-3342001</a:t>
                      </a:r>
                      <a:endParaRPr lang="en-GB" sz="1600" dirty="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Manager</a:t>
                      </a:r>
                      <a:endParaRPr lang="en-GB" sz="1600" dirty="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F</a:t>
                      </a:r>
                      <a:endParaRPr lang="en-GB" sz="1600" dirty="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1940-06-03</a:t>
                      </a:r>
                      <a:endParaRPr lang="en-GB" sz="1600" dirty="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24000</a:t>
                      </a:r>
                      <a:endParaRPr lang="en-GB" sz="1600" dirty="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WK588932E</a:t>
                      </a:r>
                      <a:endParaRPr lang="en-GB" sz="1600" dirty="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B3</a:t>
                      </a:r>
                      <a:endParaRPr lang="en-GB" sz="1600" dirty="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9646217"/>
                  </a:ext>
                </a:extLst>
              </a:tr>
              <a:tr h="526991">
                <a:tc>
                  <a:txBody>
                    <a:bodyPr/>
                    <a:lstStyle/>
                    <a:p>
                      <a:r>
                        <a:rPr lang="en-GB" sz="16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SL21</a:t>
                      </a:r>
                      <a:endParaRPr lang="en-GB" sz="160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John</a:t>
                      </a:r>
                      <a:endParaRPr lang="en-GB" sz="1600" dirty="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White</a:t>
                      </a:r>
                      <a:endParaRPr lang="en-GB" sz="1600" dirty="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19 Taylor St,London</a:t>
                      </a:r>
                      <a:endParaRPr lang="en-GB" sz="160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0171-8445112</a:t>
                      </a:r>
                      <a:endParaRPr lang="en-GB" sz="160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Manager</a:t>
                      </a:r>
                      <a:endParaRPr lang="en-GB" sz="160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</a:t>
                      </a:r>
                      <a:endParaRPr lang="en-GB" sz="160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1945-10-01</a:t>
                      </a:r>
                      <a:endParaRPr lang="en-GB" sz="1600" dirty="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30000</a:t>
                      </a:r>
                      <a:endParaRPr lang="en-GB" sz="1600" dirty="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WK442011B</a:t>
                      </a:r>
                      <a:endParaRPr lang="en-GB" sz="1600" dirty="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B5</a:t>
                      </a:r>
                      <a:endParaRPr lang="en-GB" sz="1600" dirty="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2174912"/>
                  </a:ext>
                </a:extLst>
              </a:tr>
              <a:tr h="517196"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SL41</a:t>
                      </a:r>
                      <a:endParaRPr lang="en-GB" sz="1600" dirty="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Julie</a:t>
                      </a:r>
                      <a:endParaRPr lang="en-GB" sz="1600" dirty="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Lee</a:t>
                      </a:r>
                      <a:endParaRPr lang="en-GB" sz="1600" dirty="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28 Malvern St, Kilburn</a:t>
                      </a:r>
                      <a:endParaRPr lang="en-GB" sz="160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0181-5543541</a:t>
                      </a:r>
                      <a:endParaRPr lang="en-GB" sz="160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Assistant</a:t>
                      </a:r>
                      <a:endParaRPr lang="en-GB" sz="1600" dirty="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F</a:t>
                      </a:r>
                      <a:endParaRPr lang="en-GB" sz="160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1965-06-13</a:t>
                      </a:r>
                      <a:endParaRPr lang="en-GB" sz="1600" dirty="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9000</a:t>
                      </a:r>
                      <a:endParaRPr lang="en-GB" sz="1600" dirty="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WA290573K</a:t>
                      </a:r>
                      <a:endParaRPr lang="en-GB" sz="1600" dirty="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B5</a:t>
                      </a:r>
                      <a:endParaRPr lang="en-GB" sz="1600" dirty="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165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8139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A7DC5-BB33-954B-BAC3-6148E97D0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932" y="68641"/>
            <a:ext cx="8596668" cy="1320800"/>
          </a:xfrm>
        </p:spPr>
        <p:txBody>
          <a:bodyPr/>
          <a:lstStyle/>
          <a:p>
            <a:r>
              <a:rPr lang="en-GB" dirty="0"/>
              <a:t>Row selection with where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9B89F-07BA-9E4D-B7F0-162D2265A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932" y="859690"/>
            <a:ext cx="8596668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dirty="0"/>
              <a:t>Comparison: compares value of one expression to another </a:t>
            </a:r>
          </a:p>
          <a:p>
            <a:pPr marL="0" indent="0">
              <a:buNone/>
            </a:pPr>
            <a:r>
              <a:rPr lang="en-GB" sz="2400" dirty="0"/>
              <a:t>	(=,&lt;&gt;,&lt;,&gt;)</a:t>
            </a:r>
          </a:p>
          <a:p>
            <a:pPr marL="0" indent="0">
              <a:buNone/>
            </a:pPr>
            <a:r>
              <a:rPr lang="en-GB" sz="2400" dirty="0"/>
              <a:t>Range: Test whether the value of an expression falls within a specified range </a:t>
            </a:r>
          </a:p>
          <a:p>
            <a:pPr marL="0" indent="0">
              <a:buNone/>
            </a:pPr>
            <a:r>
              <a:rPr lang="en-GB" sz="2400" dirty="0"/>
              <a:t>	(BETWEEN/NOT BETWEEN)</a:t>
            </a:r>
          </a:p>
          <a:p>
            <a:pPr marL="0" indent="0">
              <a:buNone/>
            </a:pPr>
            <a:r>
              <a:rPr lang="en-GB" sz="2400" dirty="0"/>
              <a:t>Set: Test whether the value of an expression is a member of a set</a:t>
            </a:r>
          </a:p>
          <a:p>
            <a:pPr marL="0" indent="0">
              <a:buNone/>
            </a:pPr>
            <a:r>
              <a:rPr lang="en-GB" sz="2400" dirty="0"/>
              <a:t>	 (IN /NOT IN)</a:t>
            </a:r>
          </a:p>
          <a:p>
            <a:pPr marL="0" indent="0">
              <a:buNone/>
            </a:pPr>
            <a:r>
              <a:rPr lang="en-GB" sz="2400" dirty="0"/>
              <a:t>Pattern: Tests whether a string matches a pattern </a:t>
            </a:r>
          </a:p>
          <a:p>
            <a:pPr marL="0" indent="0">
              <a:buNone/>
            </a:pPr>
            <a:r>
              <a:rPr lang="en-GB" sz="2400" dirty="0"/>
              <a:t>	(LIKE/ NOT LIKE)</a:t>
            </a:r>
          </a:p>
          <a:p>
            <a:pPr marL="0" indent="0">
              <a:buNone/>
            </a:pPr>
            <a:r>
              <a:rPr lang="en-GB" sz="2400" dirty="0"/>
              <a:t>Null: Tests whether a column has a null </a:t>
            </a:r>
          </a:p>
          <a:p>
            <a:pPr marL="0" indent="0">
              <a:buNone/>
            </a:pPr>
            <a:r>
              <a:rPr lang="en-GB" sz="2400" dirty="0"/>
              <a:t>	(NULL/NOT NULL)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F454F6-9E22-9944-B9F0-1759001D4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AA77-887F-5A40-AE54-8D2932A330F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8433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A429A-7D39-6C44-BE6C-3520F6761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-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DCC4E-946C-7744-9103-F2613CC5D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/>
              <a:t>Example 4:  show me all the </a:t>
            </a:r>
            <a:r>
              <a:rPr lang="en-GB" sz="2400" dirty="0" err="1"/>
              <a:t>fName</a:t>
            </a:r>
            <a:r>
              <a:rPr lang="en-GB" sz="2400" dirty="0"/>
              <a:t>, </a:t>
            </a:r>
            <a:r>
              <a:rPr lang="en-GB" sz="2400" dirty="0" err="1"/>
              <a:t>lName</a:t>
            </a:r>
            <a:r>
              <a:rPr lang="en-GB" sz="2400" dirty="0"/>
              <a:t> and salary of staff whose salary is greater than 10000.</a:t>
            </a:r>
          </a:p>
          <a:p>
            <a:pPr marL="457200" lvl="1" indent="0">
              <a:buNone/>
            </a:pPr>
            <a:endParaRPr lang="en-GB" sz="2400" dirty="0"/>
          </a:p>
          <a:p>
            <a:pPr marL="457200" lvl="1" indent="0">
              <a:buNone/>
            </a:pPr>
            <a:r>
              <a:rPr lang="en-GB" sz="2400" dirty="0"/>
              <a:t>SELECT </a:t>
            </a:r>
            <a:r>
              <a:rPr lang="en-GB" sz="2400" dirty="0" err="1"/>
              <a:t>fname</a:t>
            </a:r>
            <a:r>
              <a:rPr lang="en-GB" sz="2400" dirty="0"/>
              <a:t>, </a:t>
            </a:r>
            <a:r>
              <a:rPr lang="en-GB" sz="2400" dirty="0" err="1"/>
              <a:t>lname</a:t>
            </a:r>
            <a:r>
              <a:rPr lang="en-GB" sz="2400" dirty="0"/>
              <a:t>, salary</a:t>
            </a:r>
          </a:p>
          <a:p>
            <a:pPr marL="457200" lvl="1" indent="0">
              <a:buNone/>
            </a:pPr>
            <a:r>
              <a:rPr lang="en-GB" sz="2400" dirty="0"/>
              <a:t>FROM staff</a:t>
            </a:r>
          </a:p>
          <a:p>
            <a:pPr marL="457200" lvl="1" indent="0">
              <a:buNone/>
            </a:pPr>
            <a:r>
              <a:rPr lang="en-GB" sz="2400" dirty="0"/>
              <a:t>WHERE  salary &gt;10000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C0F25F-7359-1345-8CEC-CD5DDD2DF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AA77-887F-5A40-AE54-8D2932A330F9}" type="slidenum">
              <a:rPr lang="en-GB" smtClean="0"/>
              <a:t>14</a:t>
            </a:fld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DBC37FA-397D-9546-ADEB-04DF2D111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1386" y="2479963"/>
            <a:ext cx="4226214" cy="337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101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A429A-7D39-6C44-BE6C-3520F6761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-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DCC4E-946C-7744-9103-F2613CC5D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322" y="1222274"/>
            <a:ext cx="8596668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dirty="0"/>
              <a:t>Example 5:  show me all the </a:t>
            </a:r>
            <a:r>
              <a:rPr lang="en-GB" sz="2400" dirty="0" err="1"/>
              <a:t>fName</a:t>
            </a:r>
            <a:r>
              <a:rPr lang="en-GB" sz="2400" dirty="0"/>
              <a:t>, </a:t>
            </a:r>
            <a:r>
              <a:rPr lang="en-GB" sz="2400" dirty="0" err="1"/>
              <a:t>lName</a:t>
            </a:r>
            <a:r>
              <a:rPr lang="en-GB" sz="2400" dirty="0"/>
              <a:t> and salary of staff whose salary is greater than 10000 and less than 20000.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SELECT </a:t>
            </a:r>
          </a:p>
          <a:p>
            <a:pPr marL="0" indent="0">
              <a:buNone/>
            </a:pPr>
            <a:r>
              <a:rPr lang="en-GB" sz="2400" dirty="0"/>
              <a:t>    </a:t>
            </a:r>
            <a:r>
              <a:rPr lang="en-GB" sz="2400" dirty="0" err="1"/>
              <a:t>fname</a:t>
            </a:r>
            <a:r>
              <a:rPr lang="en-GB" sz="2400" dirty="0"/>
              <a:t>, </a:t>
            </a:r>
            <a:r>
              <a:rPr lang="en-GB" sz="2400" dirty="0" err="1"/>
              <a:t>lname</a:t>
            </a:r>
            <a:r>
              <a:rPr lang="en-GB" sz="2400" dirty="0"/>
              <a:t>, salary</a:t>
            </a:r>
          </a:p>
          <a:p>
            <a:pPr marL="0" indent="0">
              <a:buNone/>
            </a:pPr>
            <a:r>
              <a:rPr lang="en-GB" sz="2400" dirty="0"/>
              <a:t>FROM</a:t>
            </a:r>
          </a:p>
          <a:p>
            <a:pPr marL="0" indent="0">
              <a:buNone/>
            </a:pPr>
            <a:r>
              <a:rPr lang="en-GB" sz="2400" dirty="0"/>
              <a:t>    staff</a:t>
            </a:r>
          </a:p>
          <a:p>
            <a:pPr marL="0" indent="0">
              <a:buNone/>
            </a:pPr>
            <a:r>
              <a:rPr lang="en-GB" sz="2400" dirty="0"/>
              <a:t>WHERE</a:t>
            </a:r>
          </a:p>
          <a:p>
            <a:pPr marL="0" indent="0">
              <a:buNone/>
            </a:pPr>
            <a:r>
              <a:rPr lang="en-GB" sz="2400" dirty="0"/>
              <a:t>    salary &gt; 10000 AND salary &lt; 20000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C0F25F-7359-1345-8CEC-CD5DDD2DF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AA77-887F-5A40-AE54-8D2932A330F9}" type="slidenum">
              <a:rPr lang="en-GB" smtClean="0"/>
              <a:t>15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4A0CFF-2FF0-AD42-9EA9-3C1097CBA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9858" y="3695339"/>
            <a:ext cx="2840759" cy="221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973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A429A-7D39-6C44-BE6C-3520F6761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78" y="128833"/>
            <a:ext cx="8596668" cy="1320800"/>
          </a:xfrm>
        </p:spPr>
        <p:txBody>
          <a:bodyPr/>
          <a:lstStyle/>
          <a:p>
            <a:r>
              <a:rPr lang="en-GB" dirty="0"/>
              <a:t>Example - Range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DCC4E-946C-7744-9103-F2613CC5D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078" y="789233"/>
            <a:ext cx="8596668" cy="43363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dirty="0"/>
              <a:t>Example 6:  Show me details of staff whose salary is between 10,000 and 30,000.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SELECT </a:t>
            </a:r>
          </a:p>
          <a:p>
            <a:pPr marL="0" indent="0">
              <a:buNone/>
            </a:pPr>
            <a:r>
              <a:rPr lang="en-GB" sz="2400" dirty="0"/>
              <a:t>    *</a:t>
            </a:r>
          </a:p>
          <a:p>
            <a:pPr marL="0" indent="0">
              <a:buNone/>
            </a:pPr>
            <a:r>
              <a:rPr lang="en-GB" sz="2400" dirty="0"/>
              <a:t>FROM</a:t>
            </a:r>
          </a:p>
          <a:p>
            <a:pPr marL="0" indent="0">
              <a:buNone/>
            </a:pPr>
            <a:r>
              <a:rPr lang="en-GB" sz="2400" dirty="0"/>
              <a:t>    staff</a:t>
            </a:r>
          </a:p>
          <a:p>
            <a:pPr marL="0" indent="0">
              <a:buNone/>
            </a:pPr>
            <a:r>
              <a:rPr lang="en-GB" sz="2400" dirty="0"/>
              <a:t>WHERE</a:t>
            </a:r>
          </a:p>
          <a:p>
            <a:pPr marL="0" indent="0">
              <a:buNone/>
            </a:pPr>
            <a:r>
              <a:rPr lang="en-GB" sz="2400" dirty="0"/>
              <a:t>    salary BETWEEN 10000 AND 30000;</a:t>
            </a:r>
          </a:p>
          <a:p>
            <a:pPr marL="457200" lvl="1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>
                <a:solidFill>
                  <a:srgbClr val="FF0000"/>
                </a:solidFill>
              </a:rPr>
              <a:t>* Notice that BETWEEN keyword is inclusive of the min and max values</a:t>
            </a:r>
            <a:r>
              <a:rPr lang="en-GB" sz="24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C0F25F-7359-1345-8CEC-CD5DDD2DF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AA77-887F-5A40-AE54-8D2932A330F9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2483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A5327-891A-C149-A468-F82E75BB2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7AD92-4990-494F-A3EF-F00C36AA0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106229-16A2-944A-97F0-35F1166F5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AA77-887F-5A40-AE54-8D2932A330F9}" type="slidenum">
              <a:rPr lang="en-GB" smtClean="0"/>
              <a:t>17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09105D-4F91-C940-8482-4746D0A6E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664" y="1053739"/>
            <a:ext cx="9587874" cy="294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365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A429A-7D39-6C44-BE6C-3520F6761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81" y="25138"/>
            <a:ext cx="8596668" cy="1320800"/>
          </a:xfrm>
        </p:spPr>
        <p:txBody>
          <a:bodyPr/>
          <a:lstStyle/>
          <a:p>
            <a:r>
              <a:rPr lang="en-GB" dirty="0"/>
              <a:t>Example -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DCC4E-946C-7744-9103-F2613CC5D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349" y="681037"/>
            <a:ext cx="8596668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dirty="0"/>
              <a:t>Example 7:  Show me the details of all staff who are managers or supervisors.</a:t>
            </a:r>
          </a:p>
          <a:p>
            <a:pPr marL="0" indent="0">
              <a:buNone/>
            </a:pPr>
            <a:r>
              <a:rPr lang="en-GB" sz="2400" dirty="0">
                <a:highlight>
                  <a:srgbClr val="FFFF00"/>
                </a:highlight>
              </a:rPr>
              <a:t>*Notice: some </a:t>
            </a:r>
            <a:r>
              <a:rPr lang="en-GB" sz="2400" dirty="0" err="1">
                <a:highlight>
                  <a:srgbClr val="FFFF00"/>
                </a:highlight>
              </a:rPr>
              <a:t>sql</a:t>
            </a:r>
            <a:r>
              <a:rPr lang="en-GB" sz="2400" dirty="0">
                <a:highlight>
                  <a:srgbClr val="FFFF00"/>
                </a:highlight>
              </a:rPr>
              <a:t> settings do not accept double quotations for literals</a:t>
            </a:r>
          </a:p>
          <a:p>
            <a:pPr marL="0" indent="0">
              <a:buNone/>
            </a:pPr>
            <a:r>
              <a:rPr lang="en-GB" sz="2400" dirty="0">
                <a:highlight>
                  <a:srgbClr val="FFFF00"/>
                </a:highlight>
              </a:rPr>
              <a:t>*Notice: quotations copied from other text editors may not work on </a:t>
            </a:r>
            <a:r>
              <a:rPr lang="en-GB" sz="2400" dirty="0" err="1">
                <a:highlight>
                  <a:srgbClr val="FFFF00"/>
                </a:highlight>
              </a:rPr>
              <a:t>mysql</a:t>
            </a:r>
            <a:endParaRPr lang="en-GB" sz="2400" dirty="0">
              <a:highlight>
                <a:srgbClr val="FFFF00"/>
              </a:highlight>
            </a:endParaRPr>
          </a:p>
          <a:p>
            <a:pPr marL="457200" lvl="1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SELECT </a:t>
            </a:r>
          </a:p>
          <a:p>
            <a:pPr marL="0" indent="0">
              <a:buNone/>
            </a:pPr>
            <a:r>
              <a:rPr lang="en-GB" sz="2400" dirty="0"/>
              <a:t>    </a:t>
            </a:r>
            <a:r>
              <a:rPr lang="en-GB" sz="2400" dirty="0" err="1"/>
              <a:t>staffNo</a:t>
            </a:r>
            <a:r>
              <a:rPr lang="en-GB" sz="2400" dirty="0"/>
              <a:t>, </a:t>
            </a:r>
            <a:r>
              <a:rPr lang="en-GB" sz="2400" dirty="0" err="1"/>
              <a:t>fname,position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FROM</a:t>
            </a:r>
          </a:p>
          <a:p>
            <a:pPr marL="0" indent="0">
              <a:buNone/>
            </a:pPr>
            <a:r>
              <a:rPr lang="en-GB" sz="2400" dirty="0"/>
              <a:t>    staff</a:t>
            </a:r>
          </a:p>
          <a:p>
            <a:pPr marL="0" indent="0">
              <a:buNone/>
            </a:pPr>
            <a:r>
              <a:rPr lang="en-GB" sz="2400" dirty="0"/>
              <a:t>WHERE</a:t>
            </a:r>
          </a:p>
          <a:p>
            <a:pPr marL="0" indent="0">
              <a:buNone/>
            </a:pPr>
            <a:r>
              <a:rPr lang="en-GB" sz="2400" dirty="0"/>
              <a:t>    position IN ('</a:t>
            </a:r>
            <a:r>
              <a:rPr lang="en-GB" sz="2400" dirty="0" err="1"/>
              <a:t>Manager','Supervisor</a:t>
            </a:r>
            <a:r>
              <a:rPr lang="en-GB" sz="2400" dirty="0"/>
              <a:t>');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C0F25F-7359-1345-8CEC-CD5DDD2DF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AA77-887F-5A40-AE54-8D2932A330F9}" type="slidenum">
              <a:rPr lang="en-GB" smtClean="0"/>
              <a:t>18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639FCB-034B-574B-B36A-00ED70321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586" y="3449771"/>
            <a:ext cx="3972214" cy="272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77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A429A-7D39-6C44-BE6C-3520F6761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-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DCC4E-946C-7744-9103-F2613CC5D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400" dirty="0"/>
              <a:t>Example 8: Show me all the </a:t>
            </a:r>
            <a:r>
              <a:rPr lang="en-GB" sz="2400" dirty="0" err="1"/>
              <a:t>fName</a:t>
            </a:r>
            <a:r>
              <a:rPr lang="en-GB" sz="2400" dirty="0"/>
              <a:t> and </a:t>
            </a:r>
            <a:r>
              <a:rPr lang="en-GB" sz="2400" dirty="0" err="1"/>
              <a:t>lName</a:t>
            </a:r>
            <a:r>
              <a:rPr lang="en-GB" sz="2400" dirty="0"/>
              <a:t> of staff whose </a:t>
            </a:r>
            <a:r>
              <a:rPr lang="en-GB" sz="2400" dirty="0" err="1"/>
              <a:t>fName</a:t>
            </a:r>
            <a:r>
              <a:rPr lang="en-GB" sz="2400" dirty="0"/>
              <a:t> starts with ”J”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SELECT </a:t>
            </a:r>
            <a:r>
              <a:rPr lang="en-GB" sz="2400" dirty="0" err="1"/>
              <a:t>fname</a:t>
            </a:r>
            <a:r>
              <a:rPr lang="en-GB" sz="2400" dirty="0"/>
              <a:t>, </a:t>
            </a:r>
            <a:r>
              <a:rPr lang="en-GB" sz="2400" dirty="0" err="1"/>
              <a:t>lname</a:t>
            </a:r>
            <a:endParaRPr lang="en-GB" sz="2400" dirty="0"/>
          </a:p>
          <a:p>
            <a:pPr marL="457200" lvl="1" indent="0">
              <a:buNone/>
            </a:pPr>
            <a:r>
              <a:rPr lang="en-GB" sz="2400" dirty="0"/>
              <a:t>FROM staff</a:t>
            </a:r>
          </a:p>
          <a:p>
            <a:pPr marL="457200" lvl="1" indent="0">
              <a:buNone/>
            </a:pPr>
            <a:r>
              <a:rPr lang="en-GB" sz="2400" dirty="0"/>
              <a:t>WHERE  </a:t>
            </a:r>
            <a:r>
              <a:rPr lang="en-GB" sz="2400" dirty="0" err="1"/>
              <a:t>fname</a:t>
            </a:r>
            <a:r>
              <a:rPr lang="en-GB" sz="2400" dirty="0"/>
              <a:t> LIKE ‘J%’ </a:t>
            </a:r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/>
              <a:t>% stands for zero or more characters</a:t>
            </a:r>
          </a:p>
          <a:p>
            <a:r>
              <a:rPr lang="en-GB" sz="2400" dirty="0"/>
              <a:t>_ represents a single character</a:t>
            </a:r>
          </a:p>
          <a:p>
            <a:r>
              <a:rPr lang="en-GB" sz="2400" dirty="0"/>
              <a:t> # represents a escape character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C0F25F-7359-1345-8CEC-CD5DDD2DF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AA77-887F-5A40-AE54-8D2932A330F9}" type="slidenum">
              <a:rPr lang="en-GB" smtClean="0"/>
              <a:t>19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E234F4-A2C5-BD4A-8C08-4561CB366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6564" y="2638136"/>
            <a:ext cx="4327236" cy="339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67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89A1A-D879-534B-AE56-25BCDBA33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BF123-9C83-FC45-84F3-EA76A3369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400" dirty="0"/>
              <a:t>What is SQL</a:t>
            </a:r>
          </a:p>
          <a:p>
            <a:pPr lvl="1"/>
            <a:r>
              <a:rPr lang="en-GB" sz="2400" dirty="0"/>
              <a:t>Stands for Structured Query Language (SQL)</a:t>
            </a:r>
          </a:p>
          <a:p>
            <a:pPr lvl="1"/>
            <a:r>
              <a:rPr lang="en-GB" sz="2400" dirty="0"/>
              <a:t>Is a non –procedural language : what rather than how</a:t>
            </a:r>
          </a:p>
          <a:p>
            <a:pPr lvl="1"/>
            <a:r>
              <a:rPr lang="en-GB" sz="2400" dirty="0"/>
              <a:t>Uses standard English terms</a:t>
            </a:r>
          </a:p>
          <a:p>
            <a:pPr lvl="2"/>
            <a:r>
              <a:rPr lang="en-GB" sz="2400" dirty="0"/>
              <a:t>Create table, Insert into , delete etc.</a:t>
            </a:r>
          </a:p>
          <a:p>
            <a:r>
              <a:rPr lang="en-GB" sz="2400" dirty="0"/>
              <a:t>Why SQL</a:t>
            </a:r>
          </a:p>
          <a:p>
            <a:pPr lvl="1"/>
            <a:r>
              <a:rPr lang="en-GB" sz="2400" dirty="0"/>
              <a:t>For creating databases and manipulating relations</a:t>
            </a:r>
          </a:p>
          <a:p>
            <a:pPr lvl="1"/>
            <a:r>
              <a:rPr lang="en-GB" sz="2400" dirty="0"/>
              <a:t>For performing basic data management tasks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4D57D0-DD11-204F-99B2-0E4C346B6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AA77-887F-5A40-AE54-8D2932A330F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0230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A429A-7D39-6C44-BE6C-3520F6761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- Null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DCC4E-946C-7744-9103-F2613CC5D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dirty="0"/>
              <a:t>Example 9: show me the </a:t>
            </a:r>
            <a:r>
              <a:rPr lang="en-GB" sz="2400" dirty="0" err="1"/>
              <a:t>staffNo</a:t>
            </a:r>
            <a:r>
              <a:rPr lang="en-GB" sz="2400" dirty="0"/>
              <a:t>, </a:t>
            </a:r>
            <a:r>
              <a:rPr lang="en-GB" sz="2400" dirty="0" err="1"/>
              <a:t>fname</a:t>
            </a:r>
            <a:r>
              <a:rPr lang="en-GB" sz="2400" dirty="0"/>
              <a:t>, </a:t>
            </a:r>
            <a:r>
              <a:rPr lang="en-GB" sz="2400" dirty="0" err="1"/>
              <a:t>lname,Sex</a:t>
            </a:r>
            <a:r>
              <a:rPr lang="en-GB" sz="2400" dirty="0"/>
              <a:t>, </a:t>
            </a:r>
            <a:r>
              <a:rPr lang="en-GB" sz="2400" dirty="0" err="1"/>
              <a:t>TelNo</a:t>
            </a:r>
            <a:r>
              <a:rPr lang="en-GB" sz="2400" dirty="0"/>
              <a:t>, Salary  of all the staff who do not provide telephone number</a:t>
            </a:r>
          </a:p>
          <a:p>
            <a:pPr marL="457200" lvl="1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SELECT </a:t>
            </a:r>
          </a:p>
          <a:p>
            <a:pPr marL="0" indent="0">
              <a:buNone/>
            </a:pPr>
            <a:r>
              <a:rPr lang="en-GB" sz="2400" dirty="0"/>
              <a:t>   </a:t>
            </a:r>
            <a:r>
              <a:rPr lang="en-GB" sz="2400" dirty="0" err="1"/>
              <a:t>staffNo</a:t>
            </a:r>
            <a:r>
              <a:rPr lang="en-GB" sz="2400" dirty="0"/>
              <a:t>, </a:t>
            </a:r>
            <a:r>
              <a:rPr lang="en-GB" sz="2400" dirty="0" err="1"/>
              <a:t>fname</a:t>
            </a:r>
            <a:r>
              <a:rPr lang="en-GB" sz="2400" dirty="0"/>
              <a:t>, </a:t>
            </a:r>
            <a:r>
              <a:rPr lang="en-GB" sz="2400" dirty="0" err="1"/>
              <a:t>lname,Sex</a:t>
            </a:r>
            <a:r>
              <a:rPr lang="en-GB" sz="2400" dirty="0"/>
              <a:t>, </a:t>
            </a:r>
            <a:r>
              <a:rPr lang="en-GB" sz="2400" dirty="0" err="1"/>
              <a:t>TelNo</a:t>
            </a:r>
            <a:r>
              <a:rPr lang="en-GB" sz="2400" dirty="0"/>
              <a:t>, Salary</a:t>
            </a:r>
          </a:p>
          <a:p>
            <a:pPr marL="0" indent="0">
              <a:buNone/>
            </a:pPr>
            <a:r>
              <a:rPr lang="en-GB" sz="2400" dirty="0"/>
              <a:t>FROM</a:t>
            </a:r>
          </a:p>
          <a:p>
            <a:pPr marL="0" indent="0">
              <a:buNone/>
            </a:pPr>
            <a:r>
              <a:rPr lang="en-GB" sz="2400" dirty="0"/>
              <a:t>    staff</a:t>
            </a:r>
          </a:p>
          <a:p>
            <a:pPr marL="0" indent="0">
              <a:buNone/>
            </a:pPr>
            <a:r>
              <a:rPr lang="en-GB" sz="2400" dirty="0"/>
              <a:t>WHERE</a:t>
            </a:r>
          </a:p>
          <a:p>
            <a:pPr marL="0" indent="0">
              <a:buNone/>
            </a:pPr>
            <a:r>
              <a:rPr lang="en-GB" sz="2400" dirty="0"/>
              <a:t>    </a:t>
            </a:r>
            <a:r>
              <a:rPr lang="en-GB" sz="2400" dirty="0" err="1"/>
              <a:t>TelNo</a:t>
            </a:r>
            <a:r>
              <a:rPr lang="en-GB" sz="2400" dirty="0"/>
              <a:t> IS NULL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C0F25F-7359-1345-8CEC-CD5DDD2DF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AA77-887F-5A40-AE54-8D2932A330F9}" type="slidenum">
              <a:rPr lang="en-GB" smtClean="0"/>
              <a:t>20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4D5408-3A21-3541-8AD8-880AE45AE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819" y="3904817"/>
            <a:ext cx="4944534" cy="227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8929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695D2-A0B4-8842-A098-9CD055282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BY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447C8-68E2-BC45-A1BA-828B8502B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dirty="0"/>
              <a:t>In SQL the order of the rows doesn’t matter. However, if we prefer to order the rows using a certain column, we can use ORDER BY statement on a single or multiple columns.</a:t>
            </a:r>
          </a:p>
          <a:p>
            <a:pPr marL="0" indent="0">
              <a:buNone/>
            </a:pPr>
            <a:r>
              <a:rPr lang="en-GB" sz="2400" dirty="0"/>
              <a:t>…</a:t>
            </a:r>
          </a:p>
          <a:p>
            <a:pPr marL="0" indent="0">
              <a:buNone/>
            </a:pPr>
            <a:r>
              <a:rPr lang="en-GB" sz="2400" dirty="0"/>
              <a:t>ORDER BY column ,[column] ASC|DESC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ASC: ascending order</a:t>
            </a:r>
          </a:p>
          <a:p>
            <a:pPr marL="0" indent="0">
              <a:buNone/>
            </a:pPr>
            <a:r>
              <a:rPr lang="en-GB" sz="2400" dirty="0"/>
              <a:t>DESC: descending order</a:t>
            </a:r>
          </a:p>
          <a:p>
            <a:pPr marL="0" indent="0">
              <a:buNone/>
            </a:pPr>
            <a:r>
              <a:rPr lang="en-GB" sz="2400" dirty="0"/>
              <a:t>It should be the last clause in the select statement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59C676-0B0D-E244-B04F-D22D59F98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AA77-887F-5A40-AE54-8D2932A330F9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482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A429A-7D39-6C44-BE6C-3520F6761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– Order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DCC4E-946C-7744-9103-F2613CC5D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Example 10: show me all the staff in a descending order of their salary</a:t>
            </a:r>
          </a:p>
          <a:p>
            <a:pPr marL="457200" lvl="1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SELECT </a:t>
            </a:r>
          </a:p>
          <a:p>
            <a:pPr marL="0" indent="0">
              <a:buNone/>
            </a:pPr>
            <a:r>
              <a:rPr lang="en-GB" sz="2400" dirty="0"/>
              <a:t>    *</a:t>
            </a:r>
          </a:p>
          <a:p>
            <a:pPr marL="0" indent="0">
              <a:buNone/>
            </a:pPr>
            <a:r>
              <a:rPr lang="en-GB" sz="2400" dirty="0"/>
              <a:t>FROM</a:t>
            </a:r>
          </a:p>
          <a:p>
            <a:pPr marL="0" indent="0">
              <a:buNone/>
            </a:pPr>
            <a:r>
              <a:rPr lang="en-GB" sz="2400" dirty="0"/>
              <a:t>    staff</a:t>
            </a:r>
          </a:p>
          <a:p>
            <a:pPr marL="0" indent="0">
              <a:buNone/>
            </a:pPr>
            <a:r>
              <a:rPr lang="en-GB" sz="2400" dirty="0"/>
              <a:t>ORDER BY Salary DESC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C0F25F-7359-1345-8CEC-CD5DDD2DF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AA77-887F-5A40-AE54-8D2932A330F9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22425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09E98-A0F5-4840-B65F-7A5D651F2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F4A0B-E4B7-5640-92CC-190DF6FFC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B9FF02-07D5-E148-BFC3-E62A77048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AA77-887F-5A40-AE54-8D2932A330F9}" type="slidenum">
              <a:rPr lang="en-GB" smtClean="0"/>
              <a:t>23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32D99F-FD7A-5740-988D-B08BF72D9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9510786" cy="389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0830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A429A-7D39-6C44-BE6C-3520F6761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– Order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DCC4E-946C-7744-9103-F2613CC5D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Example 11: show me all the staff in a descending order of their salary and ascending order of their Id</a:t>
            </a:r>
          </a:p>
          <a:p>
            <a:pPr marL="457200" lvl="1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SELECT </a:t>
            </a:r>
          </a:p>
          <a:p>
            <a:pPr marL="0" indent="0">
              <a:buNone/>
            </a:pPr>
            <a:r>
              <a:rPr lang="en-GB" sz="2400" dirty="0"/>
              <a:t>    *</a:t>
            </a:r>
          </a:p>
          <a:p>
            <a:pPr marL="0" indent="0">
              <a:buNone/>
            </a:pPr>
            <a:r>
              <a:rPr lang="en-GB" sz="2400" dirty="0"/>
              <a:t>FROM</a:t>
            </a:r>
          </a:p>
          <a:p>
            <a:pPr marL="0" indent="0">
              <a:buNone/>
            </a:pPr>
            <a:r>
              <a:rPr lang="en-GB" sz="2400" dirty="0"/>
              <a:t>    staff</a:t>
            </a:r>
          </a:p>
          <a:p>
            <a:pPr marL="0" indent="0">
              <a:buNone/>
            </a:pPr>
            <a:r>
              <a:rPr lang="en-GB" sz="2400" dirty="0"/>
              <a:t>ORDER BY Salary DESC , </a:t>
            </a:r>
            <a:r>
              <a:rPr lang="en-GB" sz="2400" dirty="0" err="1"/>
              <a:t>staffNo</a:t>
            </a:r>
            <a:r>
              <a:rPr lang="en-GB" sz="2400" dirty="0"/>
              <a:t> </a:t>
            </a:r>
            <a:r>
              <a:rPr lang="en-GB" sz="2400" dirty="0" err="1"/>
              <a:t>Desc</a:t>
            </a:r>
            <a:r>
              <a:rPr lang="en-GB" sz="2400" dirty="0"/>
              <a:t>, </a:t>
            </a:r>
            <a:r>
              <a:rPr lang="en-GB" sz="2400" dirty="0" err="1"/>
              <a:t>staffNo</a:t>
            </a:r>
            <a:r>
              <a:rPr lang="en-GB" sz="2400" dirty="0"/>
              <a:t> </a:t>
            </a:r>
            <a:r>
              <a:rPr lang="en-GB" sz="2400" dirty="0" err="1"/>
              <a:t>Desc</a:t>
            </a:r>
            <a:endParaRPr lang="en-GB" sz="24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C0F25F-7359-1345-8CEC-CD5DDD2DF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AA77-887F-5A40-AE54-8D2932A330F9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0316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A5E5B-D3AF-1C4B-8BA4-6AFA90998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09AD9-06BE-1E47-AC6A-BA59195C8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3FFEA7-E3EB-F440-A97C-2222E7220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AA77-887F-5A40-AE54-8D2932A330F9}" type="slidenum">
              <a:rPr lang="en-GB" smtClean="0"/>
              <a:t>25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C63407-8FE6-7847-9892-3A4E9F25F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022" y="1646238"/>
            <a:ext cx="9622560" cy="376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4850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FFBC1-DD24-6F4B-84E7-34E9F4723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9D8BE-1256-4744-BB22-30E831C38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D11D3-DFD3-914C-9ABE-2DBCA120E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AA77-887F-5A40-AE54-8D2932A330F9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14879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55A03-B36E-CE49-9EE7-3443A73C6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Aggregate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1B49B-A372-7446-BD3A-5511AD5FF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Aggregate functions are used to compute the aggregate value of multiple rows of a table</a:t>
            </a:r>
          </a:p>
          <a:p>
            <a:endParaRPr lang="en-GB" dirty="0"/>
          </a:p>
          <a:p>
            <a:r>
              <a:rPr lang="en-GB" dirty="0"/>
              <a:t>Sum()	returns the sum of the values in a specified column</a:t>
            </a:r>
          </a:p>
          <a:p>
            <a:r>
              <a:rPr lang="en-GB" dirty="0" err="1"/>
              <a:t>Avg</a:t>
            </a:r>
            <a:r>
              <a:rPr lang="en-GB" dirty="0"/>
              <a:t>()	returns the average of the values in a specified column</a:t>
            </a:r>
          </a:p>
          <a:p>
            <a:r>
              <a:rPr lang="en-GB" dirty="0"/>
              <a:t>Count()	returns the number of values in a specified column</a:t>
            </a:r>
          </a:p>
          <a:p>
            <a:r>
              <a:rPr lang="en-GB" dirty="0"/>
              <a:t>Max()	returns the max value in a specified column</a:t>
            </a:r>
          </a:p>
          <a:p>
            <a:r>
              <a:rPr lang="en-GB" dirty="0"/>
              <a:t>Min()	returns the min value in a specified column</a:t>
            </a:r>
          </a:p>
          <a:p>
            <a:r>
              <a:rPr lang="en-GB" dirty="0"/>
              <a:t>First()	returns the first value in a specified column</a:t>
            </a:r>
          </a:p>
          <a:p>
            <a:r>
              <a:rPr lang="en-GB" dirty="0"/>
              <a:t>Last()	returns the last value in a specified column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40411B-2845-DD40-A3CB-0F1F175DC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AA77-887F-5A40-AE54-8D2932A330F9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64121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A429A-7D39-6C44-BE6C-3520F6761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– Aggregate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DCC4E-946C-7744-9103-F2613CC5D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163" y="1499365"/>
            <a:ext cx="8596668" cy="38807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400" dirty="0"/>
              <a:t>Example 12: show me the total salary of the staff</a:t>
            </a:r>
          </a:p>
          <a:p>
            <a:pPr marL="457200" lvl="1" indent="0">
              <a:buNone/>
            </a:pPr>
            <a:r>
              <a:rPr lang="en-GB" sz="2400" dirty="0"/>
              <a:t>SELECT SUM(salary)</a:t>
            </a:r>
          </a:p>
          <a:p>
            <a:pPr marL="457200" lvl="1" indent="0">
              <a:buNone/>
            </a:pPr>
            <a:r>
              <a:rPr lang="en-GB" sz="2400" dirty="0"/>
              <a:t>FROM staff</a:t>
            </a:r>
          </a:p>
          <a:p>
            <a:pPr marL="0" indent="0">
              <a:buNone/>
            </a:pPr>
            <a:r>
              <a:rPr lang="en-GB" sz="2400" dirty="0"/>
              <a:t>Example 13: show me the minimum salary of the staff</a:t>
            </a:r>
          </a:p>
          <a:p>
            <a:pPr marL="457200" lvl="1" indent="0">
              <a:buNone/>
            </a:pPr>
            <a:r>
              <a:rPr lang="en-GB" sz="2400" dirty="0"/>
              <a:t>SELECT MIN(salary)</a:t>
            </a:r>
          </a:p>
          <a:p>
            <a:pPr marL="457200" lvl="1" indent="0">
              <a:buNone/>
            </a:pPr>
            <a:r>
              <a:rPr lang="en-GB" sz="2400" dirty="0"/>
              <a:t>FROM staff</a:t>
            </a:r>
          </a:p>
          <a:p>
            <a:pPr marL="0" indent="0">
              <a:buNone/>
            </a:pPr>
            <a:r>
              <a:rPr lang="en-GB" sz="2400" dirty="0"/>
              <a:t>Example 14: show me the number of properties for rent</a:t>
            </a:r>
          </a:p>
          <a:p>
            <a:pPr marL="457200" lvl="1" indent="0">
              <a:buNone/>
            </a:pPr>
            <a:r>
              <a:rPr lang="en-GB" sz="2400" dirty="0"/>
              <a:t>SELECT COUNT (*) As “Number of Properties”</a:t>
            </a:r>
          </a:p>
          <a:p>
            <a:pPr marL="457200" lvl="1" indent="0">
              <a:buNone/>
            </a:pPr>
            <a:r>
              <a:rPr lang="en-GB" sz="2400" dirty="0"/>
              <a:t>FROM </a:t>
            </a:r>
            <a:r>
              <a:rPr lang="en-GB" sz="2400" dirty="0" err="1"/>
              <a:t>Properties_for_rent</a:t>
            </a:r>
            <a:endParaRPr lang="en-GB" sz="2400" dirty="0"/>
          </a:p>
          <a:p>
            <a:pPr marL="457200" lvl="1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C0F25F-7359-1345-8CEC-CD5DDD2DF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AA77-887F-5A40-AE54-8D2932A330F9}" type="slidenum">
              <a:rPr lang="en-GB" smtClean="0"/>
              <a:t>28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A3C402-E827-464E-BAC1-4D79BF63B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3098" y="1251484"/>
            <a:ext cx="2241550" cy="1439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0FC28C-218C-B349-B620-04F0A8372D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3098" y="2870121"/>
            <a:ext cx="2241550" cy="14165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411ACC-CE8C-9D42-9783-DEC2D8525D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3098" y="4623295"/>
            <a:ext cx="2241550" cy="141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3766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831C7-156A-EC4A-9965-B0324C915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Scalar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8B314-4C08-E948-8590-180C59B8A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52997"/>
            <a:ext cx="8596668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dirty="0"/>
              <a:t>Read about scalar functions and discuss their application in groups</a:t>
            </a:r>
          </a:p>
          <a:p>
            <a:r>
              <a:rPr lang="en-GB" sz="2400" dirty="0"/>
              <a:t>UCASE()</a:t>
            </a:r>
          </a:p>
          <a:p>
            <a:r>
              <a:rPr lang="en-GB" sz="2400" dirty="0"/>
              <a:t>LCASE()</a:t>
            </a:r>
          </a:p>
          <a:p>
            <a:r>
              <a:rPr lang="en-GB" sz="2400" dirty="0"/>
              <a:t>MID()</a:t>
            </a:r>
          </a:p>
          <a:p>
            <a:r>
              <a:rPr lang="en-GB" sz="2400" dirty="0"/>
              <a:t>LENGTH()</a:t>
            </a:r>
          </a:p>
          <a:p>
            <a:r>
              <a:rPr lang="en-GB" sz="2400" dirty="0"/>
              <a:t>ROUND()</a:t>
            </a:r>
          </a:p>
          <a:p>
            <a:r>
              <a:rPr lang="en-GB" sz="2400" dirty="0"/>
              <a:t>NOW()</a:t>
            </a:r>
          </a:p>
          <a:p>
            <a:r>
              <a:rPr lang="en-GB" sz="2400" dirty="0"/>
              <a:t>FORMAT()</a:t>
            </a:r>
          </a:p>
          <a:p>
            <a:r>
              <a:rPr lang="en-GB" sz="2400" dirty="0"/>
              <a:t>Comment /* */ or #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BAA9C7-7CBA-F14D-B532-61DF27C3A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AA77-887F-5A40-AE54-8D2932A330F9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5122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C12AC-E5DE-7245-A536-AD4BEFFB2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Structured Query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F741E-88BA-8E44-8777-5B7813D49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9066" y="1407884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dirty="0"/>
              <a:t>Divided in to two </a:t>
            </a:r>
            <a:r>
              <a:rPr lang="en-GB" sz="2400" b="1" dirty="0"/>
              <a:t>Major</a:t>
            </a:r>
            <a:r>
              <a:rPr lang="en-GB" sz="2400" dirty="0"/>
              <a:t> categories</a:t>
            </a:r>
          </a:p>
          <a:p>
            <a:pPr lvl="1"/>
            <a:r>
              <a:rPr lang="en-GB" sz="2400" dirty="0"/>
              <a:t>Data Manipulation Language (DML)</a:t>
            </a:r>
          </a:p>
          <a:p>
            <a:pPr lvl="2"/>
            <a:r>
              <a:rPr lang="en-GB" sz="2400" dirty="0"/>
              <a:t>Select</a:t>
            </a:r>
          </a:p>
          <a:p>
            <a:pPr lvl="2"/>
            <a:r>
              <a:rPr lang="en-GB" sz="2400" dirty="0"/>
              <a:t>Insert</a:t>
            </a:r>
          </a:p>
          <a:p>
            <a:pPr lvl="2"/>
            <a:r>
              <a:rPr lang="en-GB" sz="2400" dirty="0"/>
              <a:t>Update</a:t>
            </a:r>
          </a:p>
          <a:p>
            <a:pPr lvl="2"/>
            <a:r>
              <a:rPr lang="en-GB" sz="2400" dirty="0"/>
              <a:t>Delete</a:t>
            </a:r>
          </a:p>
          <a:p>
            <a:pPr lvl="1"/>
            <a:r>
              <a:rPr lang="en-GB" sz="2400" dirty="0"/>
              <a:t>Data Definition Language (DDL)</a:t>
            </a:r>
          </a:p>
          <a:p>
            <a:pPr lvl="2"/>
            <a:r>
              <a:rPr lang="en-GB" sz="2400" dirty="0"/>
              <a:t>Create</a:t>
            </a:r>
          </a:p>
          <a:p>
            <a:pPr lvl="2"/>
            <a:r>
              <a:rPr lang="en-GB" sz="2400" dirty="0"/>
              <a:t>Alter</a:t>
            </a:r>
          </a:p>
          <a:p>
            <a:pPr lvl="2"/>
            <a:r>
              <a:rPr lang="en-GB" sz="2400" dirty="0"/>
              <a:t>drop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2E98F0-A66C-2447-A2A4-13DEA9B98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AA77-887F-5A40-AE54-8D2932A330F9}" type="slidenum">
              <a:rPr lang="en-GB" smtClean="0"/>
              <a:t>3</a:t>
            </a:fld>
            <a:endParaRPr lang="en-GB"/>
          </a:p>
        </p:txBody>
      </p:sp>
      <p:pic>
        <p:nvPicPr>
          <p:cNvPr id="1026" name="Picture 2" descr="Image result for data manipulation">
            <a:extLst>
              <a:ext uri="{FF2B5EF4-FFF2-40B4-BE49-F238E27FC236}">
                <a16:creationId xmlns:a16="http://schemas.microsoft.com/office/drawing/2014/main" id="{DC0B298D-0FF1-E440-A64E-0F9B919B7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490" y="1834357"/>
            <a:ext cx="1136339" cy="953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5304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E6122-F9C3-0240-8948-F0E913F8C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Scalar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602BE-66AF-764B-90EB-00DB87EC1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dirty="0"/>
              <a:t>SELECT </a:t>
            </a:r>
          </a:p>
          <a:p>
            <a:pPr marL="0" indent="0">
              <a:buNone/>
            </a:pPr>
            <a:r>
              <a:rPr lang="en-GB" sz="2400" dirty="0"/>
              <a:t>    UCASE(</a:t>
            </a:r>
            <a:r>
              <a:rPr lang="en-GB" sz="2400" dirty="0" err="1"/>
              <a:t>fname</a:t>
            </a:r>
            <a:r>
              <a:rPr lang="en-GB" sz="2400" dirty="0"/>
              <a:t>) AS '</a:t>
            </a:r>
            <a:r>
              <a:rPr lang="en-GB" sz="2400" dirty="0" err="1"/>
              <a:t>UpperCase</a:t>
            </a:r>
            <a:r>
              <a:rPr lang="en-GB" sz="2400" dirty="0"/>
              <a:t> First Name',</a:t>
            </a:r>
          </a:p>
          <a:p>
            <a:pPr marL="0" indent="0">
              <a:buNone/>
            </a:pPr>
            <a:r>
              <a:rPr lang="en-GB" sz="2400" dirty="0"/>
              <a:t>    MID(</a:t>
            </a:r>
            <a:r>
              <a:rPr lang="en-GB" sz="2400" dirty="0" err="1"/>
              <a:t>fname</a:t>
            </a:r>
            <a:r>
              <a:rPr lang="en-GB" sz="2400" dirty="0"/>
              <a:t>, 1, 1) AS 'Initials',</a:t>
            </a:r>
          </a:p>
          <a:p>
            <a:pPr marL="0" indent="0">
              <a:buNone/>
            </a:pPr>
            <a:r>
              <a:rPr lang="en-GB" sz="2400" dirty="0"/>
              <a:t>    LENGTH(</a:t>
            </a:r>
            <a:r>
              <a:rPr lang="en-GB" sz="2400" dirty="0" err="1"/>
              <a:t>fname</a:t>
            </a:r>
            <a:r>
              <a:rPr lang="en-GB" sz="2400" dirty="0"/>
              <a:t>) AS 'No of Characters',</a:t>
            </a:r>
          </a:p>
          <a:p>
            <a:pPr marL="0" indent="0">
              <a:buNone/>
            </a:pPr>
            <a:r>
              <a:rPr lang="en-GB" sz="2400" dirty="0"/>
              <a:t>    LCASE(</a:t>
            </a:r>
            <a:r>
              <a:rPr lang="en-GB" sz="2400" dirty="0" err="1"/>
              <a:t>lname</a:t>
            </a:r>
            <a:r>
              <a:rPr lang="en-GB" sz="2400" dirty="0"/>
              <a:t>) AS '</a:t>
            </a:r>
            <a:r>
              <a:rPr lang="en-GB" sz="2400" dirty="0" err="1"/>
              <a:t>LowerCase</a:t>
            </a:r>
            <a:r>
              <a:rPr lang="en-GB" sz="2400" dirty="0"/>
              <a:t> Last Name',</a:t>
            </a:r>
          </a:p>
          <a:p>
            <a:pPr marL="0" indent="0">
              <a:buNone/>
            </a:pPr>
            <a:r>
              <a:rPr lang="en-GB" sz="2400" dirty="0"/>
              <a:t>    MID(</a:t>
            </a:r>
            <a:r>
              <a:rPr lang="en-GB" sz="2400" dirty="0" err="1"/>
              <a:t>fname</a:t>
            </a:r>
            <a:r>
              <a:rPr lang="en-GB" sz="2400" dirty="0"/>
              <a:t>, 1, 2) AS 'Double Initials',</a:t>
            </a:r>
          </a:p>
          <a:p>
            <a:pPr marL="0" indent="0">
              <a:buNone/>
            </a:pPr>
            <a:r>
              <a:rPr lang="en-GB" sz="2400" dirty="0"/>
              <a:t>    NOW() AS 'Generated At'</a:t>
            </a:r>
          </a:p>
          <a:p>
            <a:pPr marL="0" indent="0">
              <a:buNone/>
            </a:pPr>
            <a:r>
              <a:rPr lang="en-GB" sz="2400" dirty="0"/>
              <a:t>FROM</a:t>
            </a:r>
          </a:p>
          <a:p>
            <a:pPr marL="0" indent="0">
              <a:buNone/>
            </a:pPr>
            <a:r>
              <a:rPr lang="en-GB" sz="2400" dirty="0"/>
              <a:t>    staff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C7C72C-2EC6-444B-A7B6-8B047D7CE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AA77-887F-5A40-AE54-8D2932A330F9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6122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9A9B5-44F2-9D4C-9747-D08D6CF4F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4F8EFB-88F7-8442-B941-BAE9C228F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AA77-887F-5A40-AE54-8D2932A330F9}" type="slidenum">
              <a:rPr lang="en-GB" smtClean="0"/>
              <a:t>31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B85D28-7C61-B643-898D-1089E70E9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3591"/>
            <a:ext cx="10102341" cy="340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1935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5D9DA-4715-6742-BCAC-0F80C31F5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Grouping 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2B730-E2A3-644F-B279-9F1AD1CEE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rgbClr val="FF0000"/>
                </a:solidFill>
              </a:rPr>
              <a:t>GROUP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FF0000"/>
                </a:solidFill>
              </a:rPr>
              <a:t>BY</a:t>
            </a:r>
            <a:r>
              <a:rPr lang="en-GB" sz="2400" dirty="0"/>
              <a:t> clause is used to group rows using a given value of a column.</a:t>
            </a:r>
          </a:p>
          <a:p>
            <a:pPr>
              <a:buFont typeface="Wingdings" pitchFamily="2" charset="2"/>
              <a:buChar char="Ø"/>
            </a:pPr>
            <a:r>
              <a:rPr lang="en-GB" sz="2400" dirty="0"/>
              <a:t>The column used to group the rows is called grouping column</a:t>
            </a:r>
          </a:p>
          <a:p>
            <a:pPr>
              <a:buFont typeface="Wingdings" pitchFamily="2" charset="2"/>
              <a:buChar char="Ø"/>
            </a:pPr>
            <a:r>
              <a:rPr lang="en-GB" sz="2400" dirty="0"/>
              <a:t>All column names in the select list must appear in the </a:t>
            </a:r>
            <a:r>
              <a:rPr lang="en-GB" sz="2400" dirty="0">
                <a:solidFill>
                  <a:srgbClr val="FF0000"/>
                </a:solidFill>
              </a:rPr>
              <a:t>GROUP BY </a:t>
            </a:r>
            <a:r>
              <a:rPr lang="en-GB" sz="2400" dirty="0"/>
              <a:t>clause unless the column is used in an aggregate function</a:t>
            </a:r>
          </a:p>
          <a:p>
            <a:pPr>
              <a:buFont typeface="Wingdings" pitchFamily="2" charset="2"/>
              <a:buChar char="Ø"/>
            </a:pPr>
            <a:r>
              <a:rPr lang="en-GB" sz="2400" dirty="0"/>
              <a:t> A group can be further filtered using the </a:t>
            </a:r>
            <a:r>
              <a:rPr lang="en-GB" sz="2400" dirty="0">
                <a:solidFill>
                  <a:srgbClr val="FF0000"/>
                </a:solidFill>
              </a:rPr>
              <a:t>HAVING</a:t>
            </a:r>
            <a:r>
              <a:rPr lang="en-GB" sz="2400" dirty="0"/>
              <a:t> clause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7F212-3EF8-EE40-8DA7-9DA6877CB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AA77-887F-5A40-AE54-8D2932A330F9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0854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A429A-7D39-6C44-BE6C-3520F6761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– Group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DCC4E-946C-7744-9103-F2613CC5D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29384"/>
            <a:ext cx="11191874" cy="4803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Example 15: show me the number of staff working in each branch and the sum of their salaries</a:t>
            </a:r>
          </a:p>
          <a:p>
            <a:pPr marL="457200" lvl="1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SELECT </a:t>
            </a:r>
          </a:p>
          <a:p>
            <a:pPr marL="0" indent="0">
              <a:buNone/>
            </a:pPr>
            <a:r>
              <a:rPr lang="en-GB" sz="2400" dirty="0"/>
              <a:t>    	</a:t>
            </a:r>
            <a:r>
              <a:rPr lang="en-GB" sz="2400" dirty="0" err="1"/>
              <a:t>BranchNo</a:t>
            </a:r>
            <a:r>
              <a:rPr lang="en-GB" sz="2400" dirty="0"/>
              <a:t>, COUNT(</a:t>
            </a:r>
            <a:r>
              <a:rPr lang="en-GB" sz="2400" dirty="0" err="1"/>
              <a:t>StaffNo</a:t>
            </a:r>
            <a:r>
              <a:rPr lang="en-GB" sz="2400" dirty="0"/>
              <a:t>) AS 'Number of Staff’, </a:t>
            </a:r>
          </a:p>
          <a:p>
            <a:pPr marL="0" indent="0">
              <a:buNone/>
            </a:pPr>
            <a:r>
              <a:rPr lang="en-GB" sz="2400" dirty="0"/>
              <a:t>	SUM(salary) AS 'Total Salary'</a:t>
            </a:r>
          </a:p>
          <a:p>
            <a:pPr marL="0" indent="0">
              <a:buNone/>
            </a:pPr>
            <a:r>
              <a:rPr lang="en-GB" sz="2400" dirty="0"/>
              <a:t>FROM</a:t>
            </a:r>
          </a:p>
          <a:p>
            <a:pPr marL="0" indent="0">
              <a:buNone/>
            </a:pPr>
            <a:r>
              <a:rPr lang="en-GB" sz="2400" dirty="0"/>
              <a:t>    staff</a:t>
            </a:r>
          </a:p>
          <a:p>
            <a:pPr marL="0" indent="0">
              <a:buNone/>
            </a:pPr>
            <a:r>
              <a:rPr lang="en-GB" sz="2400" dirty="0"/>
              <a:t>GROUP BY </a:t>
            </a:r>
            <a:r>
              <a:rPr lang="en-GB" sz="2400" dirty="0" err="1"/>
              <a:t>branchNo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ORDER BY </a:t>
            </a:r>
            <a:r>
              <a:rPr lang="en-GB" sz="2400" dirty="0" err="1"/>
              <a:t>branchNo</a:t>
            </a:r>
            <a:r>
              <a:rPr lang="en-GB" sz="2400" dirty="0"/>
              <a:t>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C0F25F-7359-1345-8CEC-CD5DDD2DF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AA77-887F-5A40-AE54-8D2932A330F9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9282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159AE-1183-F649-B137-7588935BD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445EC2-58A4-E845-9328-D037BC264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AA77-887F-5A40-AE54-8D2932A330F9}" type="slidenum">
              <a:rPr lang="en-GB" smtClean="0"/>
              <a:t>34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D00AB0-6762-C54F-AC2A-A72E42908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149273" cy="277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2421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A429A-7D39-6C44-BE6C-3520F6761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– Group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DCC4E-946C-7744-9103-F2613CC5D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Example 16: show me the number of staff working in each branch and the sum of their salaries whose sum is greater than 50000</a:t>
            </a:r>
          </a:p>
          <a:p>
            <a:pPr marL="457200" lvl="1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SELECT 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dirty="0" err="1"/>
              <a:t>BranchNo</a:t>
            </a:r>
            <a:r>
              <a:rPr lang="en-GB" dirty="0"/>
              <a:t>,</a:t>
            </a:r>
          </a:p>
          <a:p>
            <a:pPr marL="0" indent="0">
              <a:buNone/>
            </a:pPr>
            <a:r>
              <a:rPr lang="en-GB" dirty="0"/>
              <a:t>    COUNT(</a:t>
            </a:r>
            <a:r>
              <a:rPr lang="en-GB" dirty="0" err="1"/>
              <a:t>StaffNo</a:t>
            </a:r>
            <a:r>
              <a:rPr lang="en-GB" dirty="0"/>
              <a:t>) AS 'Number of Staff',</a:t>
            </a:r>
          </a:p>
          <a:p>
            <a:pPr marL="0" indent="0">
              <a:buNone/>
            </a:pPr>
            <a:r>
              <a:rPr lang="en-GB" dirty="0"/>
              <a:t>    SUM(salary) AS 'Total Salary'</a:t>
            </a:r>
          </a:p>
          <a:p>
            <a:pPr marL="0" indent="0">
              <a:buNone/>
            </a:pPr>
            <a:r>
              <a:rPr lang="en-GB" dirty="0"/>
              <a:t>FROM</a:t>
            </a:r>
          </a:p>
          <a:p>
            <a:pPr marL="0" indent="0">
              <a:buNone/>
            </a:pPr>
            <a:r>
              <a:rPr lang="en-GB" dirty="0"/>
              <a:t>    staff</a:t>
            </a:r>
          </a:p>
          <a:p>
            <a:pPr marL="0" indent="0">
              <a:buNone/>
            </a:pPr>
            <a:r>
              <a:rPr lang="en-GB" dirty="0"/>
              <a:t>GROUP BY </a:t>
            </a:r>
            <a:r>
              <a:rPr lang="en-GB" dirty="0" err="1"/>
              <a:t>branchNo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HAVING SUM(Salary) &gt; 50000</a:t>
            </a:r>
          </a:p>
          <a:p>
            <a:pPr marL="0" indent="0">
              <a:buNone/>
            </a:pPr>
            <a:r>
              <a:rPr lang="en-GB" dirty="0"/>
              <a:t>ORDER BY </a:t>
            </a:r>
            <a:r>
              <a:rPr lang="en-GB" dirty="0" err="1"/>
              <a:t>branchNo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C0F25F-7359-1345-8CEC-CD5DDD2DF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AA77-887F-5A40-AE54-8D2932A330F9}" type="slidenum">
              <a:rPr lang="en-GB" smtClean="0"/>
              <a:t>35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2341BC-E0C9-4044-B5C3-0BD68826D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304" y="3075168"/>
            <a:ext cx="4122496" cy="185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5249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9092B-6AE0-8D4B-9CC2-92AEEB3F3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95C24-CF3E-FB44-97B5-E6BFDB362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2118EE-A69F-3140-A763-F8CB54637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AA77-887F-5A40-AE54-8D2932A330F9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5617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A3DBC-F432-1F4C-BB79-46D66BBE9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CB30D-5C90-1648-8271-FC6D6D787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dirty="0"/>
              <a:t>It is used to insert values in to a table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INSERT INTO </a:t>
            </a:r>
            <a:r>
              <a:rPr lang="en-GB" sz="2400" dirty="0" err="1"/>
              <a:t>TableName</a:t>
            </a:r>
            <a:r>
              <a:rPr lang="en-GB" sz="2400" dirty="0"/>
              <a:t> [(column list)]</a:t>
            </a:r>
          </a:p>
          <a:p>
            <a:pPr marL="0" indent="0">
              <a:buNone/>
            </a:pPr>
            <a:r>
              <a:rPr lang="en-GB" sz="2400" dirty="0"/>
              <a:t>Values (data value list)</a:t>
            </a:r>
          </a:p>
          <a:p>
            <a:pPr marL="0" indent="0">
              <a:buNone/>
            </a:pPr>
            <a:endParaRPr lang="en-GB" sz="2400" dirty="0"/>
          </a:p>
          <a:p>
            <a:pPr>
              <a:buFont typeface="Wingdings" pitchFamily="2" charset="2"/>
              <a:buChar char="Ø"/>
            </a:pPr>
            <a:r>
              <a:rPr lang="en-GB" sz="2400" dirty="0"/>
              <a:t>Column list and data value list must correspond</a:t>
            </a:r>
          </a:p>
          <a:p>
            <a:pPr>
              <a:buFont typeface="Wingdings" pitchFamily="2" charset="2"/>
              <a:buChar char="Ø"/>
            </a:pPr>
            <a:r>
              <a:rPr lang="en-GB" sz="2400" dirty="0"/>
              <a:t>Doesn’t add duplicate values</a:t>
            </a:r>
          </a:p>
          <a:p>
            <a:pPr>
              <a:buFont typeface="Wingdings" pitchFamily="2" charset="2"/>
              <a:buChar char="Ø"/>
            </a:pPr>
            <a:r>
              <a:rPr lang="en-GB" sz="2400" dirty="0"/>
              <a:t>Data type of each column must be compatible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32D1-9EC9-9242-9AA2-68C66188D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AA77-887F-5A40-AE54-8D2932A330F9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6175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4E0E1-5227-E04E-BC85-94BEE7DFD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17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63360-F98C-EC4E-8F70-A6D9E82CC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INSERT INTO Branch (</a:t>
            </a:r>
            <a:r>
              <a:rPr lang="en-GB" sz="2400" dirty="0" err="1"/>
              <a:t>branchNo</a:t>
            </a:r>
            <a:r>
              <a:rPr lang="en-GB" sz="2400" dirty="0"/>
              <a:t> ,Street, Area , City, </a:t>
            </a:r>
            <a:r>
              <a:rPr lang="en-GB" sz="2400" dirty="0" err="1"/>
              <a:t>Pcode</a:t>
            </a:r>
            <a:r>
              <a:rPr lang="en-GB" sz="2400" dirty="0"/>
              <a:t>, </a:t>
            </a:r>
            <a:r>
              <a:rPr lang="en-GB" sz="2400" dirty="0" err="1"/>
              <a:t>Tel_No</a:t>
            </a:r>
            <a:r>
              <a:rPr lang="en-GB" sz="2400" dirty="0"/>
              <a:t>, </a:t>
            </a:r>
            <a:r>
              <a:rPr lang="en-GB" sz="2400" dirty="0" err="1"/>
              <a:t>Fax_No</a:t>
            </a:r>
            <a:r>
              <a:rPr lang="en-GB" sz="2400" dirty="0"/>
              <a:t>) VALUES (</a:t>
            </a:r>
          </a:p>
          <a:p>
            <a:pPr marL="0" indent="0">
              <a:buNone/>
            </a:pPr>
            <a:r>
              <a:rPr lang="en-GB" sz="2400" dirty="0"/>
              <a:t>"B10","22 Deer Rd","Sidcup","London","SW1 2EH","0171-8861212","0171-8861214");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>
                <a:solidFill>
                  <a:srgbClr val="C00000"/>
                </a:solidFill>
              </a:rPr>
              <a:t>You can change the order of the columns as long as there is a correspondence between the column and the value.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5454A5-4524-2B41-B14C-D91600057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AA77-887F-5A40-AE54-8D2932A330F9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84004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4E0E1-5227-E04E-BC85-94BEE7DFD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–default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63360-F98C-EC4E-8F70-A6D9E82CC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INSERT INTO Branch VALUES (</a:t>
            </a:r>
          </a:p>
          <a:p>
            <a:pPr marL="0" indent="0">
              <a:buNone/>
            </a:pPr>
            <a:r>
              <a:rPr lang="en-GB" sz="2400" dirty="0"/>
              <a:t>"B10","22 Deer Rd","Sidcup","London","SW1 2EH","0171-8861212","0171-8861214"</a:t>
            </a:r>
          </a:p>
          <a:p>
            <a:pPr marL="0" indent="0">
              <a:buNone/>
            </a:pPr>
            <a:r>
              <a:rPr lang="en-GB" sz="2400" dirty="0"/>
              <a:t>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5454A5-4524-2B41-B14C-D91600057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AA77-887F-5A40-AE54-8D2932A330F9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81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99D24-1E9D-794C-B22B-E25CCDC51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7B9C6-D90C-2943-AAAF-65BFB7A91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Major data manipulation statements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b="1" dirty="0"/>
              <a:t>Select: </a:t>
            </a:r>
            <a:r>
              <a:rPr lang="en-GB" sz="2400" dirty="0"/>
              <a:t>to query data in the database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b="1" dirty="0"/>
              <a:t>Insert: </a:t>
            </a:r>
            <a:r>
              <a:rPr lang="en-GB" sz="2400" dirty="0"/>
              <a:t>to insert data into a table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b="1" dirty="0"/>
              <a:t>Update: </a:t>
            </a:r>
            <a:r>
              <a:rPr lang="en-GB" sz="2400" dirty="0"/>
              <a:t>to update </a:t>
            </a:r>
            <a:r>
              <a:rPr lang="en-GB" sz="2400" b="1" dirty="0"/>
              <a:t>existing</a:t>
            </a:r>
            <a:r>
              <a:rPr lang="en-GB" sz="2400" dirty="0"/>
              <a:t> data in a table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b="1" dirty="0"/>
              <a:t>Delete: </a:t>
            </a:r>
            <a:r>
              <a:rPr lang="en-GB" sz="2400" dirty="0"/>
              <a:t>to delete </a:t>
            </a:r>
            <a:r>
              <a:rPr lang="en-GB" sz="2400" b="1" dirty="0"/>
              <a:t>existing</a:t>
            </a:r>
            <a:r>
              <a:rPr lang="en-GB" sz="2400" dirty="0"/>
              <a:t> data from a 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0E567-6BE9-F940-9DB9-45B703E1B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AA77-887F-5A40-AE54-8D2932A330F9}" type="slidenum">
              <a:rPr lang="en-GB" smtClean="0"/>
              <a:t>4</a:t>
            </a:fld>
            <a:endParaRPr lang="en-GB"/>
          </a:p>
        </p:txBody>
      </p:sp>
      <p:pic>
        <p:nvPicPr>
          <p:cNvPr id="5" name="Picture 2" descr="Image result for data manipulation">
            <a:extLst>
              <a:ext uri="{FF2B5EF4-FFF2-40B4-BE49-F238E27FC236}">
                <a16:creationId xmlns:a16="http://schemas.microsoft.com/office/drawing/2014/main" id="{B17784CD-749E-0D4E-A22A-C4E413633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675" y="230188"/>
            <a:ext cx="1136339" cy="953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8555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EBECD-25EB-8348-88CF-2FE1FDC1B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39F62-E0B8-0F40-83A6-B6340F15D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400" dirty="0"/>
              <a:t>Update statement allows the contents of existing rows in a named table to be changed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UPDATE </a:t>
            </a:r>
            <a:r>
              <a:rPr lang="en-GB" sz="2400" dirty="0" err="1"/>
              <a:t>tableName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SET column1 =value1 [, colunm2 =value 2…]</a:t>
            </a:r>
          </a:p>
          <a:p>
            <a:pPr marL="0" indent="0">
              <a:buNone/>
            </a:pPr>
            <a:r>
              <a:rPr lang="en-GB" sz="2400" dirty="0"/>
              <a:t>[WHERE condition]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>
                <a:solidFill>
                  <a:srgbClr val="FF0000"/>
                </a:solidFill>
              </a:rPr>
              <a:t>Notice that if where clause is not specified it will update all the records of the table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B76BC7-940F-CA4E-9464-C00F6AE8B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AA77-887F-5A40-AE54-8D2932A330F9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8087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4E0E1-5227-E04E-BC85-94BEE7DFD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299" y="346710"/>
            <a:ext cx="11191875" cy="892175"/>
          </a:xfrm>
        </p:spPr>
        <p:txBody>
          <a:bodyPr/>
          <a:lstStyle/>
          <a:p>
            <a:r>
              <a:rPr lang="en-GB" dirty="0"/>
              <a:t>Example 18 – Update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63360-F98C-EC4E-8F70-A6D9E82CC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285" y="1020397"/>
            <a:ext cx="8596668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dirty="0"/>
              <a:t>UPDATE branch </a:t>
            </a:r>
          </a:p>
          <a:p>
            <a:pPr marL="0" indent="0">
              <a:buNone/>
            </a:pPr>
            <a:r>
              <a:rPr lang="en-GB" sz="2000" dirty="0"/>
              <a:t>SET </a:t>
            </a:r>
          </a:p>
          <a:p>
            <a:pPr marL="0" indent="0">
              <a:buNone/>
            </a:pPr>
            <a:r>
              <a:rPr lang="en-GB" sz="2000" dirty="0"/>
              <a:t>    street = '22 Abbey street'</a:t>
            </a:r>
          </a:p>
          <a:p>
            <a:pPr marL="0" indent="0">
              <a:buNone/>
            </a:pPr>
            <a:r>
              <a:rPr lang="en-GB" sz="2000" dirty="0"/>
              <a:t>WHERE</a:t>
            </a:r>
          </a:p>
          <a:p>
            <a:pPr marL="0" indent="0">
              <a:buNone/>
            </a:pPr>
            <a:r>
              <a:rPr lang="en-GB" sz="2000" dirty="0"/>
              <a:t>    </a:t>
            </a:r>
            <a:r>
              <a:rPr lang="en-GB" sz="2000" dirty="0" err="1"/>
              <a:t>branchNo</a:t>
            </a:r>
            <a:r>
              <a:rPr lang="en-GB" sz="2000" dirty="0"/>
              <a:t> = 'B10’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UPDATE branch </a:t>
            </a:r>
          </a:p>
          <a:p>
            <a:pPr marL="0" indent="0">
              <a:buNone/>
            </a:pPr>
            <a:r>
              <a:rPr lang="en-GB" sz="2000" dirty="0"/>
              <a:t>SET </a:t>
            </a:r>
          </a:p>
          <a:p>
            <a:pPr marL="0" indent="0">
              <a:buNone/>
            </a:pPr>
            <a:r>
              <a:rPr lang="en-GB" sz="2000" dirty="0"/>
              <a:t>    city = 'Dublin',</a:t>
            </a:r>
          </a:p>
          <a:p>
            <a:pPr marL="0" indent="0">
              <a:buNone/>
            </a:pPr>
            <a:r>
              <a:rPr lang="en-GB" sz="2000" dirty="0"/>
              <a:t>    </a:t>
            </a:r>
            <a:r>
              <a:rPr lang="en-GB" sz="2000" dirty="0" err="1"/>
              <a:t>pcode</a:t>
            </a:r>
            <a:r>
              <a:rPr lang="en-GB" sz="2000" dirty="0"/>
              <a:t> = 'D2 AB10'</a:t>
            </a:r>
          </a:p>
          <a:p>
            <a:pPr marL="0" indent="0">
              <a:buNone/>
            </a:pPr>
            <a:r>
              <a:rPr lang="en-GB" sz="2000" dirty="0"/>
              <a:t>WHERE</a:t>
            </a:r>
          </a:p>
          <a:p>
            <a:pPr marL="0" indent="0">
              <a:buNone/>
            </a:pPr>
            <a:r>
              <a:rPr lang="en-GB" sz="2000" dirty="0"/>
              <a:t>    </a:t>
            </a:r>
            <a:r>
              <a:rPr lang="en-GB" sz="2000" dirty="0" err="1"/>
              <a:t>branchNo</a:t>
            </a:r>
            <a:r>
              <a:rPr lang="en-GB" sz="2000" dirty="0"/>
              <a:t> = 'B10';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5454A5-4524-2B41-B14C-D91600057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AA77-887F-5A40-AE54-8D2932A330F9}" type="slidenum">
              <a:rPr lang="en-GB" smtClean="0"/>
              <a:t>41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B82437-D75A-F149-88B7-AC8D47D45E78}"/>
              </a:ext>
            </a:extLst>
          </p:cNvPr>
          <p:cNvSpPr txBox="1"/>
          <p:nvPr/>
        </p:nvSpPr>
        <p:spPr>
          <a:xfrm>
            <a:off x="7107382" y="2452255"/>
            <a:ext cx="2992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 record updated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047E55-70BC-F24C-A7AA-4719A8F59452}"/>
              </a:ext>
            </a:extLst>
          </p:cNvPr>
          <p:cNvSpPr txBox="1"/>
          <p:nvPr/>
        </p:nvSpPr>
        <p:spPr>
          <a:xfrm>
            <a:off x="7107382" y="4641273"/>
            <a:ext cx="2992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 record updated</a:t>
            </a:r>
          </a:p>
        </p:txBody>
      </p:sp>
    </p:spTree>
    <p:extLst>
      <p:ext uri="{BB962C8B-B14F-4D97-AF65-F5344CB8AC3E}">
        <p14:creationId xmlns:p14="http://schemas.microsoft.com/office/powerpoint/2010/main" val="29312201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A48D8-4672-7947-B3F1-55E4B95C5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Delete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E1132-5E1D-5C46-90EC-9D82DA8D4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dirty="0"/>
              <a:t>Delete statement allows rows to be deleted from a named table.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DELETE FROM </a:t>
            </a:r>
            <a:r>
              <a:rPr lang="en-GB" sz="2400" dirty="0" err="1"/>
              <a:t>tablename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[WHERE condition]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>
                <a:solidFill>
                  <a:srgbClr val="FF0000"/>
                </a:solidFill>
              </a:rPr>
              <a:t>Notice that if where clause is not specified it will delete all the records of the 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F55738-9BB1-B647-A679-31DD32DD5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AA77-887F-5A40-AE54-8D2932A330F9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4839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4E0E1-5227-E04E-BC85-94BEE7DFD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– Update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63360-F98C-EC4E-8F70-A6D9E82CC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DELETE FROM  branch</a:t>
            </a:r>
          </a:p>
          <a:p>
            <a:pPr marL="0" indent="0">
              <a:buNone/>
            </a:pPr>
            <a:r>
              <a:rPr lang="en-GB" sz="2400" dirty="0"/>
              <a:t>Where </a:t>
            </a:r>
            <a:r>
              <a:rPr lang="en-GB" sz="2400" dirty="0" err="1"/>
              <a:t>branchNo</a:t>
            </a:r>
            <a:r>
              <a:rPr lang="en-GB" sz="2400" dirty="0"/>
              <a:t>= ’B10’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DELETE FROM branch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* Deletes all records in the branch table.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5454A5-4524-2B41-B14C-D91600057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AA77-887F-5A40-AE54-8D2932A330F9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75543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E5A4A-A1C5-5A44-A7D2-31C178133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2F3BE-DE02-9F41-B18C-7CF27C93F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3CEB9F-21BA-C742-8817-B93443FD8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AA77-887F-5A40-AE54-8D2932A330F9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80511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61433-DDC2-B740-9359-90DF26CDE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MySQL Datatypes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B7770-91BC-884F-8A88-1E3621BFA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/>
              <a:t>MySQL uses different data types. They are divided into three categories</a:t>
            </a:r>
          </a:p>
          <a:p>
            <a:pPr marL="514350" indent="-514350">
              <a:buAutoNum type="arabicPeriod"/>
            </a:pPr>
            <a:r>
              <a:rPr lang="en-GB" sz="2400" dirty="0"/>
              <a:t>Numeric</a:t>
            </a:r>
          </a:p>
          <a:p>
            <a:pPr marL="514350" indent="-514350">
              <a:buAutoNum type="arabicPeriod"/>
            </a:pPr>
            <a:r>
              <a:rPr lang="en-GB" sz="2400" dirty="0"/>
              <a:t>String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GB" sz="2400" dirty="0"/>
              <a:t>Date and time</a:t>
            </a:r>
          </a:p>
          <a:p>
            <a:pPr marL="514350" indent="-514350">
              <a:buAutoNum type="arabicPeriod"/>
            </a:pPr>
            <a:endParaRPr lang="en-GB" dirty="0"/>
          </a:p>
          <a:p>
            <a:pPr marL="514350" indent="-51435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0089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61433-DDC2-B740-9359-90DF26CDE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Numeric -integer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B7770-91BC-884F-8A88-1E3621BFA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dirty="0"/>
              <a:t>Numeric data types: MySQL uses all the standard ANSI SQL numeric data types. They are used to store both integers and floating point numbers </a:t>
            </a: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F255A33-8225-A441-B1DB-FB32AC287D86}"/>
              </a:ext>
            </a:extLst>
          </p:cNvPr>
          <p:cNvGraphicFramePr>
            <a:graphicFrameLocks noGrp="1"/>
          </p:cNvGraphicFramePr>
          <p:nvPr/>
        </p:nvGraphicFramePr>
        <p:xfrm>
          <a:off x="574565" y="2997200"/>
          <a:ext cx="10900259" cy="364637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240353">
                  <a:extLst>
                    <a:ext uri="{9D8B030D-6E8A-4147-A177-3AD203B41FA5}">
                      <a16:colId xmlns:a16="http://schemas.microsoft.com/office/drawing/2014/main" val="56578852"/>
                    </a:ext>
                  </a:extLst>
                </a:gridCol>
                <a:gridCol w="1420750">
                  <a:extLst>
                    <a:ext uri="{9D8B030D-6E8A-4147-A177-3AD203B41FA5}">
                      <a16:colId xmlns:a16="http://schemas.microsoft.com/office/drawing/2014/main" val="3572564717"/>
                    </a:ext>
                  </a:extLst>
                </a:gridCol>
                <a:gridCol w="7239156">
                  <a:extLst>
                    <a:ext uri="{9D8B030D-6E8A-4147-A177-3AD203B41FA5}">
                      <a16:colId xmlns:a16="http://schemas.microsoft.com/office/drawing/2014/main" val="760153498"/>
                    </a:ext>
                  </a:extLst>
                </a:gridCol>
              </a:tblGrid>
              <a:tr h="194328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/>
                        <a:t>Type</a:t>
                      </a:r>
                    </a:p>
                  </a:txBody>
                  <a:tcPr marL="21137" marR="21137" marT="10569" marB="105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/>
                        <a:t>Size</a:t>
                      </a:r>
                    </a:p>
                  </a:txBody>
                  <a:tcPr marL="21137" marR="21137" marT="10569" marB="105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/>
                        <a:t>Description</a:t>
                      </a:r>
                    </a:p>
                  </a:txBody>
                  <a:tcPr marL="21137" marR="21137" marT="10569" marB="10569"/>
                </a:tc>
                <a:extLst>
                  <a:ext uri="{0D108BD9-81ED-4DB2-BD59-A6C34878D82A}">
                    <a16:rowId xmlns:a16="http://schemas.microsoft.com/office/drawing/2014/main" val="3467974571"/>
                  </a:ext>
                </a:extLst>
              </a:tr>
              <a:tr h="422758">
                <a:tc>
                  <a:txBody>
                    <a:bodyPr/>
                    <a:lstStyle/>
                    <a:p>
                      <a:r>
                        <a:rPr lang="en-GB" sz="2000" dirty="0"/>
                        <a:t>TINYINT[Length] </a:t>
                      </a:r>
                    </a:p>
                  </a:txBody>
                  <a:tcPr marL="21137" marR="21137" marT="10569" marB="10569"/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1 byte</a:t>
                      </a:r>
                    </a:p>
                  </a:txBody>
                  <a:tcPr marL="21137" marR="21137" marT="10569" marB="10569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Range of –128 to 127 or 0 to 255 unsigned</a:t>
                      </a:r>
                    </a:p>
                  </a:txBody>
                  <a:tcPr marL="21137" marR="21137" marT="10569" marB="10569"/>
                </a:tc>
                <a:extLst>
                  <a:ext uri="{0D108BD9-81ED-4DB2-BD59-A6C34878D82A}">
                    <a16:rowId xmlns:a16="http://schemas.microsoft.com/office/drawing/2014/main" val="2671397138"/>
                  </a:ext>
                </a:extLst>
              </a:tr>
              <a:tr h="422758">
                <a:tc>
                  <a:txBody>
                    <a:bodyPr/>
                    <a:lstStyle/>
                    <a:p>
                      <a:r>
                        <a:rPr lang="en-GB" sz="2000" dirty="0"/>
                        <a:t>SMALLINT[Length] </a:t>
                      </a:r>
                    </a:p>
                  </a:txBody>
                  <a:tcPr marL="21137" marR="21137" marT="10569" marB="10569"/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2 bytes</a:t>
                      </a:r>
                    </a:p>
                  </a:txBody>
                  <a:tcPr marL="21137" marR="21137" marT="10569" marB="10569"/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Range of –32,768 to 32,767 or 0 to 65,535 unsigned</a:t>
                      </a:r>
                    </a:p>
                  </a:txBody>
                  <a:tcPr marL="21137" marR="21137" marT="10569" marB="10569"/>
                </a:tc>
                <a:extLst>
                  <a:ext uri="{0D108BD9-81ED-4DB2-BD59-A6C34878D82A}">
                    <a16:rowId xmlns:a16="http://schemas.microsoft.com/office/drawing/2014/main" val="2734977286"/>
                  </a:ext>
                </a:extLst>
              </a:tr>
              <a:tr h="422758">
                <a:tc>
                  <a:txBody>
                    <a:bodyPr/>
                    <a:lstStyle/>
                    <a:p>
                      <a:r>
                        <a:rPr lang="en-GB" sz="2000" dirty="0"/>
                        <a:t>MEDIUMINT[Length] </a:t>
                      </a:r>
                    </a:p>
                  </a:txBody>
                  <a:tcPr marL="21137" marR="21137" marT="10569" marB="10569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3 bytes</a:t>
                      </a:r>
                    </a:p>
                  </a:txBody>
                  <a:tcPr marL="21137" marR="21137" marT="10569" marB="10569"/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Range of –8,388,608 to 8,388,607 or 0 to 16,777,215 unsigned</a:t>
                      </a:r>
                    </a:p>
                  </a:txBody>
                  <a:tcPr marL="21137" marR="21137" marT="10569" marB="10569"/>
                </a:tc>
                <a:extLst>
                  <a:ext uri="{0D108BD9-81ED-4DB2-BD59-A6C34878D82A}">
                    <a16:rowId xmlns:a16="http://schemas.microsoft.com/office/drawing/2014/main" val="2897861771"/>
                  </a:ext>
                </a:extLst>
              </a:tr>
              <a:tr h="422758">
                <a:tc>
                  <a:txBody>
                    <a:bodyPr/>
                    <a:lstStyle/>
                    <a:p>
                      <a:r>
                        <a:rPr lang="en-GB" sz="2000" dirty="0"/>
                        <a:t>INT[Length] </a:t>
                      </a:r>
                    </a:p>
                  </a:txBody>
                  <a:tcPr marL="21137" marR="21137" marT="10569" marB="10569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4 bytes</a:t>
                      </a:r>
                    </a:p>
                  </a:txBody>
                  <a:tcPr marL="21137" marR="21137" marT="10569" marB="10569"/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Range of –2,147,483,648 to 2,147,483,647 or 0 to 4,294,967,295</a:t>
                      </a:r>
                    </a:p>
                  </a:txBody>
                  <a:tcPr marL="21137" marR="21137" marT="10569" marB="10569"/>
                </a:tc>
                <a:extLst>
                  <a:ext uri="{0D108BD9-81ED-4DB2-BD59-A6C34878D82A}">
                    <a16:rowId xmlns:a16="http://schemas.microsoft.com/office/drawing/2014/main" val="3876055294"/>
                  </a:ext>
                </a:extLst>
              </a:tr>
              <a:tr h="1213440">
                <a:tc>
                  <a:txBody>
                    <a:bodyPr/>
                    <a:lstStyle/>
                    <a:p>
                      <a:r>
                        <a:rPr lang="en-GB" sz="2000" dirty="0"/>
                        <a:t>BIGINT[Length] </a:t>
                      </a:r>
                    </a:p>
                  </a:txBody>
                  <a:tcPr marL="21137" marR="21137" marT="10569" marB="10569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8 bytes</a:t>
                      </a:r>
                    </a:p>
                  </a:txBody>
                  <a:tcPr marL="21137" marR="21137" marT="10569" marB="10569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Range of –9,223,372,036,854,775,808 to 9,223,372,036,854,775,807 or 0 to 18,446,744,073,709,551,615 unsigned</a:t>
                      </a:r>
                    </a:p>
                  </a:txBody>
                  <a:tcPr marL="21137" marR="21137" marT="10569" marB="10569"/>
                </a:tc>
                <a:extLst>
                  <a:ext uri="{0D108BD9-81ED-4DB2-BD59-A6C34878D82A}">
                    <a16:rowId xmlns:a16="http://schemas.microsoft.com/office/drawing/2014/main" val="3243919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01656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61433-DDC2-B740-9359-90DF26CDE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Numeric – floating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B7770-91BC-884F-8A88-1E3621BFA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021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Numeric data types: MySQL uses all the standard ANSI SQL numeric data types. They are used to store both floating point numbers (fractions)</a:t>
            </a:r>
          </a:p>
          <a:p>
            <a:pPr marL="0" indent="0">
              <a:buNone/>
            </a:pPr>
            <a:endParaRPr lang="en-GB" sz="20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F0A7DF2-4E7A-B34D-9A68-4466228200DF}"/>
              </a:ext>
            </a:extLst>
          </p:cNvPr>
          <p:cNvGraphicFramePr>
            <a:graphicFrameLocks noGrp="1"/>
          </p:cNvGraphicFramePr>
          <p:nvPr/>
        </p:nvGraphicFramePr>
        <p:xfrm>
          <a:off x="832705" y="2622342"/>
          <a:ext cx="10506916" cy="221815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442728">
                  <a:extLst>
                    <a:ext uri="{9D8B030D-6E8A-4147-A177-3AD203B41FA5}">
                      <a16:colId xmlns:a16="http://schemas.microsoft.com/office/drawing/2014/main" val="4029367713"/>
                    </a:ext>
                  </a:extLst>
                </a:gridCol>
                <a:gridCol w="2538839">
                  <a:extLst>
                    <a:ext uri="{9D8B030D-6E8A-4147-A177-3AD203B41FA5}">
                      <a16:colId xmlns:a16="http://schemas.microsoft.com/office/drawing/2014/main" val="2321238847"/>
                    </a:ext>
                  </a:extLst>
                </a:gridCol>
                <a:gridCol w="4525349">
                  <a:extLst>
                    <a:ext uri="{9D8B030D-6E8A-4147-A177-3AD203B41FA5}">
                      <a16:colId xmlns:a16="http://schemas.microsoft.com/office/drawing/2014/main" val="3171625466"/>
                    </a:ext>
                  </a:extLst>
                </a:gridCol>
              </a:tblGrid>
              <a:tr h="296082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/>
                        <a:t>Type</a:t>
                      </a:r>
                    </a:p>
                  </a:txBody>
                  <a:tcPr marL="21137" marR="21137" marT="10569" marB="105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/>
                        <a:t>Size</a:t>
                      </a:r>
                    </a:p>
                  </a:txBody>
                  <a:tcPr marL="21137" marR="21137" marT="10569" marB="105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/>
                        <a:t>Description</a:t>
                      </a:r>
                    </a:p>
                  </a:txBody>
                  <a:tcPr marL="21137" marR="21137" marT="10569" marB="10569"/>
                </a:tc>
                <a:extLst>
                  <a:ext uri="{0D108BD9-81ED-4DB2-BD59-A6C34878D82A}">
                    <a16:rowId xmlns:a16="http://schemas.microsoft.com/office/drawing/2014/main" val="2330448378"/>
                  </a:ext>
                </a:extLst>
              </a:tr>
              <a:tr h="532242">
                <a:tc>
                  <a:txBody>
                    <a:bodyPr/>
                    <a:lstStyle/>
                    <a:p>
                      <a:r>
                        <a:rPr lang="en-GB" sz="2000" dirty="0"/>
                        <a:t>FLOAT[Length, Decimals] </a:t>
                      </a:r>
                    </a:p>
                  </a:txBody>
                  <a:tcPr marL="21137" marR="21137" marT="10569" marB="10569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4 bytes</a:t>
                      </a:r>
                    </a:p>
                  </a:txBody>
                  <a:tcPr marL="21137" marR="21137" marT="10569" marB="10569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A small number with a floating decimal point</a:t>
                      </a:r>
                    </a:p>
                  </a:txBody>
                  <a:tcPr marL="21137" marR="21137" marT="10569" marB="10569"/>
                </a:tc>
                <a:extLst>
                  <a:ext uri="{0D108BD9-81ED-4DB2-BD59-A6C34878D82A}">
                    <a16:rowId xmlns:a16="http://schemas.microsoft.com/office/drawing/2014/main" val="3364476085"/>
                  </a:ext>
                </a:extLst>
              </a:tr>
              <a:tr h="214018">
                <a:tc>
                  <a:txBody>
                    <a:bodyPr/>
                    <a:lstStyle/>
                    <a:p>
                      <a:r>
                        <a:rPr lang="en-GB" sz="2000" dirty="0"/>
                        <a:t>DOUBLE[Length, Decimals] </a:t>
                      </a:r>
                    </a:p>
                  </a:txBody>
                  <a:tcPr marL="21137" marR="21137" marT="10569" marB="10569"/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8 bytes</a:t>
                      </a:r>
                    </a:p>
                  </a:txBody>
                  <a:tcPr marL="21137" marR="21137" marT="10569" marB="10569"/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A large number with a floating decimal point</a:t>
                      </a:r>
                    </a:p>
                  </a:txBody>
                  <a:tcPr marL="21137" marR="21137" marT="10569" marB="10569"/>
                </a:tc>
                <a:extLst>
                  <a:ext uri="{0D108BD9-81ED-4DB2-BD59-A6C34878D82A}">
                    <a16:rowId xmlns:a16="http://schemas.microsoft.com/office/drawing/2014/main" val="1722092263"/>
                  </a:ext>
                </a:extLst>
              </a:tr>
              <a:tr h="214018">
                <a:tc>
                  <a:txBody>
                    <a:bodyPr/>
                    <a:lstStyle/>
                    <a:p>
                      <a:r>
                        <a:rPr lang="en-GB" sz="2000" dirty="0"/>
                        <a:t>DECIMAL[Length, Decimals] </a:t>
                      </a:r>
                    </a:p>
                  </a:txBody>
                  <a:tcPr marL="21137" marR="21137" marT="10569" marB="10569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Length + 1 or 2 bytes</a:t>
                      </a:r>
                    </a:p>
                  </a:txBody>
                  <a:tcPr marL="21137" marR="21137" marT="10569" marB="10569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A DOUBLE stored as a string, allowing for a fixed decimal point</a:t>
                      </a:r>
                    </a:p>
                  </a:txBody>
                  <a:tcPr marL="21137" marR="21137" marT="10569" marB="10569"/>
                </a:tc>
                <a:extLst>
                  <a:ext uri="{0D108BD9-81ED-4DB2-BD59-A6C34878D82A}">
                    <a16:rowId xmlns:a16="http://schemas.microsoft.com/office/drawing/2014/main" val="544303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94492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61433-DDC2-B740-9359-90DF26CDE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String</a:t>
            </a:r>
            <a:r>
              <a:rPr lang="en-GB" sz="20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B7770-91BC-884F-8A88-1E3621BFA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236" y="15589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String data types: Although the numeric and date types are fun, most data you'll store will be in a string format.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EED5615-459B-CD4E-BD20-A8E6E293BC04}"/>
              </a:ext>
            </a:extLst>
          </p:cNvPr>
          <p:cNvGraphicFramePr>
            <a:graphicFrameLocks noGrp="1"/>
          </p:cNvGraphicFramePr>
          <p:nvPr/>
        </p:nvGraphicFramePr>
        <p:xfrm>
          <a:off x="376236" y="2531316"/>
          <a:ext cx="10676122" cy="409691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331105">
                  <a:extLst>
                    <a:ext uri="{9D8B030D-6E8A-4147-A177-3AD203B41FA5}">
                      <a16:colId xmlns:a16="http://schemas.microsoft.com/office/drawing/2014/main" val="2114808076"/>
                    </a:ext>
                  </a:extLst>
                </a:gridCol>
                <a:gridCol w="3564834">
                  <a:extLst>
                    <a:ext uri="{9D8B030D-6E8A-4147-A177-3AD203B41FA5}">
                      <a16:colId xmlns:a16="http://schemas.microsoft.com/office/drawing/2014/main" val="2089279174"/>
                    </a:ext>
                  </a:extLst>
                </a:gridCol>
                <a:gridCol w="4780183">
                  <a:extLst>
                    <a:ext uri="{9D8B030D-6E8A-4147-A177-3AD203B41FA5}">
                      <a16:colId xmlns:a16="http://schemas.microsoft.com/office/drawing/2014/main" val="24110100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/>
                        <a:t>Type</a:t>
                      </a:r>
                    </a:p>
                  </a:txBody>
                  <a:tcPr marL="21137" marR="21137" marT="9608" marB="96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/>
                        <a:t>Size</a:t>
                      </a:r>
                    </a:p>
                  </a:txBody>
                  <a:tcPr marL="21137" marR="21137" marT="9608" marB="96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/>
                        <a:t>Description</a:t>
                      </a:r>
                    </a:p>
                  </a:txBody>
                  <a:tcPr marL="21137" marR="21137" marT="9608" marB="9608"/>
                </a:tc>
                <a:extLst>
                  <a:ext uri="{0D108BD9-81ED-4DB2-BD59-A6C34878D82A}">
                    <a16:rowId xmlns:a16="http://schemas.microsoft.com/office/drawing/2014/main" val="1498969019"/>
                  </a:ext>
                </a:extLst>
              </a:tr>
              <a:tr h="194562">
                <a:tc>
                  <a:txBody>
                    <a:bodyPr/>
                    <a:lstStyle/>
                    <a:p>
                      <a:r>
                        <a:rPr lang="en-GB" sz="2000" dirty="0"/>
                        <a:t>CHAR[Length] </a:t>
                      </a:r>
                    </a:p>
                  </a:txBody>
                  <a:tcPr marL="21137" marR="21137" marT="9608" marB="9608"/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Length bytes</a:t>
                      </a:r>
                    </a:p>
                  </a:txBody>
                  <a:tcPr marL="21137" marR="21137" marT="9608" marB="9608"/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A fixed-length field from 0 to 255 characters long</a:t>
                      </a:r>
                    </a:p>
                  </a:txBody>
                  <a:tcPr marL="21137" marR="21137" marT="9608" marB="9608"/>
                </a:tc>
                <a:extLst>
                  <a:ext uri="{0D108BD9-81ED-4DB2-BD59-A6C34878D82A}">
                    <a16:rowId xmlns:a16="http://schemas.microsoft.com/office/drawing/2014/main" val="372445515"/>
                  </a:ext>
                </a:extLst>
              </a:tr>
              <a:tr h="194562">
                <a:tc>
                  <a:txBody>
                    <a:bodyPr/>
                    <a:lstStyle/>
                    <a:p>
                      <a:r>
                        <a:rPr lang="en-GB" sz="2000" dirty="0"/>
                        <a:t>VARCHAR[Length] </a:t>
                      </a:r>
                    </a:p>
                  </a:txBody>
                  <a:tcPr marL="21137" marR="21137" marT="9608" marB="9608"/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String length + 1 or 2 bytes</a:t>
                      </a:r>
                    </a:p>
                  </a:txBody>
                  <a:tcPr marL="21137" marR="21137" marT="9608" marB="9608"/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A variable-length field from 0 to 65,535 characters long</a:t>
                      </a:r>
                    </a:p>
                  </a:txBody>
                  <a:tcPr marL="21137" marR="21137" marT="9608" marB="9608"/>
                </a:tc>
                <a:extLst>
                  <a:ext uri="{0D108BD9-81ED-4DB2-BD59-A6C34878D82A}">
                    <a16:rowId xmlns:a16="http://schemas.microsoft.com/office/drawing/2014/main" val="1972395364"/>
                  </a:ext>
                </a:extLst>
              </a:tr>
              <a:tr h="194562">
                <a:tc>
                  <a:txBody>
                    <a:bodyPr/>
                    <a:lstStyle/>
                    <a:p>
                      <a:r>
                        <a:rPr lang="en-GB" sz="2000" dirty="0"/>
                        <a:t>TINYTEXT </a:t>
                      </a:r>
                    </a:p>
                  </a:txBody>
                  <a:tcPr marL="21137" marR="21137" marT="9608" marB="9608"/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String length + 1 bytes</a:t>
                      </a:r>
                    </a:p>
                  </a:txBody>
                  <a:tcPr marL="21137" marR="21137" marT="9608" marB="9608"/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A string with a maximum length of 255 characters</a:t>
                      </a:r>
                    </a:p>
                  </a:txBody>
                  <a:tcPr marL="21137" marR="21137" marT="9608" marB="9608"/>
                </a:tc>
                <a:extLst>
                  <a:ext uri="{0D108BD9-81ED-4DB2-BD59-A6C34878D82A}">
                    <a16:rowId xmlns:a16="http://schemas.microsoft.com/office/drawing/2014/main" val="2767339755"/>
                  </a:ext>
                </a:extLst>
              </a:tr>
              <a:tr h="194562">
                <a:tc>
                  <a:txBody>
                    <a:bodyPr/>
                    <a:lstStyle/>
                    <a:p>
                      <a:r>
                        <a:rPr lang="en-GB" sz="2000" dirty="0"/>
                        <a:t>TEXT </a:t>
                      </a:r>
                    </a:p>
                  </a:txBody>
                  <a:tcPr marL="21137" marR="21137" marT="9608" marB="9608"/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String length + 2 bytes</a:t>
                      </a:r>
                    </a:p>
                  </a:txBody>
                  <a:tcPr marL="21137" marR="21137" marT="9608" marB="9608"/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A string with a maximum length of 65,535 characters</a:t>
                      </a:r>
                    </a:p>
                  </a:txBody>
                  <a:tcPr marL="21137" marR="21137" marT="9608" marB="9608"/>
                </a:tc>
                <a:extLst>
                  <a:ext uri="{0D108BD9-81ED-4DB2-BD59-A6C34878D82A}">
                    <a16:rowId xmlns:a16="http://schemas.microsoft.com/office/drawing/2014/main" val="1204452162"/>
                  </a:ext>
                </a:extLst>
              </a:tr>
              <a:tr h="194562">
                <a:tc>
                  <a:txBody>
                    <a:bodyPr/>
                    <a:lstStyle/>
                    <a:p>
                      <a:r>
                        <a:rPr lang="en-GB" sz="2000" dirty="0"/>
                        <a:t>MEDIUMTEXT </a:t>
                      </a:r>
                    </a:p>
                  </a:txBody>
                  <a:tcPr marL="21137" marR="21137" marT="9608" marB="9608"/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String length + 3 bytes</a:t>
                      </a:r>
                    </a:p>
                  </a:txBody>
                  <a:tcPr marL="21137" marR="21137" marT="9608" marB="9608"/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A string with a maximum length of 16,777,215 characters</a:t>
                      </a:r>
                    </a:p>
                  </a:txBody>
                  <a:tcPr marL="21137" marR="21137" marT="9608" marB="9608"/>
                </a:tc>
                <a:extLst>
                  <a:ext uri="{0D108BD9-81ED-4DB2-BD59-A6C34878D82A}">
                    <a16:rowId xmlns:a16="http://schemas.microsoft.com/office/drawing/2014/main" val="3304213448"/>
                  </a:ext>
                </a:extLst>
              </a:tr>
              <a:tr h="194562">
                <a:tc>
                  <a:txBody>
                    <a:bodyPr/>
                    <a:lstStyle/>
                    <a:p>
                      <a:r>
                        <a:rPr lang="en-GB" sz="2000" dirty="0"/>
                        <a:t>LONGTEXT </a:t>
                      </a:r>
                    </a:p>
                  </a:txBody>
                  <a:tcPr marL="21137" marR="21137" marT="9608" marB="9608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String length + 4 bytes</a:t>
                      </a:r>
                    </a:p>
                  </a:txBody>
                  <a:tcPr marL="21137" marR="21137" marT="9608" marB="9608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A string with a maximum length of 4,294,967,295 characters</a:t>
                      </a:r>
                    </a:p>
                  </a:txBody>
                  <a:tcPr marL="21137" marR="21137" marT="9608" marB="9608"/>
                </a:tc>
                <a:extLst>
                  <a:ext uri="{0D108BD9-81ED-4DB2-BD59-A6C34878D82A}">
                    <a16:rowId xmlns:a16="http://schemas.microsoft.com/office/drawing/2014/main" val="168128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13735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39EF1-A2E4-354E-9A08-30C21F124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Date and Time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B2E697A-FF6A-804A-A380-5D22D09CA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676" y="1458914"/>
            <a:ext cx="11459200" cy="50339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Date and Time: MySQL date and time datatypes are as follows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826EEB9-8FBD-7C44-80E1-22C55BC98BFB}"/>
              </a:ext>
            </a:extLst>
          </p:cNvPr>
          <p:cNvGraphicFramePr>
            <a:graphicFrameLocks noGrp="1"/>
          </p:cNvGraphicFramePr>
          <p:nvPr/>
        </p:nvGraphicFramePr>
        <p:xfrm>
          <a:off x="663388" y="1905000"/>
          <a:ext cx="10739716" cy="3448215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923012">
                  <a:extLst>
                    <a:ext uri="{9D8B030D-6E8A-4147-A177-3AD203B41FA5}">
                      <a16:colId xmlns:a16="http://schemas.microsoft.com/office/drawing/2014/main" val="4107040008"/>
                    </a:ext>
                  </a:extLst>
                </a:gridCol>
                <a:gridCol w="2648988">
                  <a:extLst>
                    <a:ext uri="{9D8B030D-6E8A-4147-A177-3AD203B41FA5}">
                      <a16:colId xmlns:a16="http://schemas.microsoft.com/office/drawing/2014/main" val="3021235754"/>
                    </a:ext>
                  </a:extLst>
                </a:gridCol>
                <a:gridCol w="6167716">
                  <a:extLst>
                    <a:ext uri="{9D8B030D-6E8A-4147-A177-3AD203B41FA5}">
                      <a16:colId xmlns:a16="http://schemas.microsoft.com/office/drawing/2014/main" val="864906105"/>
                    </a:ext>
                  </a:extLst>
                </a:gridCol>
              </a:tblGrid>
              <a:tr h="589719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/>
                        <a:t>Type</a:t>
                      </a:r>
                    </a:p>
                  </a:txBody>
                  <a:tcPr marL="21137" marR="21137" marT="9608" marB="96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/>
                        <a:t>Size</a:t>
                      </a:r>
                    </a:p>
                  </a:txBody>
                  <a:tcPr marL="21137" marR="21137" marT="9608" marB="96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/>
                        <a:t>Description</a:t>
                      </a:r>
                    </a:p>
                  </a:txBody>
                  <a:tcPr marL="21137" marR="21137" marT="9608" marB="9608"/>
                </a:tc>
                <a:extLst>
                  <a:ext uri="{0D108BD9-81ED-4DB2-BD59-A6C34878D82A}">
                    <a16:rowId xmlns:a16="http://schemas.microsoft.com/office/drawing/2014/main" val="737158371"/>
                  </a:ext>
                </a:extLst>
              </a:tr>
              <a:tr h="185471">
                <a:tc>
                  <a:txBody>
                    <a:bodyPr/>
                    <a:lstStyle/>
                    <a:p>
                      <a:r>
                        <a:rPr lang="en-GB" sz="2000" dirty="0"/>
                        <a:t>DATE </a:t>
                      </a:r>
                    </a:p>
                  </a:txBody>
                  <a:tcPr marL="21137" marR="21137" marT="9608" marB="9608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3 bytes</a:t>
                      </a:r>
                    </a:p>
                  </a:txBody>
                  <a:tcPr marL="21137" marR="21137" marT="9608" marB="9608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In the format of YYYY-MM-DD</a:t>
                      </a:r>
                    </a:p>
                  </a:txBody>
                  <a:tcPr marL="21137" marR="21137" marT="9608" marB="9608"/>
                </a:tc>
                <a:extLst>
                  <a:ext uri="{0D108BD9-81ED-4DB2-BD59-A6C34878D82A}">
                    <a16:rowId xmlns:a16="http://schemas.microsoft.com/office/drawing/2014/main" val="3126963211"/>
                  </a:ext>
                </a:extLst>
              </a:tr>
              <a:tr h="194562">
                <a:tc>
                  <a:txBody>
                    <a:bodyPr/>
                    <a:lstStyle/>
                    <a:p>
                      <a:r>
                        <a:rPr lang="en-GB" sz="2000"/>
                        <a:t>DATETIME </a:t>
                      </a:r>
                    </a:p>
                  </a:txBody>
                  <a:tcPr marL="21137" marR="21137" marT="9608" marB="9608"/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8 bytes</a:t>
                      </a:r>
                    </a:p>
                  </a:txBody>
                  <a:tcPr marL="21137" marR="21137" marT="9608" marB="9608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In the format of YYYY-MM-DD HH:MM:SS</a:t>
                      </a:r>
                    </a:p>
                  </a:txBody>
                  <a:tcPr marL="21137" marR="21137" marT="9608" marB="9608"/>
                </a:tc>
                <a:extLst>
                  <a:ext uri="{0D108BD9-81ED-4DB2-BD59-A6C34878D82A}">
                    <a16:rowId xmlns:a16="http://schemas.microsoft.com/office/drawing/2014/main" val="4256017877"/>
                  </a:ext>
                </a:extLst>
              </a:tr>
              <a:tr h="361330">
                <a:tc>
                  <a:txBody>
                    <a:bodyPr/>
                    <a:lstStyle/>
                    <a:p>
                      <a:r>
                        <a:rPr lang="en-GB" sz="2000"/>
                        <a:t>TIMESTAMP </a:t>
                      </a:r>
                    </a:p>
                  </a:txBody>
                  <a:tcPr marL="21137" marR="21137" marT="9608" marB="9608"/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4 bytes</a:t>
                      </a:r>
                    </a:p>
                  </a:txBody>
                  <a:tcPr marL="21137" marR="21137" marT="9608" marB="9608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In the format of YYYYMMDDHHMMSS; acceptable range starts in 1970 and ends in the year 2038</a:t>
                      </a:r>
                    </a:p>
                  </a:txBody>
                  <a:tcPr marL="21137" marR="21137" marT="9608" marB="9608"/>
                </a:tc>
                <a:extLst>
                  <a:ext uri="{0D108BD9-81ED-4DB2-BD59-A6C34878D82A}">
                    <a16:rowId xmlns:a16="http://schemas.microsoft.com/office/drawing/2014/main" val="473622409"/>
                  </a:ext>
                </a:extLst>
              </a:tr>
              <a:tr h="185471">
                <a:tc>
                  <a:txBody>
                    <a:bodyPr/>
                    <a:lstStyle/>
                    <a:p>
                      <a:r>
                        <a:rPr lang="en-GB" sz="2000"/>
                        <a:t>TIME </a:t>
                      </a:r>
                    </a:p>
                  </a:txBody>
                  <a:tcPr marL="21137" marR="21137" marT="9608" marB="9608"/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3 bytes</a:t>
                      </a:r>
                    </a:p>
                  </a:txBody>
                  <a:tcPr marL="21137" marR="21137" marT="9608" marB="9608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In the format of HH:MM:SS</a:t>
                      </a:r>
                    </a:p>
                  </a:txBody>
                  <a:tcPr marL="21137" marR="21137" marT="9608" marB="9608"/>
                </a:tc>
                <a:extLst>
                  <a:ext uri="{0D108BD9-81ED-4DB2-BD59-A6C34878D82A}">
                    <a16:rowId xmlns:a16="http://schemas.microsoft.com/office/drawing/2014/main" val="1347565191"/>
                  </a:ext>
                </a:extLst>
              </a:tr>
              <a:tr h="351725">
                <a:tc>
                  <a:txBody>
                    <a:bodyPr/>
                    <a:lstStyle/>
                    <a:p>
                      <a:r>
                        <a:rPr lang="en-GB" sz="2000"/>
                        <a:t>ENUM </a:t>
                      </a:r>
                    </a:p>
                  </a:txBody>
                  <a:tcPr marL="21137" marR="21137" marT="9608" marB="9608"/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1 or 2 bytes</a:t>
                      </a:r>
                    </a:p>
                  </a:txBody>
                  <a:tcPr marL="21137" marR="21137" marT="9608" marB="9608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Short for enumeration, which means that each column can have one of several possible values</a:t>
                      </a:r>
                    </a:p>
                  </a:txBody>
                  <a:tcPr marL="21137" marR="21137" marT="9608" marB="9608"/>
                </a:tc>
                <a:extLst>
                  <a:ext uri="{0D108BD9-81ED-4DB2-BD59-A6C34878D82A}">
                    <a16:rowId xmlns:a16="http://schemas.microsoft.com/office/drawing/2014/main" val="3465417581"/>
                  </a:ext>
                </a:extLst>
              </a:tr>
              <a:tr h="351725">
                <a:tc>
                  <a:txBody>
                    <a:bodyPr/>
                    <a:lstStyle/>
                    <a:p>
                      <a:r>
                        <a:rPr lang="en-GB" sz="2000" dirty="0"/>
                        <a:t>SET </a:t>
                      </a:r>
                    </a:p>
                  </a:txBody>
                  <a:tcPr marL="21137" marR="21137" marT="9608" marB="9608"/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1, 2, 3, 4, or 8 bytes</a:t>
                      </a:r>
                    </a:p>
                  </a:txBody>
                  <a:tcPr marL="21137" marR="21137" marT="9608" marB="9608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Like ENUM except that each column can have more than one of several possible values</a:t>
                      </a:r>
                    </a:p>
                  </a:txBody>
                  <a:tcPr marL="21137" marR="21137" marT="9608" marB="9608"/>
                </a:tc>
                <a:extLst>
                  <a:ext uri="{0D108BD9-81ED-4DB2-BD59-A6C34878D82A}">
                    <a16:rowId xmlns:a16="http://schemas.microsoft.com/office/drawing/2014/main" val="3503283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7269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CB370-ADC8-404E-85A8-7CE389C02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BDF51-0485-BD43-BD72-2CC9FB21E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dirty="0"/>
              <a:t>The purpose of the select statement is to retrieve data and display it to the user. It may use one or more database tables.</a:t>
            </a:r>
          </a:p>
          <a:p>
            <a:pPr marL="0" indent="0">
              <a:buNone/>
            </a:pPr>
            <a:r>
              <a:rPr lang="en-GB" sz="2400" dirty="0"/>
              <a:t>Syntax: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rgbClr val="00B050"/>
                </a:solidFill>
              </a:rPr>
              <a:t>SELECT</a:t>
            </a:r>
            <a:r>
              <a:rPr lang="en-GB" sz="2400" dirty="0"/>
              <a:t> [DISTINCT|ALL] {*|[</a:t>
            </a:r>
            <a:r>
              <a:rPr lang="en-GB" sz="2400" dirty="0" err="1"/>
              <a:t>ColumnExpression</a:t>
            </a:r>
            <a:r>
              <a:rPr lang="en-GB" sz="2400" dirty="0"/>
              <a:t> [AS newname]][…]}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2"/>
                </a:solidFill>
              </a:rPr>
              <a:t>FROM</a:t>
            </a:r>
            <a:r>
              <a:rPr lang="en-GB" sz="2400" dirty="0"/>
              <a:t> </a:t>
            </a:r>
            <a:r>
              <a:rPr lang="en-GB" sz="2400" dirty="0" err="1"/>
              <a:t>TableName</a:t>
            </a:r>
            <a:r>
              <a:rPr lang="en-GB" sz="2400" dirty="0"/>
              <a:t> [alias][…]</a:t>
            </a:r>
          </a:p>
          <a:p>
            <a:pPr marL="457200" lvl="1" indent="0">
              <a:buNone/>
            </a:pPr>
            <a:r>
              <a:rPr lang="en-GB" sz="2400" dirty="0"/>
              <a:t>[</a:t>
            </a:r>
            <a:r>
              <a:rPr lang="en-GB" sz="2400" dirty="0">
                <a:solidFill>
                  <a:srgbClr val="FFC000"/>
                </a:solidFill>
              </a:rPr>
              <a:t>WHERE</a:t>
            </a:r>
            <a:r>
              <a:rPr lang="en-GB" sz="2400" dirty="0"/>
              <a:t> Condition]</a:t>
            </a:r>
          </a:p>
          <a:p>
            <a:pPr marL="457200" lvl="1" indent="0">
              <a:buNone/>
            </a:pPr>
            <a:r>
              <a:rPr lang="en-GB" sz="2400" dirty="0"/>
              <a:t>[</a:t>
            </a:r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GROUP BY </a:t>
            </a:r>
            <a:r>
              <a:rPr lang="en-GB" sz="2400" dirty="0" err="1"/>
              <a:t>columnList</a:t>
            </a:r>
            <a:r>
              <a:rPr lang="en-GB" sz="2400" dirty="0"/>
              <a:t>][</a:t>
            </a:r>
            <a:r>
              <a:rPr lang="en-GB" sz="2400" dirty="0">
                <a:solidFill>
                  <a:srgbClr val="7030A0"/>
                </a:solidFill>
              </a:rPr>
              <a:t>HAVING</a:t>
            </a:r>
            <a:r>
              <a:rPr lang="en-GB" sz="2400" dirty="0"/>
              <a:t> condition]</a:t>
            </a:r>
          </a:p>
          <a:p>
            <a:pPr marL="457200" lvl="1" indent="0">
              <a:buNone/>
            </a:pPr>
            <a:r>
              <a:rPr lang="en-GB" sz="2400" dirty="0"/>
              <a:t>[</a:t>
            </a:r>
            <a:r>
              <a:rPr lang="en-GB" sz="2400" dirty="0">
                <a:solidFill>
                  <a:srgbClr val="00B050"/>
                </a:solidFill>
              </a:rPr>
              <a:t>ORDER BY </a:t>
            </a:r>
            <a:r>
              <a:rPr lang="en-GB" sz="2400" dirty="0" err="1"/>
              <a:t>columnList</a:t>
            </a:r>
            <a:r>
              <a:rPr lang="en-GB" sz="2400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3A1647-7F07-DA48-8F54-810D5C465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AA77-887F-5A40-AE54-8D2932A330F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32924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4146A-F589-FA47-8FAD-8CE1B4548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Definition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A4F8D-5098-AB4C-A4EE-3A669E3F7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/>
              <a:t>Data Definition Languages are used to create the database structure. They are used to create a database, tables, indexes, views, constraints etc.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DB6CAB-4C53-054A-8C9E-D2429EEE0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AA77-887F-5A40-AE54-8D2932A330F9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3638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4146A-F589-FA47-8FAD-8CE1B4548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Definition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A4F8D-5098-AB4C-A4EE-3A669E3F7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/>
              <a:t>Data Definition Languages are used to create the database structure. They are used to create a database, tables, indexes, views, constraints etc.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DB6CAB-4C53-054A-8C9E-D2429EEE0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AA77-887F-5A40-AE54-8D2932A330F9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0528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8C33D-7C00-2943-B80B-257B063F7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4BE7B-A225-9747-AFC1-ED94D5DA9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sz="2400" b="1" dirty="0"/>
              <a:t>CREATE DATABASE - creates a new database</a:t>
            </a:r>
            <a:endParaRPr lang="en-GB" sz="2400" b="1" dirty="0"/>
          </a:p>
          <a:p>
            <a:endParaRPr lang="en-IE" sz="2400" dirty="0"/>
          </a:p>
          <a:p>
            <a:pPr marL="0" indent="0">
              <a:buNone/>
            </a:pPr>
            <a:r>
              <a:rPr lang="en-IE" sz="2400" dirty="0"/>
              <a:t>CREATE DATABASE </a:t>
            </a:r>
            <a:r>
              <a:rPr lang="en-IE" sz="2400" dirty="0" err="1"/>
              <a:t>myTestDatabase</a:t>
            </a:r>
            <a:r>
              <a:rPr lang="en-IE" sz="2400" dirty="0"/>
              <a:t>;</a:t>
            </a:r>
            <a:endParaRPr lang="en-GB" sz="24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8BFE55-45FC-2142-A233-F4A8FF67A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AA77-887F-5A40-AE54-8D2932A330F9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71427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8C33D-7C00-2943-B80B-257B063F7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4BE7B-A225-9747-AFC1-ED94D5DA9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E" sz="2400" b="1" dirty="0"/>
              <a:t>CREATE TABLE - creates a new table</a:t>
            </a:r>
            <a:endParaRPr lang="en-GB" sz="2400" b="1" dirty="0"/>
          </a:p>
          <a:p>
            <a:pPr marL="0" indent="0">
              <a:buNone/>
            </a:pPr>
            <a:endParaRPr lang="en-IE" sz="2400" dirty="0"/>
          </a:p>
          <a:p>
            <a:pPr marL="0" indent="0">
              <a:buNone/>
            </a:pPr>
            <a:r>
              <a:rPr lang="en-IE" sz="2400" dirty="0"/>
              <a:t>CREATE TABLE Persons</a:t>
            </a:r>
            <a:endParaRPr lang="en-GB" sz="2400" dirty="0"/>
          </a:p>
          <a:p>
            <a:pPr marL="0" indent="0">
              <a:buNone/>
            </a:pPr>
            <a:r>
              <a:rPr lang="en-IE" sz="2400" dirty="0"/>
              <a:t>(</a:t>
            </a:r>
            <a:endParaRPr lang="en-GB" sz="2400" dirty="0"/>
          </a:p>
          <a:p>
            <a:pPr marL="0" indent="0">
              <a:buNone/>
            </a:pPr>
            <a:r>
              <a:rPr lang="en-IE" sz="2400" dirty="0" err="1"/>
              <a:t>PersonID</a:t>
            </a:r>
            <a:r>
              <a:rPr lang="en-IE" sz="2400" dirty="0"/>
              <a:t> </a:t>
            </a:r>
            <a:r>
              <a:rPr lang="en-IE" sz="2400" dirty="0" err="1"/>
              <a:t>int</a:t>
            </a:r>
            <a:r>
              <a:rPr lang="en-IE" sz="2400" dirty="0"/>
              <a:t>,</a:t>
            </a:r>
            <a:endParaRPr lang="en-GB" sz="2400" dirty="0"/>
          </a:p>
          <a:p>
            <a:pPr marL="0" indent="0">
              <a:buNone/>
            </a:pPr>
            <a:r>
              <a:rPr lang="en-IE" sz="2400" dirty="0" err="1"/>
              <a:t>LastName</a:t>
            </a:r>
            <a:r>
              <a:rPr lang="en-IE" sz="2400" dirty="0"/>
              <a:t> varchar(255),</a:t>
            </a:r>
            <a:endParaRPr lang="en-GB" sz="2400" dirty="0"/>
          </a:p>
          <a:p>
            <a:pPr marL="0" indent="0">
              <a:buNone/>
            </a:pPr>
            <a:r>
              <a:rPr lang="en-IE" sz="2400" dirty="0"/>
              <a:t>FirstName varchar(255),</a:t>
            </a:r>
            <a:endParaRPr lang="en-GB" sz="2400" dirty="0"/>
          </a:p>
          <a:p>
            <a:pPr marL="0" indent="0">
              <a:buNone/>
            </a:pPr>
            <a:r>
              <a:rPr lang="en-IE" sz="2400" dirty="0"/>
              <a:t>Address varchar(255),</a:t>
            </a:r>
            <a:endParaRPr lang="en-GB" sz="2400" dirty="0"/>
          </a:p>
          <a:p>
            <a:pPr marL="0" indent="0">
              <a:buNone/>
            </a:pPr>
            <a:r>
              <a:rPr lang="en-IE" sz="2400" dirty="0"/>
              <a:t>City varchar(255),</a:t>
            </a:r>
            <a:endParaRPr lang="en-GB" sz="2400" dirty="0"/>
          </a:p>
          <a:p>
            <a:pPr marL="0" indent="0">
              <a:buNone/>
            </a:pPr>
            <a:r>
              <a:rPr lang="en-IE" sz="2400" dirty="0"/>
              <a:t>PRIMARY KEY (</a:t>
            </a:r>
            <a:r>
              <a:rPr lang="en-IE" sz="2400" dirty="0" err="1"/>
              <a:t>PersonID</a:t>
            </a:r>
            <a:r>
              <a:rPr lang="en-IE" sz="2400" dirty="0"/>
              <a:t>)</a:t>
            </a:r>
            <a:endParaRPr lang="en-GB" sz="2400" dirty="0"/>
          </a:p>
          <a:p>
            <a:pPr marL="0" indent="0">
              <a:buNone/>
            </a:pPr>
            <a:r>
              <a:rPr lang="en-IE" sz="2400" dirty="0"/>
              <a:t>);</a:t>
            </a:r>
            <a:endParaRPr lang="en-GB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8BFE55-45FC-2142-A233-F4A8FF67A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AA77-887F-5A40-AE54-8D2932A330F9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5153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FE88C-A37C-6943-91D5-FF0C43061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AA77-887F-5A40-AE54-8D2932A330F9}" type="slidenum">
              <a:rPr lang="en-GB" smtClean="0"/>
              <a:t>54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11A8CD-4006-0847-8933-5397005F1EDD}"/>
              </a:ext>
            </a:extLst>
          </p:cNvPr>
          <p:cNvSpPr txBox="1"/>
          <p:nvPr/>
        </p:nvSpPr>
        <p:spPr>
          <a:xfrm>
            <a:off x="1336431" y="351692"/>
            <a:ext cx="912024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CREATE TABLE Product</a:t>
            </a:r>
          </a:p>
          <a:p>
            <a:r>
              <a:rPr lang="en-GB" sz="2400" dirty="0"/>
              <a:t>(</a:t>
            </a:r>
            <a:r>
              <a:rPr lang="en-GB" sz="2400" dirty="0" err="1"/>
              <a:t>ProductId</a:t>
            </a:r>
            <a:r>
              <a:rPr lang="en-GB" sz="2400" dirty="0"/>
              <a:t> int not null,</a:t>
            </a:r>
          </a:p>
          <a:p>
            <a:r>
              <a:rPr lang="en-GB" sz="2400" dirty="0"/>
              <a:t>ProductName varchar(255) not null,</a:t>
            </a:r>
          </a:p>
          <a:p>
            <a:r>
              <a:rPr lang="en-GB" sz="2400" dirty="0"/>
              <a:t>price float,</a:t>
            </a:r>
          </a:p>
          <a:p>
            <a:r>
              <a:rPr lang="en-GB" sz="2400" dirty="0"/>
              <a:t>PRIMARY KEY (</a:t>
            </a:r>
            <a:r>
              <a:rPr lang="en-GB" sz="2400" dirty="0" err="1"/>
              <a:t>ProductID</a:t>
            </a:r>
            <a:r>
              <a:rPr lang="en-GB" sz="2400" dirty="0"/>
              <a:t>)</a:t>
            </a:r>
          </a:p>
          <a:p>
            <a:r>
              <a:rPr lang="en-GB" sz="2400" dirty="0"/>
              <a:t>);</a:t>
            </a:r>
          </a:p>
          <a:p>
            <a:endParaRPr lang="en-GB" sz="2400" dirty="0"/>
          </a:p>
          <a:p>
            <a:r>
              <a:rPr lang="en-GB" sz="2400" dirty="0"/>
              <a:t>CREATE TABLE buys</a:t>
            </a:r>
          </a:p>
          <a:p>
            <a:r>
              <a:rPr lang="en-GB" sz="2400" dirty="0"/>
              <a:t>(</a:t>
            </a:r>
            <a:r>
              <a:rPr lang="en-GB" sz="2400" dirty="0" err="1"/>
              <a:t>PersonID</a:t>
            </a:r>
            <a:r>
              <a:rPr lang="en-GB" sz="2400" dirty="0"/>
              <a:t> int not null,</a:t>
            </a:r>
          </a:p>
          <a:p>
            <a:r>
              <a:rPr lang="en-GB" sz="2400" dirty="0" err="1"/>
              <a:t>productID</a:t>
            </a:r>
            <a:r>
              <a:rPr lang="en-GB" sz="2400" dirty="0"/>
              <a:t> int not null,</a:t>
            </a:r>
          </a:p>
          <a:p>
            <a:r>
              <a:rPr lang="en-GB" sz="2400" dirty="0"/>
              <a:t>amount int,</a:t>
            </a:r>
          </a:p>
          <a:p>
            <a:r>
              <a:rPr lang="en-GB" sz="2400" dirty="0"/>
              <a:t>PRIMARY KEY (</a:t>
            </a:r>
            <a:r>
              <a:rPr lang="en-GB" sz="2400" dirty="0" err="1"/>
              <a:t>PersonID</a:t>
            </a:r>
            <a:r>
              <a:rPr lang="en-GB" sz="2400" dirty="0"/>
              <a:t>, </a:t>
            </a:r>
            <a:r>
              <a:rPr lang="en-GB" sz="2400" dirty="0" err="1"/>
              <a:t>productID</a:t>
            </a:r>
            <a:r>
              <a:rPr lang="en-GB" sz="2400" dirty="0"/>
              <a:t>),</a:t>
            </a:r>
          </a:p>
          <a:p>
            <a:r>
              <a:rPr lang="en-GB" sz="2400" dirty="0"/>
              <a:t>foreign key (</a:t>
            </a:r>
            <a:r>
              <a:rPr lang="en-GB" sz="2400" dirty="0" err="1"/>
              <a:t>PersonID</a:t>
            </a:r>
            <a:r>
              <a:rPr lang="en-GB" sz="2400" dirty="0"/>
              <a:t>) references Persons(</a:t>
            </a:r>
            <a:r>
              <a:rPr lang="en-GB" sz="2400" dirty="0" err="1"/>
              <a:t>PersonID</a:t>
            </a:r>
            <a:r>
              <a:rPr lang="en-GB" sz="2400" dirty="0"/>
              <a:t>),</a:t>
            </a:r>
          </a:p>
          <a:p>
            <a:r>
              <a:rPr lang="en-GB" sz="2400" dirty="0"/>
              <a:t>foreign key (</a:t>
            </a:r>
            <a:r>
              <a:rPr lang="en-GB" sz="2400" dirty="0" err="1"/>
              <a:t>ProductID</a:t>
            </a:r>
            <a:r>
              <a:rPr lang="en-GB" sz="2400" dirty="0"/>
              <a:t>) references Product(</a:t>
            </a:r>
            <a:r>
              <a:rPr lang="en-GB" sz="2400" dirty="0" err="1"/>
              <a:t>ProductID</a:t>
            </a:r>
            <a:r>
              <a:rPr lang="en-GB" sz="2400" dirty="0"/>
              <a:t>)</a:t>
            </a:r>
          </a:p>
          <a:p>
            <a:r>
              <a:rPr lang="en-GB" sz="24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544729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8C33D-7C00-2943-B80B-257B063F7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4BE7B-A225-9747-AFC1-ED94D5DA9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E" sz="2400" b="1" dirty="0"/>
              <a:t>CREATE INDEX - creates an index (search key)</a:t>
            </a:r>
            <a:endParaRPr lang="en-GB" sz="2400" b="1" dirty="0"/>
          </a:p>
          <a:p>
            <a:pPr marL="0" indent="0">
              <a:buNone/>
            </a:pPr>
            <a:endParaRPr lang="en-IE" sz="2400" dirty="0"/>
          </a:p>
          <a:p>
            <a:pPr marL="0" indent="0">
              <a:buNone/>
            </a:pPr>
            <a:r>
              <a:rPr lang="en-IE" sz="2400" dirty="0"/>
              <a:t>CREATE INDEX </a:t>
            </a:r>
            <a:r>
              <a:rPr lang="en-IE" sz="2400" dirty="0" err="1"/>
              <a:t>PhoneIndex</a:t>
            </a:r>
            <a:endParaRPr lang="en-GB" sz="2400" dirty="0"/>
          </a:p>
          <a:p>
            <a:pPr marL="0" indent="0">
              <a:buNone/>
            </a:pPr>
            <a:r>
              <a:rPr lang="en-IE" sz="2400" dirty="0"/>
              <a:t>ON Persons (</a:t>
            </a:r>
            <a:r>
              <a:rPr lang="en-IE" sz="2400" dirty="0" err="1"/>
              <a:t>PhoneNumber</a:t>
            </a:r>
            <a:r>
              <a:rPr lang="en-IE" sz="2400" dirty="0"/>
              <a:t>)</a:t>
            </a:r>
            <a:endParaRPr lang="en-GB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8BFE55-45FC-2142-A233-F4A8FF67A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AA77-887F-5A40-AE54-8D2932A330F9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62971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FCC4A-F035-C64A-AFC0-3208001DB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Alter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03D34-141C-9C46-80AC-E1AE297B4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E" sz="2400" b="1" dirty="0"/>
              <a:t>ALTER TABLE - modifies a table</a:t>
            </a:r>
            <a:endParaRPr lang="en-GB" sz="2400" b="1" dirty="0"/>
          </a:p>
          <a:p>
            <a:pPr marL="0" indent="0">
              <a:buNone/>
            </a:pPr>
            <a:endParaRPr lang="en-IE" sz="2400" dirty="0"/>
          </a:p>
          <a:p>
            <a:pPr marL="0" indent="0">
              <a:buNone/>
            </a:pPr>
            <a:r>
              <a:rPr lang="en-IE" sz="2400" dirty="0"/>
              <a:t>ALTER TABLE Persons</a:t>
            </a:r>
            <a:endParaRPr lang="en-GB" sz="2400" dirty="0"/>
          </a:p>
          <a:p>
            <a:pPr marL="0" indent="0">
              <a:buNone/>
            </a:pPr>
            <a:r>
              <a:rPr lang="en-IE" sz="2400" dirty="0"/>
              <a:t>ADD </a:t>
            </a:r>
            <a:r>
              <a:rPr lang="en-IE" sz="2400" dirty="0" err="1"/>
              <a:t>DateOfBirth</a:t>
            </a:r>
            <a:r>
              <a:rPr lang="en-IE" sz="2400" dirty="0"/>
              <a:t> date</a:t>
            </a:r>
          </a:p>
          <a:p>
            <a:pPr marL="0" indent="0">
              <a:buNone/>
            </a:pPr>
            <a:endParaRPr lang="en-IE" sz="2400" dirty="0"/>
          </a:p>
          <a:p>
            <a:pPr marL="0" indent="0">
              <a:buNone/>
            </a:pPr>
            <a:r>
              <a:rPr lang="en-IE" sz="2400" dirty="0"/>
              <a:t>ALTER TABLE Persons</a:t>
            </a:r>
            <a:endParaRPr lang="en-GB" sz="2400" dirty="0"/>
          </a:p>
          <a:p>
            <a:pPr marL="0" indent="0">
              <a:buNone/>
            </a:pPr>
            <a:r>
              <a:rPr lang="en-IE" sz="2400" dirty="0"/>
              <a:t>Drop </a:t>
            </a:r>
            <a:r>
              <a:rPr lang="en-IE" sz="2400" dirty="0" err="1"/>
              <a:t>DateOfBirth</a:t>
            </a:r>
            <a:endParaRPr lang="en-IE" sz="2400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82BC3B-727D-3A4B-A57B-40C41F22D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AA77-887F-5A40-AE54-8D2932A330F9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091099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FCC4A-F035-C64A-AFC0-3208001DB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Alter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03D34-141C-9C46-80AC-E1AE297B4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E" sz="2400" dirty="0"/>
              <a:t>ALTER TABLE Persons</a:t>
            </a:r>
            <a:endParaRPr lang="en-GB" sz="2400" dirty="0"/>
          </a:p>
          <a:p>
            <a:pPr marL="0" indent="0">
              <a:buNone/>
            </a:pPr>
            <a:r>
              <a:rPr lang="en-IE" sz="2400" dirty="0"/>
              <a:t>ALTER  </a:t>
            </a:r>
            <a:r>
              <a:rPr lang="en-IE" sz="2400" dirty="0" err="1"/>
              <a:t>DateOfBirth</a:t>
            </a:r>
            <a:r>
              <a:rPr lang="en-IE" sz="2400" dirty="0"/>
              <a:t> varchar(20) or</a:t>
            </a:r>
          </a:p>
          <a:p>
            <a:pPr marL="0" indent="0">
              <a:buNone/>
            </a:pPr>
            <a:endParaRPr lang="en-IE" sz="2400" dirty="0"/>
          </a:p>
          <a:p>
            <a:pPr marL="0" indent="0">
              <a:buNone/>
            </a:pPr>
            <a:r>
              <a:rPr lang="en-IE" sz="2400" dirty="0"/>
              <a:t>ALTER TABLE </a:t>
            </a:r>
            <a:r>
              <a:rPr lang="en-GB" sz="2400" dirty="0"/>
              <a:t>person</a:t>
            </a:r>
          </a:p>
          <a:p>
            <a:pPr marL="0" indent="0">
              <a:buNone/>
            </a:pPr>
            <a:r>
              <a:rPr lang="en-GB" sz="2400" dirty="0"/>
              <a:t>MODIFY gender </a:t>
            </a:r>
            <a:r>
              <a:rPr lang="en-GB" sz="2400" dirty="0" err="1"/>
              <a:t>int</a:t>
            </a:r>
            <a:endParaRPr lang="en-GB" sz="2400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82BC3B-727D-3A4B-A57B-40C41F22D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AA77-887F-5A40-AE54-8D2932A330F9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1439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6AAE8-EB44-DF44-B5AC-3A388F44E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Drop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2AC97-AE4F-5447-A04A-A352AE3AD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/>
              <a:t>DROP DATABASE </a:t>
            </a:r>
            <a:r>
              <a:rPr lang="en-GB" sz="2400" b="1" dirty="0" err="1"/>
              <a:t>databasename</a:t>
            </a:r>
            <a:endParaRPr lang="en-GB" sz="2400" b="1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DROP DATABASE </a:t>
            </a:r>
            <a:r>
              <a:rPr lang="en-GB" sz="2400" dirty="0" err="1"/>
              <a:t>myTestDatabase</a:t>
            </a:r>
            <a:r>
              <a:rPr lang="en-GB" sz="2400" dirty="0"/>
              <a:t>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08466E-83A4-DC48-AF9C-D0D9FD3B1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AA77-887F-5A40-AE54-8D2932A330F9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1190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6AAE8-EB44-DF44-B5AC-3A388F44E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Drop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2AC97-AE4F-5447-A04A-A352AE3AD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/>
              <a:t>DROP TABLE </a:t>
            </a:r>
            <a:r>
              <a:rPr lang="en-GB" sz="2400" b="1" dirty="0" err="1"/>
              <a:t>tableName</a:t>
            </a:r>
            <a:endParaRPr lang="en-GB" sz="2400" b="1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DROP TABLE person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08466E-83A4-DC48-AF9C-D0D9FD3B1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AA77-887F-5A40-AE54-8D2932A330F9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932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0636E-FE0D-E04F-87AC-DD3ACC0F3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Semantics of the keywords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0AA56-11D8-A146-B751-74AAD1D68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b="1" dirty="0"/>
              <a:t>FROM:  </a:t>
            </a:r>
            <a:r>
              <a:rPr lang="en-GB" sz="2400" dirty="0"/>
              <a:t>specifies the table or tables to be used</a:t>
            </a:r>
          </a:p>
          <a:p>
            <a:pPr marL="0" indent="0">
              <a:buNone/>
            </a:pPr>
            <a:r>
              <a:rPr lang="en-GB" sz="2400" b="1" dirty="0"/>
              <a:t>WHERE: </a:t>
            </a:r>
            <a:r>
              <a:rPr lang="en-GB" sz="2400" dirty="0"/>
              <a:t>filters the rows with specific condition</a:t>
            </a:r>
          </a:p>
          <a:p>
            <a:pPr marL="0" indent="0">
              <a:buNone/>
            </a:pPr>
            <a:r>
              <a:rPr lang="en-GB" sz="2400" b="1" dirty="0"/>
              <a:t>GROUP BY: </a:t>
            </a:r>
            <a:r>
              <a:rPr lang="en-GB" sz="2400" dirty="0"/>
              <a:t>forms a group by the specified column</a:t>
            </a:r>
          </a:p>
          <a:p>
            <a:pPr marL="0" indent="0">
              <a:buNone/>
            </a:pPr>
            <a:r>
              <a:rPr lang="en-GB" sz="2400" b="1" dirty="0"/>
              <a:t>HAVING: </a:t>
            </a:r>
            <a:r>
              <a:rPr lang="en-GB" sz="2400" dirty="0"/>
              <a:t>filters the group using a specific condition</a:t>
            </a:r>
          </a:p>
          <a:p>
            <a:pPr marL="0" indent="0">
              <a:buNone/>
            </a:pPr>
            <a:r>
              <a:rPr lang="en-GB" sz="2400" b="1" dirty="0"/>
              <a:t>ORDER BY: </a:t>
            </a:r>
            <a:r>
              <a:rPr lang="en-GB" sz="2400" dirty="0"/>
              <a:t>specifies the order of the output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BE9B01-573F-8940-8F26-21D22CCB9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AA77-887F-5A40-AE54-8D2932A330F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28429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6AAE8-EB44-DF44-B5AC-3A388F44E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Drop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2AC97-AE4F-5447-A04A-A352AE3AD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b="1" dirty="0"/>
              <a:t>DROP INDEX </a:t>
            </a:r>
            <a:r>
              <a:rPr lang="en-GB" sz="2400" b="1" dirty="0" err="1"/>
              <a:t>indexName</a:t>
            </a:r>
            <a:endParaRPr lang="en-GB" sz="2400" b="1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DROP INDEX  </a:t>
            </a:r>
            <a:r>
              <a:rPr lang="en-GB" sz="2400" dirty="0" err="1"/>
              <a:t>rentId</a:t>
            </a:r>
            <a:endParaRPr lang="en-GB" sz="2400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08466E-83A4-DC48-AF9C-D0D9FD3B1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AA77-887F-5A40-AE54-8D2932A330F9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0191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A58F5-217E-FD49-9E4B-22D58EEC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0"/>
            <a:ext cx="10515600" cy="1325563"/>
          </a:xfrm>
        </p:spPr>
        <p:txBody>
          <a:bodyPr/>
          <a:lstStyle/>
          <a:p>
            <a:r>
              <a:rPr lang="en-GB" dirty="0"/>
              <a:t>Staff Table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22A1CEB-C5C3-304A-94E0-4B84E351A5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2907147"/>
              </p:ext>
            </p:extLst>
          </p:nvPr>
        </p:nvGraphicFramePr>
        <p:xfrm>
          <a:off x="415636" y="1167596"/>
          <a:ext cx="11360727" cy="3673211"/>
        </p:xfrm>
        <a:graphic>
          <a:graphicData uri="http://schemas.openxmlformats.org/drawingml/2006/table">
            <a:tbl>
              <a:tblPr/>
              <a:tblGrid>
                <a:gridCol w="858741">
                  <a:extLst>
                    <a:ext uri="{9D8B030D-6E8A-4147-A177-3AD203B41FA5}">
                      <a16:colId xmlns:a16="http://schemas.microsoft.com/office/drawing/2014/main" val="3558552075"/>
                    </a:ext>
                  </a:extLst>
                </a:gridCol>
                <a:gridCol w="774275">
                  <a:extLst>
                    <a:ext uri="{9D8B030D-6E8A-4147-A177-3AD203B41FA5}">
                      <a16:colId xmlns:a16="http://schemas.microsoft.com/office/drawing/2014/main" val="3988651591"/>
                    </a:ext>
                  </a:extLst>
                </a:gridCol>
                <a:gridCol w="929130">
                  <a:extLst>
                    <a:ext uri="{9D8B030D-6E8A-4147-A177-3AD203B41FA5}">
                      <a16:colId xmlns:a16="http://schemas.microsoft.com/office/drawing/2014/main" val="1337347384"/>
                    </a:ext>
                  </a:extLst>
                </a:gridCol>
                <a:gridCol w="1661171">
                  <a:extLst>
                    <a:ext uri="{9D8B030D-6E8A-4147-A177-3AD203B41FA5}">
                      <a16:colId xmlns:a16="http://schemas.microsoft.com/office/drawing/2014/main" val="3028701048"/>
                    </a:ext>
                  </a:extLst>
                </a:gridCol>
                <a:gridCol w="1520394">
                  <a:extLst>
                    <a:ext uri="{9D8B030D-6E8A-4147-A177-3AD203B41FA5}">
                      <a16:colId xmlns:a16="http://schemas.microsoft.com/office/drawing/2014/main" val="859170734"/>
                    </a:ext>
                  </a:extLst>
                </a:gridCol>
                <a:gridCol w="1013596">
                  <a:extLst>
                    <a:ext uri="{9D8B030D-6E8A-4147-A177-3AD203B41FA5}">
                      <a16:colId xmlns:a16="http://schemas.microsoft.com/office/drawing/2014/main" val="987423041"/>
                    </a:ext>
                  </a:extLst>
                </a:gridCol>
                <a:gridCol w="534954">
                  <a:extLst>
                    <a:ext uri="{9D8B030D-6E8A-4147-A177-3AD203B41FA5}">
                      <a16:colId xmlns:a16="http://schemas.microsoft.com/office/drawing/2014/main" val="318084631"/>
                    </a:ext>
                  </a:extLst>
                </a:gridCol>
                <a:gridCol w="1154374">
                  <a:extLst>
                    <a:ext uri="{9D8B030D-6E8A-4147-A177-3AD203B41FA5}">
                      <a16:colId xmlns:a16="http://schemas.microsoft.com/office/drawing/2014/main" val="2712224283"/>
                    </a:ext>
                  </a:extLst>
                </a:gridCol>
                <a:gridCol w="919038">
                  <a:extLst>
                    <a:ext uri="{9D8B030D-6E8A-4147-A177-3AD203B41FA5}">
                      <a16:colId xmlns:a16="http://schemas.microsoft.com/office/drawing/2014/main" val="4031690669"/>
                    </a:ext>
                  </a:extLst>
                </a:gridCol>
                <a:gridCol w="1316182">
                  <a:extLst>
                    <a:ext uri="{9D8B030D-6E8A-4147-A177-3AD203B41FA5}">
                      <a16:colId xmlns:a16="http://schemas.microsoft.com/office/drawing/2014/main" val="254525727"/>
                    </a:ext>
                  </a:extLst>
                </a:gridCol>
                <a:gridCol w="678872">
                  <a:extLst>
                    <a:ext uri="{9D8B030D-6E8A-4147-A177-3AD203B41FA5}">
                      <a16:colId xmlns:a16="http://schemas.microsoft.com/office/drawing/2014/main" val="3517142024"/>
                    </a:ext>
                  </a:extLst>
                </a:gridCol>
              </a:tblGrid>
              <a:tr h="276658">
                <a:tc>
                  <a:txBody>
                    <a:bodyPr/>
                    <a:lstStyle/>
                    <a:p>
                      <a:r>
                        <a:rPr lang="en-GB" sz="1600" b="1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StaffNo</a:t>
                      </a:r>
                      <a:endParaRPr lang="en-GB" sz="1600" dirty="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Fname</a:t>
                      </a:r>
                      <a:endParaRPr lang="en-GB" sz="1600" dirty="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Lname</a:t>
                      </a:r>
                      <a:endParaRPr lang="en-GB" sz="1600" dirty="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Address</a:t>
                      </a:r>
                      <a:endParaRPr lang="en-GB" sz="1600" dirty="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TelNo</a:t>
                      </a:r>
                      <a:endParaRPr lang="en-GB" sz="160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Position</a:t>
                      </a:r>
                      <a:endParaRPr lang="en-GB" sz="160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Sex</a:t>
                      </a:r>
                      <a:endParaRPr lang="en-GB" sz="160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DOB</a:t>
                      </a:r>
                      <a:endParaRPr lang="en-GB" sz="160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SALARY</a:t>
                      </a:r>
                      <a:endParaRPr lang="en-GB" sz="160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NIN</a:t>
                      </a:r>
                      <a:endParaRPr lang="en-GB" sz="1600" dirty="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Branch No</a:t>
                      </a:r>
                      <a:endParaRPr lang="en-GB" sz="1600" dirty="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0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184557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SA9</a:t>
                      </a:r>
                      <a:endParaRPr lang="en-GB" sz="1600" dirty="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Mary</a:t>
                      </a:r>
                      <a:endParaRPr lang="en-GB" sz="1600" dirty="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Howe</a:t>
                      </a:r>
                      <a:endParaRPr lang="en-GB" sz="1600" dirty="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 Elm </a:t>
                      </a:r>
                      <a:r>
                        <a:rPr lang="en-GB" sz="1600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Place,Aberdeen</a:t>
                      </a:r>
                      <a:endParaRPr lang="en-GB" sz="1600" dirty="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NULL</a:t>
                      </a:r>
                      <a:endParaRPr lang="en-GB" sz="160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Assistant</a:t>
                      </a:r>
                      <a:endParaRPr lang="en-GB" sz="1600" dirty="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F</a:t>
                      </a:r>
                      <a:endParaRPr lang="en-GB" sz="160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1970-02-19</a:t>
                      </a:r>
                      <a:endParaRPr lang="en-GB" sz="160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9000</a:t>
                      </a:r>
                      <a:endParaRPr lang="en-GB" sz="160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WM532187D</a:t>
                      </a:r>
                      <a:endParaRPr lang="en-GB" sz="160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B7</a:t>
                      </a:r>
                      <a:endParaRPr lang="en-GB" sz="1600" dirty="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2571177"/>
                  </a:ext>
                </a:extLst>
              </a:tr>
              <a:tr h="397100"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SG14</a:t>
                      </a:r>
                      <a:endParaRPr lang="en-GB" sz="1600" dirty="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David</a:t>
                      </a:r>
                      <a:endParaRPr lang="en-GB" sz="160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Ford</a:t>
                      </a:r>
                      <a:endParaRPr lang="en-GB" sz="1600" dirty="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63 Ashby St,Glasgow</a:t>
                      </a:r>
                      <a:endParaRPr lang="en-GB" sz="160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0141-3392177</a:t>
                      </a:r>
                      <a:endParaRPr lang="en-GB" sz="1600" dirty="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Deputy</a:t>
                      </a:r>
                      <a:endParaRPr lang="en-GB" sz="1600" dirty="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</a:t>
                      </a:r>
                      <a:endParaRPr lang="en-GB" sz="1600" dirty="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1958-03-24</a:t>
                      </a:r>
                      <a:endParaRPr lang="en-GB" sz="160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18000</a:t>
                      </a:r>
                      <a:endParaRPr lang="en-GB" sz="160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WL220658D</a:t>
                      </a:r>
                      <a:endParaRPr lang="en-GB" sz="160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B3</a:t>
                      </a:r>
                      <a:endParaRPr lang="en-GB" sz="1600" dirty="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2753211"/>
                  </a:ext>
                </a:extLst>
              </a:tr>
              <a:tr h="414613"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SG37</a:t>
                      </a:r>
                      <a:endParaRPr lang="en-GB" sz="1600" dirty="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Ann</a:t>
                      </a:r>
                      <a:endParaRPr lang="en-GB" sz="1600" dirty="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Beech</a:t>
                      </a:r>
                      <a:endParaRPr lang="en-GB" sz="1600" dirty="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81 George St,Glasgow</a:t>
                      </a:r>
                      <a:endParaRPr lang="en-GB" sz="160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0141-8483345</a:t>
                      </a:r>
                      <a:endParaRPr lang="en-GB" sz="160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Senior Assistant</a:t>
                      </a:r>
                      <a:endParaRPr lang="en-GB" sz="160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F</a:t>
                      </a:r>
                      <a:endParaRPr lang="en-GB" sz="1600" dirty="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1960-01-10</a:t>
                      </a:r>
                      <a:endParaRPr lang="en-GB" sz="160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12000</a:t>
                      </a:r>
                      <a:endParaRPr lang="en-GB" sz="160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Wl432514C</a:t>
                      </a:r>
                      <a:endParaRPr lang="en-GB" sz="160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B3</a:t>
                      </a:r>
                      <a:endParaRPr lang="en-GB" sz="1600" dirty="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60519"/>
                  </a:ext>
                </a:extLst>
              </a:tr>
              <a:tr h="448546"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SG5</a:t>
                      </a:r>
                      <a:endParaRPr lang="en-GB" sz="1600" dirty="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Susan</a:t>
                      </a:r>
                      <a:endParaRPr lang="en-GB" sz="1600" dirty="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Brand</a:t>
                      </a:r>
                      <a:endParaRPr lang="en-GB" sz="1600" dirty="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 Gt Western </a:t>
                      </a:r>
                      <a:r>
                        <a:rPr lang="en-GB" sz="1600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Rd,Glasgow</a:t>
                      </a:r>
                      <a:endParaRPr lang="en-GB" sz="1600" dirty="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0141-3342001</a:t>
                      </a:r>
                      <a:endParaRPr lang="en-GB" sz="1600" dirty="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Manager</a:t>
                      </a:r>
                      <a:endParaRPr lang="en-GB" sz="1600" dirty="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F</a:t>
                      </a:r>
                      <a:endParaRPr lang="en-GB" sz="1600" dirty="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1940-06-03</a:t>
                      </a:r>
                      <a:endParaRPr lang="en-GB" sz="1600" dirty="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24000</a:t>
                      </a:r>
                      <a:endParaRPr lang="en-GB" sz="1600" dirty="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WK588932E</a:t>
                      </a:r>
                      <a:endParaRPr lang="en-GB" sz="1600" dirty="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B3</a:t>
                      </a:r>
                      <a:endParaRPr lang="en-GB" sz="1600" dirty="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9646217"/>
                  </a:ext>
                </a:extLst>
              </a:tr>
              <a:tr h="526991">
                <a:tc>
                  <a:txBody>
                    <a:bodyPr/>
                    <a:lstStyle/>
                    <a:p>
                      <a:r>
                        <a:rPr lang="en-GB" sz="16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SL21</a:t>
                      </a:r>
                      <a:endParaRPr lang="en-GB" sz="160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John</a:t>
                      </a:r>
                      <a:endParaRPr lang="en-GB" sz="1600" dirty="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White</a:t>
                      </a:r>
                      <a:endParaRPr lang="en-GB" sz="1600" dirty="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19 Taylor St,London</a:t>
                      </a:r>
                      <a:endParaRPr lang="en-GB" sz="160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0171-8445112</a:t>
                      </a:r>
                      <a:endParaRPr lang="en-GB" sz="160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Manager</a:t>
                      </a:r>
                      <a:endParaRPr lang="en-GB" sz="160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</a:t>
                      </a:r>
                      <a:endParaRPr lang="en-GB" sz="160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1945-10-01</a:t>
                      </a:r>
                      <a:endParaRPr lang="en-GB" sz="1600" dirty="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30000</a:t>
                      </a:r>
                      <a:endParaRPr lang="en-GB" sz="1600" dirty="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WK442011B</a:t>
                      </a:r>
                      <a:endParaRPr lang="en-GB" sz="1600" dirty="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B5</a:t>
                      </a:r>
                      <a:endParaRPr lang="en-GB" sz="1600" dirty="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2174912"/>
                  </a:ext>
                </a:extLst>
              </a:tr>
              <a:tr h="517196"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SL41</a:t>
                      </a:r>
                      <a:endParaRPr lang="en-GB" sz="1600" dirty="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Julie</a:t>
                      </a:r>
                      <a:endParaRPr lang="en-GB" sz="1600" dirty="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Lee</a:t>
                      </a:r>
                      <a:endParaRPr lang="en-GB" sz="1600" dirty="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28 Malvern St, Kilburn</a:t>
                      </a:r>
                      <a:endParaRPr lang="en-GB" sz="160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0181-5543541</a:t>
                      </a:r>
                      <a:endParaRPr lang="en-GB" sz="160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Assistant</a:t>
                      </a:r>
                      <a:endParaRPr lang="en-GB" sz="1600" dirty="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F</a:t>
                      </a:r>
                      <a:endParaRPr lang="en-GB" sz="160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1965-06-13</a:t>
                      </a:r>
                      <a:endParaRPr lang="en-GB" sz="1600" dirty="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9000</a:t>
                      </a:r>
                      <a:endParaRPr lang="en-GB" sz="1600" dirty="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WA290573K</a:t>
                      </a:r>
                      <a:endParaRPr lang="en-GB" sz="1600" dirty="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B5</a:t>
                      </a:r>
                      <a:endParaRPr lang="en-GB" sz="1600" dirty="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16574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AF20B2-39A0-3643-AD68-4D1F35120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AA77-887F-5A40-AE54-8D2932A330F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855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0516D-F111-9B46-BCE9-BB00D96B7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3E005-6ABF-FB48-8838-B81574611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To execute following statements in a specific database, you can either make the database active database or you can</a:t>
            </a:r>
          </a:p>
          <a:p>
            <a:r>
              <a:rPr lang="en-GB" sz="2400" dirty="0"/>
              <a:t>Use the “ USE” keyword. E.g. USE </a:t>
            </a:r>
            <a:r>
              <a:rPr lang="en-GB" sz="2400" dirty="0" err="1"/>
              <a:t>DreamHome</a:t>
            </a:r>
            <a:r>
              <a:rPr lang="en-GB" sz="2400" dirty="0"/>
              <a:t>;</a:t>
            </a:r>
          </a:p>
          <a:p>
            <a:r>
              <a:rPr lang="en-GB" sz="2400" dirty="0"/>
              <a:t># is used to write a single line comment. Anything on a single line after the hash symbol will be ignored by SQL</a:t>
            </a:r>
          </a:p>
          <a:p>
            <a:r>
              <a:rPr lang="en-GB" sz="2400" dirty="0"/>
              <a:t>/* …*/ is a multiline comment. Any number of lines in between will be ignored.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D0B63-FF86-CB47-AB01-7D0426A59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AA77-887F-5A40-AE54-8D2932A330F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7493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A429A-7D39-6C44-BE6C-3520F6761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- Simple select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DCC4E-946C-7744-9103-F2613CC5D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Example 1: show all the </a:t>
            </a:r>
            <a:r>
              <a:rPr lang="en-GB" sz="2400" dirty="0" err="1"/>
              <a:t>staffNo</a:t>
            </a:r>
            <a:r>
              <a:rPr lang="en-GB" sz="2400" dirty="0"/>
              <a:t> of all the staff members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USE </a:t>
            </a:r>
            <a:r>
              <a:rPr lang="en-GB" sz="2400" dirty="0" err="1"/>
              <a:t>DreamHome</a:t>
            </a:r>
            <a:r>
              <a:rPr lang="en-GB" sz="2400" dirty="0"/>
              <a:t>; </a:t>
            </a:r>
          </a:p>
          <a:p>
            <a:pPr marL="0" indent="0">
              <a:buNone/>
            </a:pPr>
            <a:r>
              <a:rPr lang="en-GB" sz="2400" dirty="0"/>
              <a:t>SELECT </a:t>
            </a:r>
          </a:p>
          <a:p>
            <a:pPr marL="0" indent="0">
              <a:buNone/>
            </a:pPr>
            <a:r>
              <a:rPr lang="en-GB" sz="2400" dirty="0"/>
              <a:t>    </a:t>
            </a:r>
            <a:r>
              <a:rPr lang="en-GB" sz="2400" dirty="0" err="1"/>
              <a:t>staffNo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FROM</a:t>
            </a:r>
          </a:p>
          <a:p>
            <a:pPr marL="0" indent="0">
              <a:buNone/>
            </a:pPr>
            <a:r>
              <a:rPr lang="en-GB" sz="2400" dirty="0"/>
              <a:t>    staff;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C0F25F-7359-1345-8CEC-CD5DDD2DF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AA77-887F-5A40-AE54-8D2932A330F9}" type="slidenum">
              <a:rPr lang="en-GB" smtClean="0"/>
              <a:t>9</a:t>
            </a:fld>
            <a:endParaRPr lang="en-GB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714A7E1-0E65-3E49-84A2-0421FEA99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473"/>
              </p:ext>
            </p:extLst>
          </p:nvPr>
        </p:nvGraphicFramePr>
        <p:xfrm>
          <a:off x="8007928" y="3024497"/>
          <a:ext cx="1461414" cy="2639125"/>
        </p:xfrm>
        <a:graphic>
          <a:graphicData uri="http://schemas.openxmlformats.org/drawingml/2006/table">
            <a:tbl>
              <a:tblPr/>
              <a:tblGrid>
                <a:gridCol w="1461414">
                  <a:extLst>
                    <a:ext uri="{9D8B030D-6E8A-4147-A177-3AD203B41FA5}">
                      <a16:colId xmlns:a16="http://schemas.microsoft.com/office/drawing/2014/main" val="2314497036"/>
                    </a:ext>
                  </a:extLst>
                </a:gridCol>
              </a:tblGrid>
              <a:tr h="250917">
                <a:tc>
                  <a:txBody>
                    <a:bodyPr/>
                    <a:lstStyle/>
                    <a:p>
                      <a:r>
                        <a:rPr lang="en-GB" sz="1600" b="1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StaffNo</a:t>
                      </a:r>
                      <a:endParaRPr lang="en-GB" sz="1600" dirty="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0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3760786"/>
                  </a:ext>
                </a:extLst>
              </a:tr>
              <a:tr h="297409">
                <a:tc>
                  <a:txBody>
                    <a:bodyPr/>
                    <a:lstStyle/>
                    <a:p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SA9</a:t>
                      </a:r>
                      <a:endParaRPr lang="en-GB" sz="1600" b="0" dirty="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042355"/>
                  </a:ext>
                </a:extLst>
              </a:tr>
              <a:tr h="355182">
                <a:tc>
                  <a:txBody>
                    <a:bodyPr/>
                    <a:lstStyle/>
                    <a:p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SG14</a:t>
                      </a:r>
                      <a:endParaRPr lang="en-GB" sz="1600" b="0" dirty="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896893"/>
                  </a:ext>
                </a:extLst>
              </a:tr>
              <a:tr h="370846">
                <a:tc>
                  <a:txBody>
                    <a:bodyPr/>
                    <a:lstStyle/>
                    <a:p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SG37</a:t>
                      </a:r>
                      <a:endParaRPr lang="en-GB" sz="1600" b="0" dirty="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673901"/>
                  </a:ext>
                </a:extLst>
              </a:tr>
              <a:tr h="401197">
                <a:tc>
                  <a:txBody>
                    <a:bodyPr/>
                    <a:lstStyle/>
                    <a:p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SG5</a:t>
                      </a:r>
                      <a:endParaRPr lang="en-GB" sz="1600" b="0" dirty="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598727"/>
                  </a:ext>
                </a:extLst>
              </a:tr>
              <a:tr h="471361">
                <a:tc>
                  <a:txBody>
                    <a:bodyPr/>
                    <a:lstStyle/>
                    <a:p>
                      <a:r>
                        <a:rPr lang="en-GB" sz="1600" b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SL21</a:t>
                      </a:r>
                      <a:endParaRPr lang="en-GB" sz="1600" b="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406501"/>
                  </a:ext>
                </a:extLst>
              </a:tr>
              <a:tr h="462600">
                <a:tc>
                  <a:txBody>
                    <a:bodyPr/>
                    <a:lstStyle/>
                    <a:p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SL41</a:t>
                      </a:r>
                      <a:endParaRPr lang="en-GB" sz="1600" b="0" dirty="0">
                        <a:effectLst/>
                      </a:endParaRPr>
                    </a:p>
                  </a:txBody>
                  <a:tcPr marL="18345" marR="18345" marT="18345" marB="183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480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771666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953143669BC8488B5690615E2747F6" ma:contentTypeVersion="10" ma:contentTypeDescription="Create a new document." ma:contentTypeScope="" ma:versionID="140125794669e80df32ffbbd2afd6735">
  <xsd:schema xmlns:xsd="http://www.w3.org/2001/XMLSchema" xmlns:xs="http://www.w3.org/2001/XMLSchema" xmlns:p="http://schemas.microsoft.com/office/2006/metadata/properties" xmlns:ns2="5277bcd1-127d-4a9c-a9a5-9bb51cbebbc6" xmlns:ns3="4981a3c0-6f83-4735-aa2a-e5cc52e76c06" targetNamespace="http://schemas.microsoft.com/office/2006/metadata/properties" ma:root="true" ma:fieldsID="61b5367d41d4a403b6d86171533c0f29" ns2:_="" ns3:_="">
    <xsd:import namespace="5277bcd1-127d-4a9c-a9a5-9bb51cbebbc6"/>
    <xsd:import namespace="4981a3c0-6f83-4735-aa2a-e5cc52e76c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77bcd1-127d-4a9c-a9a5-9bb51cbebb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76cfaf09-5f88-45ad-a6a8-dad774d80bd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81a3c0-6f83-4735-aa2a-e5cc52e76c06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58859096-573a-4352-b734-54d86b2d3e64}" ma:internalName="TaxCatchAll" ma:showField="CatchAllData" ma:web="4981a3c0-6f83-4735-aa2a-e5cc52e76c0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61D6F61-B333-475F-A450-4B036E3B0FDB}"/>
</file>

<file path=customXml/itemProps2.xml><?xml version="1.0" encoding="utf-8"?>
<ds:datastoreItem xmlns:ds="http://schemas.openxmlformats.org/officeDocument/2006/customXml" ds:itemID="{CB3B1099-34B0-42CB-AEF8-5D53D60CA78E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5690</TotalTime>
  <Words>2946</Words>
  <Application>Microsoft Office PowerPoint</Application>
  <PresentationFormat>Widescreen</PresentationFormat>
  <Paragraphs>724</Paragraphs>
  <Slides>60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7" baseType="lpstr">
      <vt:lpstr>Arial</vt:lpstr>
      <vt:lpstr>Calibri</vt:lpstr>
      <vt:lpstr>Helvetica Neue</vt:lpstr>
      <vt:lpstr>Trebuchet MS</vt:lpstr>
      <vt:lpstr>Wingdings</vt:lpstr>
      <vt:lpstr>Wingdings 3</vt:lpstr>
      <vt:lpstr>Facet</vt:lpstr>
      <vt:lpstr>Structured Query Language</vt:lpstr>
      <vt:lpstr>SQL</vt:lpstr>
      <vt:lpstr>Structured Query Language</vt:lpstr>
      <vt:lpstr>DML</vt:lpstr>
      <vt:lpstr>Select</vt:lpstr>
      <vt:lpstr>Semantics of the keywords</vt:lpstr>
      <vt:lpstr>Staff Table</vt:lpstr>
      <vt:lpstr>Tips</vt:lpstr>
      <vt:lpstr>Example - Simple select statement</vt:lpstr>
      <vt:lpstr>Example - Simple select statement</vt:lpstr>
      <vt:lpstr>Example - Simple select statement</vt:lpstr>
      <vt:lpstr>Example - Simple select statement</vt:lpstr>
      <vt:lpstr>Row selection with where clause</vt:lpstr>
      <vt:lpstr>Example - Comparison</vt:lpstr>
      <vt:lpstr>Example - Comparison</vt:lpstr>
      <vt:lpstr>Example - Range</vt:lpstr>
      <vt:lpstr>PowerPoint Presentation</vt:lpstr>
      <vt:lpstr>Example - Set</vt:lpstr>
      <vt:lpstr>Example - Pattern</vt:lpstr>
      <vt:lpstr>Example - Null</vt:lpstr>
      <vt:lpstr>ORDER BY </vt:lpstr>
      <vt:lpstr>Example – Order by</vt:lpstr>
      <vt:lpstr>PowerPoint Presentation</vt:lpstr>
      <vt:lpstr>Example – Order by</vt:lpstr>
      <vt:lpstr>PowerPoint Presentation</vt:lpstr>
      <vt:lpstr>PowerPoint Presentation</vt:lpstr>
      <vt:lpstr>SQL Aggregate Function</vt:lpstr>
      <vt:lpstr>Example – Aggregate function</vt:lpstr>
      <vt:lpstr>SQL Scalar functions</vt:lpstr>
      <vt:lpstr>SQL Scalar functions</vt:lpstr>
      <vt:lpstr>PowerPoint Presentation</vt:lpstr>
      <vt:lpstr>Grouping results </vt:lpstr>
      <vt:lpstr>Example – Group By</vt:lpstr>
      <vt:lpstr>PowerPoint Presentation</vt:lpstr>
      <vt:lpstr>Example – Group By</vt:lpstr>
      <vt:lpstr>PowerPoint Presentation</vt:lpstr>
      <vt:lpstr>Insert Statement</vt:lpstr>
      <vt:lpstr>Example 17 </vt:lpstr>
      <vt:lpstr>Example –default order</vt:lpstr>
      <vt:lpstr>Update Statement</vt:lpstr>
      <vt:lpstr>Example 18 – Update </vt:lpstr>
      <vt:lpstr>Delete Statement</vt:lpstr>
      <vt:lpstr>Example – Update </vt:lpstr>
      <vt:lpstr>PowerPoint Presentation</vt:lpstr>
      <vt:lpstr>MySQL Datatypes</vt:lpstr>
      <vt:lpstr>Numeric -integer</vt:lpstr>
      <vt:lpstr>Numeric – floating point</vt:lpstr>
      <vt:lpstr>String </vt:lpstr>
      <vt:lpstr>Date and Time</vt:lpstr>
      <vt:lpstr>Data Definition Language</vt:lpstr>
      <vt:lpstr>Data Definition Language</vt:lpstr>
      <vt:lpstr>Create database</vt:lpstr>
      <vt:lpstr>Create Table</vt:lpstr>
      <vt:lpstr>PowerPoint Presentation</vt:lpstr>
      <vt:lpstr>Create Index</vt:lpstr>
      <vt:lpstr>Alter Table</vt:lpstr>
      <vt:lpstr>Alter Table</vt:lpstr>
      <vt:lpstr>Drop statement</vt:lpstr>
      <vt:lpstr>Drop statement</vt:lpstr>
      <vt:lpstr>Drop statement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Analytics </dc:title>
  <dc:creator>Yalemisew M. Abgaz</dc:creator>
  <cp:lastModifiedBy>Eugene McLaughlin</cp:lastModifiedBy>
  <cp:revision>86</cp:revision>
  <cp:lastPrinted>2018-10-06T09:13:14Z</cp:lastPrinted>
  <dcterms:created xsi:type="dcterms:W3CDTF">2018-08-23T09:56:03Z</dcterms:created>
  <dcterms:modified xsi:type="dcterms:W3CDTF">2021-02-18T20:59:08Z</dcterms:modified>
</cp:coreProperties>
</file>