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D7128D-D900-42C3-8859-967E72616D7E}" v="8" dt="2022-11-07T20:37:17.7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gene McLaughlin" userId="0be848c5-6231-4d8f-adc7-b7d66b9f1916" providerId="ADAL" clId="{38D7128D-D900-42C3-8859-967E72616D7E}"/>
    <pc:docChg chg="custSel modSld modMainMaster">
      <pc:chgData name="Eugene McLaughlin" userId="0be848c5-6231-4d8f-adc7-b7d66b9f1916" providerId="ADAL" clId="{38D7128D-D900-42C3-8859-967E72616D7E}" dt="2022-11-07T20:37:17.724" v="9" actId="207"/>
      <pc:docMkLst>
        <pc:docMk/>
      </pc:docMkLst>
      <pc:sldChg chg="delSp mod">
        <pc:chgData name="Eugene McLaughlin" userId="0be848c5-6231-4d8f-adc7-b7d66b9f1916" providerId="ADAL" clId="{38D7128D-D900-42C3-8859-967E72616D7E}" dt="2022-11-07T20:33:21.487" v="0" actId="478"/>
        <pc:sldMkLst>
          <pc:docMk/>
          <pc:sldMk cId="0" sldId="256"/>
        </pc:sldMkLst>
        <pc:spChg chg="del">
          <ac:chgData name="Eugene McLaughlin" userId="0be848c5-6231-4d8f-adc7-b7d66b9f1916" providerId="ADAL" clId="{38D7128D-D900-42C3-8859-967E72616D7E}" dt="2022-11-07T20:33:21.487" v="0" actId="478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Eugene McLaughlin" userId="0be848c5-6231-4d8f-adc7-b7d66b9f1916" providerId="ADAL" clId="{38D7128D-D900-42C3-8859-967E72616D7E}" dt="2022-11-07T20:33:53.164" v="2"/>
        <pc:sldMkLst>
          <pc:docMk/>
          <pc:sldMk cId="0" sldId="268"/>
        </pc:sldMkLst>
        <pc:spChg chg="mod">
          <ac:chgData name="Eugene McLaughlin" userId="0be848c5-6231-4d8f-adc7-b7d66b9f1916" providerId="ADAL" clId="{38D7128D-D900-42C3-8859-967E72616D7E}" dt="2022-11-07T20:33:53.164" v="2"/>
          <ac:spMkLst>
            <pc:docMk/>
            <pc:sldMk cId="0" sldId="268"/>
            <ac:spMk id="2" creationId="{00000000-0000-0000-0000-000000000000}"/>
          </ac:spMkLst>
        </pc:spChg>
      </pc:sldChg>
      <pc:sldChg chg="modSp mod">
        <pc:chgData name="Eugene McLaughlin" userId="0be848c5-6231-4d8f-adc7-b7d66b9f1916" providerId="ADAL" clId="{38D7128D-D900-42C3-8859-967E72616D7E}" dt="2022-11-07T20:34:42.545" v="3" actId="1076"/>
        <pc:sldMkLst>
          <pc:docMk/>
          <pc:sldMk cId="0" sldId="271"/>
        </pc:sldMkLst>
        <pc:spChg chg="mod">
          <ac:chgData name="Eugene McLaughlin" userId="0be848c5-6231-4d8f-adc7-b7d66b9f1916" providerId="ADAL" clId="{38D7128D-D900-42C3-8859-967E72616D7E}" dt="2022-11-07T20:33:53.164" v="2"/>
          <ac:spMkLst>
            <pc:docMk/>
            <pc:sldMk cId="0" sldId="271"/>
            <ac:spMk id="3" creationId="{00000000-0000-0000-0000-000000000000}"/>
          </ac:spMkLst>
        </pc:spChg>
        <pc:spChg chg="mod">
          <ac:chgData name="Eugene McLaughlin" userId="0be848c5-6231-4d8f-adc7-b7d66b9f1916" providerId="ADAL" clId="{38D7128D-D900-42C3-8859-967E72616D7E}" dt="2022-11-07T20:34:42.545" v="3" actId="1076"/>
          <ac:spMkLst>
            <pc:docMk/>
            <pc:sldMk cId="0" sldId="271"/>
            <ac:spMk id="4" creationId="{00000000-0000-0000-0000-000000000000}"/>
          </ac:spMkLst>
        </pc:spChg>
      </pc:sldChg>
      <pc:sldMasterChg chg="modSp modSldLayout">
        <pc:chgData name="Eugene McLaughlin" userId="0be848c5-6231-4d8f-adc7-b7d66b9f1916" providerId="ADAL" clId="{38D7128D-D900-42C3-8859-967E72616D7E}" dt="2022-11-07T20:37:17.724" v="9" actId="207"/>
        <pc:sldMasterMkLst>
          <pc:docMk/>
          <pc:sldMasterMk cId="903128630" sldId="2147483685"/>
        </pc:sldMasterMkLst>
        <pc:spChg chg="mod">
          <ac:chgData name="Eugene McLaughlin" userId="0be848c5-6231-4d8f-adc7-b7d66b9f1916" providerId="ADAL" clId="{38D7128D-D900-42C3-8859-967E72616D7E}" dt="2022-11-07T20:36:48.654" v="7" actId="113"/>
          <ac:spMkLst>
            <pc:docMk/>
            <pc:sldMasterMk cId="903128630" sldId="2147483685"/>
            <ac:spMk id="6" creationId="{00000000-0000-0000-0000-000000000000}"/>
          </ac:spMkLst>
        </pc:spChg>
        <pc:sldLayoutChg chg="delSp modSp mod">
          <pc:chgData name="Eugene McLaughlin" userId="0be848c5-6231-4d8f-adc7-b7d66b9f1916" providerId="ADAL" clId="{38D7128D-D900-42C3-8859-967E72616D7E}" dt="2022-11-07T20:36:30.564" v="5" actId="478"/>
          <pc:sldLayoutMkLst>
            <pc:docMk/>
            <pc:sldMasterMk cId="903128630" sldId="2147483685"/>
            <pc:sldLayoutMk cId="1999910630" sldId="2147483686"/>
          </pc:sldLayoutMkLst>
          <pc:spChg chg="mod">
            <ac:chgData name="Eugene McLaughlin" userId="0be848c5-6231-4d8f-adc7-b7d66b9f1916" providerId="ADAL" clId="{38D7128D-D900-42C3-8859-967E72616D7E}" dt="2022-11-07T20:36:24.329" v="4" actId="1076"/>
            <ac:spMkLst>
              <pc:docMk/>
              <pc:sldMasterMk cId="903128630" sldId="2147483685"/>
              <pc:sldLayoutMk cId="1999910630" sldId="2147483686"/>
              <ac:spMk id="6" creationId="{00000000-0000-0000-0000-000000000000}"/>
            </ac:spMkLst>
          </pc:spChg>
          <pc:spChg chg="del">
            <ac:chgData name="Eugene McLaughlin" userId="0be848c5-6231-4d8f-adc7-b7d66b9f1916" providerId="ADAL" clId="{38D7128D-D900-42C3-8859-967E72616D7E}" dt="2022-11-07T20:36:30.564" v="5" actId="478"/>
            <ac:spMkLst>
              <pc:docMk/>
              <pc:sldMasterMk cId="903128630" sldId="2147483685"/>
              <pc:sldLayoutMk cId="1999910630" sldId="2147483686"/>
              <ac:spMk id="9" creationId="{00000000-0000-0000-0000-000000000000}"/>
            </ac:spMkLst>
          </pc:spChg>
        </pc:sldLayoutChg>
        <pc:sldLayoutChg chg="modSp">
          <pc:chgData name="Eugene McLaughlin" userId="0be848c5-6231-4d8f-adc7-b7d66b9f1916" providerId="ADAL" clId="{38D7128D-D900-42C3-8859-967E72616D7E}" dt="2022-11-07T20:37:12.563" v="8" actId="207"/>
          <pc:sldLayoutMkLst>
            <pc:docMk/>
            <pc:sldMasterMk cId="903128630" sldId="2147483685"/>
            <pc:sldLayoutMk cId="2884442729" sldId="2147483702"/>
          </pc:sldLayoutMkLst>
          <pc:spChg chg="mod">
            <ac:chgData name="Eugene McLaughlin" userId="0be848c5-6231-4d8f-adc7-b7d66b9f1916" providerId="ADAL" clId="{38D7128D-D900-42C3-8859-967E72616D7E}" dt="2022-11-07T20:37:12.563" v="8" actId="207"/>
            <ac:spMkLst>
              <pc:docMk/>
              <pc:sldMasterMk cId="903128630" sldId="2147483685"/>
              <pc:sldLayoutMk cId="2884442729" sldId="2147483702"/>
              <ac:spMk id="6" creationId="{00000000-0000-0000-0000-000000000000}"/>
            </ac:spMkLst>
          </pc:spChg>
        </pc:sldLayoutChg>
        <pc:sldLayoutChg chg="modSp">
          <pc:chgData name="Eugene McLaughlin" userId="0be848c5-6231-4d8f-adc7-b7d66b9f1916" providerId="ADAL" clId="{38D7128D-D900-42C3-8859-967E72616D7E}" dt="2022-11-07T20:37:17.724" v="9" actId="207"/>
          <pc:sldLayoutMkLst>
            <pc:docMk/>
            <pc:sldMasterMk cId="903128630" sldId="2147483685"/>
            <pc:sldLayoutMk cId="2839074822" sldId="2147483703"/>
          </pc:sldLayoutMkLst>
          <pc:spChg chg="mod">
            <ac:chgData name="Eugene McLaughlin" userId="0be848c5-6231-4d8f-adc7-b7d66b9f1916" providerId="ADAL" clId="{38D7128D-D900-42C3-8859-967E72616D7E}" dt="2022-11-07T20:37:17.724" v="9" actId="207"/>
            <ac:spMkLst>
              <pc:docMk/>
              <pc:sldMasterMk cId="903128630" sldId="2147483685"/>
              <pc:sldLayoutMk cId="2839074822" sldId="2147483703"/>
              <ac:spMk id="7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09639-0884-4B74-A324-0D23ACE2BC9A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89857-AA68-40AF-B0DA-082B7BA53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01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1CB7-6213-4319-91C1-F20FE602E2F1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533400"/>
            <a:ext cx="584978" cy="365125"/>
          </a:xfrm>
        </p:spPr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91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0807-BC5C-4752-9F63-34B18214499F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64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7EB2-1156-4C0F-8090-FFDB86420281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9757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0945-B09A-449D-ACC2-4C3B46E72B9B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615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6855-3FE3-43CE-8E33-EA5A130F3BCE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1647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3EE5-BB32-4886-82F2-4C8DB846D5C6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391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530F-4E70-4D55-94D2-73133A8C5F76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364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16C8-4ACA-4885-A6F2-3C90B3737113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558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50895" y="2494280"/>
            <a:ext cx="3442208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31F1C-0519-4417-9DC1-1A3485411E7A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rgbClr val="7030A0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442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3886200" cy="411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7702" y="1928567"/>
            <a:ext cx="3532504" cy="3952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F3C13-9D47-42D5-8E83-E6C166D882A3}" type="datetime1">
              <a:rPr lang="en-US" smtClean="0"/>
              <a:t>11/7/2022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rgbClr val="7030A0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907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DC22-65CE-48D4-9BBC-D64EADC00B75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67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3DE7-E6BB-4C38-B47D-1D18F82E39D9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55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D676-7034-407E-BE61-6473D75B34E6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55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8F5-4371-4557-9106-125A3E8E4D2B}" type="datetime1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20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10D8-1A51-4265-B0C5-59F8949B243A}" type="datetime1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4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2165-A55F-401D-9B7E-9B1B51636622}" type="datetime1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7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1236-02AD-4829-B466-5534C469DCCB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9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B43B-86D5-43F9-BCAB-AB87DB7D2580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22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92133-5B56-4C93-B299-1CA714D823D6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rgbClr val="7030A0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12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0895" y="2494280"/>
            <a:ext cx="344042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latin typeface="Arial"/>
                <a:cs typeface="Arial"/>
              </a:rPr>
              <a:t>Normalization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129BD-EBEA-463C-A7CC-7FB74B19E0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7520" y="817880"/>
            <a:ext cx="56476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Rules of 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904059"/>
            <a:ext cx="7441565" cy="240792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333CC"/>
                </a:solidFill>
                <a:latin typeface="Arial"/>
                <a:cs typeface="Arial"/>
              </a:rPr>
              <a:t>Rule</a:t>
            </a:r>
            <a:r>
              <a:rPr sz="32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690"/>
              </a:spcBef>
              <a:tabLst>
                <a:tab pos="5205095" algn="l"/>
              </a:tabLst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Arial"/>
                <a:cs typeface="Arial"/>
              </a:rPr>
              <a:t>Eliminate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Redundant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Data.	</a:t>
            </a:r>
            <a:r>
              <a:rPr sz="2800" dirty="0">
                <a:latin typeface="Arial"/>
                <a:cs typeface="Arial"/>
              </a:rPr>
              <a:t>If an attribute  depends on only part of a multi valued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key  (I.e. composite </a:t>
            </a:r>
            <a:r>
              <a:rPr sz="2800" spc="-5" dirty="0">
                <a:latin typeface="Arial"/>
                <a:cs typeface="Arial"/>
              </a:rPr>
              <a:t>key)….</a:t>
            </a:r>
            <a:r>
              <a:rPr sz="2800" b="1" spc="-5" dirty="0">
                <a:latin typeface="Arial"/>
                <a:cs typeface="Arial"/>
              </a:rPr>
              <a:t>REMOVE IT TO </a:t>
            </a:r>
            <a:r>
              <a:rPr sz="2800" b="1" dirty="0">
                <a:latin typeface="Arial"/>
                <a:cs typeface="Arial"/>
              </a:rPr>
              <a:t>A  </a:t>
            </a:r>
            <a:r>
              <a:rPr sz="2800" b="1" spc="-5" dirty="0">
                <a:latin typeface="Arial"/>
                <a:cs typeface="Arial"/>
              </a:rPr>
              <a:t>SEPARATE TABLE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CBC19-61FD-4421-B1BA-699CF383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5791" y="817880"/>
            <a:ext cx="73926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Some Anomalies at this</a:t>
            </a:r>
            <a:r>
              <a:rPr spc="10" dirty="0"/>
              <a:t> </a:t>
            </a:r>
            <a:r>
              <a:rPr spc="-5" dirty="0"/>
              <a:t>Level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904059"/>
            <a:ext cx="7447280" cy="249364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3300"/>
                </a:solidFill>
                <a:latin typeface="Arial"/>
                <a:cs typeface="Arial"/>
              </a:rPr>
              <a:t>Update</a:t>
            </a:r>
            <a:r>
              <a:rPr sz="3200" spc="-10" dirty="0">
                <a:solidFill>
                  <a:srgbClr val="FF3300"/>
                </a:solidFill>
                <a:latin typeface="Arial"/>
                <a:cs typeface="Arial"/>
              </a:rPr>
              <a:t> Anomaly</a:t>
            </a:r>
            <a:endParaRPr sz="32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latin typeface="Arial"/>
                <a:cs typeface="Arial"/>
              </a:rPr>
              <a:t>Suppose you re-classify a trick (I.e. to </a:t>
            </a:r>
            <a:r>
              <a:rPr sz="2800" spc="-5" dirty="0">
                <a:latin typeface="Arial"/>
                <a:cs typeface="Arial"/>
              </a:rPr>
              <a:t>give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it  </a:t>
            </a:r>
            <a:r>
              <a:rPr sz="2800" dirty="0">
                <a:latin typeface="Arial"/>
                <a:cs typeface="Arial"/>
              </a:rPr>
              <a:t>a different trick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ID)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Arial"/>
                <a:cs typeface="Arial"/>
              </a:rPr>
              <a:t>: the change </a:t>
            </a:r>
            <a:r>
              <a:rPr sz="2800" spc="-5" dirty="0">
                <a:latin typeface="Arial"/>
                <a:cs typeface="Arial"/>
              </a:rPr>
              <a:t>has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be </a:t>
            </a:r>
            <a:r>
              <a:rPr sz="2800" dirty="0">
                <a:latin typeface="Arial"/>
                <a:cs typeface="Arial"/>
              </a:rPr>
              <a:t>made for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EVERY</a:t>
            </a:r>
            <a:endParaRPr sz="2800">
              <a:latin typeface="Arial"/>
              <a:cs typeface="Arial"/>
            </a:endParaRPr>
          </a:p>
          <a:p>
            <a:pPr marL="75501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Arial"/>
                <a:cs typeface="Arial"/>
              </a:rPr>
              <a:t>puppy that knows the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trick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7088A-1F4A-44A7-8B71-E0CD0554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6892" y="817880"/>
            <a:ext cx="50298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Another</a:t>
            </a:r>
            <a:r>
              <a:rPr spc="-30" dirty="0"/>
              <a:t> </a:t>
            </a:r>
            <a:r>
              <a:rPr spc="-5" dirty="0"/>
              <a:t>Anomaly….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904059"/>
            <a:ext cx="7084695" cy="300672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3300"/>
                </a:solidFill>
                <a:latin typeface="Arial"/>
                <a:cs typeface="Arial"/>
              </a:rPr>
              <a:t>Delete</a:t>
            </a:r>
            <a:r>
              <a:rPr sz="3200" spc="-10" dirty="0">
                <a:solidFill>
                  <a:srgbClr val="FF3300"/>
                </a:solidFill>
                <a:latin typeface="Arial"/>
                <a:cs typeface="Arial"/>
              </a:rPr>
              <a:t> Anomaly</a:t>
            </a:r>
            <a:endParaRPr sz="32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690"/>
              </a:spcBef>
              <a:tabLst>
                <a:tab pos="4942840" algn="l"/>
              </a:tabLst>
            </a:pPr>
            <a:r>
              <a:rPr sz="2800" dirty="0">
                <a:latin typeface="Arial"/>
                <a:cs typeface="Arial"/>
              </a:rPr>
              <a:t>Fifi gets run down by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car.	Her records  have to be removed from the DB and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  </a:t>
            </a:r>
            <a:r>
              <a:rPr sz="2800" spc="-5" dirty="0">
                <a:latin typeface="Arial"/>
                <a:cs typeface="Arial"/>
              </a:rPr>
              <a:t>with it goes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trick.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To avoid this </a:t>
            </a:r>
            <a:r>
              <a:rPr sz="2800" spc="-5" dirty="0">
                <a:latin typeface="Arial"/>
                <a:cs typeface="Arial"/>
              </a:rPr>
              <a:t>we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need…..2NF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2CA1F-2D3F-4E5E-A8F8-24CE3484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2NF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447800"/>
            <a:ext cx="2514600" cy="1981200"/>
          </a:xfrm>
          <a:prstGeom prst="rect">
            <a:avLst/>
          </a:prstGeom>
          <a:solidFill>
            <a:srgbClr val="01CC99"/>
          </a:solidFill>
          <a:ln w="9525">
            <a:solidFill>
              <a:srgbClr val="010101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655"/>
              </a:spcBef>
            </a:pPr>
            <a:r>
              <a:rPr sz="2400" dirty="0">
                <a:latin typeface="Arial"/>
                <a:cs typeface="Arial"/>
              </a:rPr>
              <a:t>Puppy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663575" indent="-343535">
              <a:lnSpc>
                <a:spcPct val="100000"/>
              </a:lnSpc>
              <a:spcBef>
                <a:spcPts val="225"/>
              </a:spcBef>
              <a:buChar char="•"/>
              <a:tabLst>
                <a:tab pos="663575" algn="l"/>
                <a:tab pos="664210" algn="l"/>
              </a:tabLst>
            </a:pPr>
            <a:r>
              <a:rPr sz="1800" spc="-5" dirty="0">
                <a:latin typeface="Arial"/>
                <a:cs typeface="Arial"/>
              </a:rPr>
              <a:t>Puppy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Number</a:t>
            </a:r>
            <a:endParaRPr sz="1800">
              <a:latin typeface="Arial"/>
              <a:cs typeface="Arial"/>
            </a:endParaRPr>
          </a:p>
          <a:p>
            <a:pPr marL="663575" indent="-343535">
              <a:lnSpc>
                <a:spcPct val="100000"/>
              </a:lnSpc>
              <a:spcBef>
                <a:spcPts val="229"/>
              </a:spcBef>
              <a:buChar char="•"/>
              <a:tabLst>
                <a:tab pos="663575" algn="l"/>
                <a:tab pos="664210" algn="l"/>
              </a:tabLst>
            </a:pPr>
            <a:r>
              <a:rPr sz="1800" spc="-5" dirty="0">
                <a:latin typeface="Arial"/>
                <a:cs typeface="Arial"/>
              </a:rPr>
              <a:t>Puppy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  <a:p>
            <a:pPr marL="663575" indent="-343535">
              <a:lnSpc>
                <a:spcPct val="100000"/>
              </a:lnSpc>
              <a:spcBef>
                <a:spcPts val="220"/>
              </a:spcBef>
              <a:buChar char="•"/>
              <a:tabLst>
                <a:tab pos="663575" algn="l"/>
                <a:tab pos="664210" algn="l"/>
              </a:tabLst>
            </a:pPr>
            <a:r>
              <a:rPr sz="1800" spc="-5" dirty="0">
                <a:latin typeface="Arial"/>
                <a:cs typeface="Arial"/>
              </a:rPr>
              <a:t>Kennel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  <a:p>
            <a:pPr marL="663575" indent="-343535">
              <a:lnSpc>
                <a:spcPct val="100000"/>
              </a:lnSpc>
              <a:spcBef>
                <a:spcPts val="229"/>
              </a:spcBef>
              <a:buChar char="•"/>
              <a:tabLst>
                <a:tab pos="663575" algn="l"/>
                <a:tab pos="664210" algn="l"/>
              </a:tabLst>
            </a:pPr>
            <a:r>
              <a:rPr sz="1800" spc="-5" dirty="0">
                <a:latin typeface="Arial"/>
                <a:cs typeface="Arial"/>
              </a:rPr>
              <a:t>Kennel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  <a:p>
            <a:pPr marL="663575" indent="-343535">
              <a:lnSpc>
                <a:spcPct val="100000"/>
              </a:lnSpc>
              <a:spcBef>
                <a:spcPts val="225"/>
              </a:spcBef>
              <a:buChar char="•"/>
              <a:tabLst>
                <a:tab pos="663575" algn="l"/>
                <a:tab pos="664210" algn="l"/>
              </a:tabLst>
            </a:pPr>
            <a:r>
              <a:rPr sz="1800" spc="-5" dirty="0">
                <a:latin typeface="Arial"/>
                <a:cs typeface="Arial"/>
              </a:rPr>
              <a:t>Kennel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3733800"/>
            <a:ext cx="1905000" cy="1143000"/>
          </a:xfrm>
          <a:prstGeom prst="rect">
            <a:avLst/>
          </a:prstGeom>
          <a:solidFill>
            <a:srgbClr val="01CC99"/>
          </a:solidFill>
          <a:ln w="9525">
            <a:solidFill>
              <a:srgbClr val="010101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latin typeface="Arial"/>
                <a:cs typeface="Arial"/>
              </a:rPr>
              <a:t>Tricks</a:t>
            </a:r>
            <a:endParaRPr sz="2400">
              <a:latin typeface="Arial"/>
              <a:cs typeface="Arial"/>
            </a:endParaRPr>
          </a:p>
          <a:p>
            <a:pPr marL="511175" indent="-343535">
              <a:lnSpc>
                <a:spcPct val="100000"/>
              </a:lnSpc>
              <a:spcBef>
                <a:spcPts val="229"/>
              </a:spcBef>
              <a:buChar char="•"/>
              <a:tabLst>
                <a:tab pos="511175" algn="l"/>
                <a:tab pos="511809" algn="l"/>
              </a:tabLst>
            </a:pPr>
            <a:r>
              <a:rPr sz="1800" spc="-5" dirty="0">
                <a:latin typeface="Arial"/>
                <a:cs typeface="Arial"/>
              </a:rPr>
              <a:t>Trick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  <a:p>
            <a:pPr marL="511175" indent="-343535">
              <a:lnSpc>
                <a:spcPct val="100000"/>
              </a:lnSpc>
              <a:spcBef>
                <a:spcPts val="229"/>
              </a:spcBef>
              <a:buChar char="•"/>
              <a:tabLst>
                <a:tab pos="511175" algn="l"/>
                <a:tab pos="511809" algn="l"/>
              </a:tabLst>
            </a:pPr>
            <a:r>
              <a:rPr sz="1800" spc="-5" dirty="0">
                <a:latin typeface="Arial"/>
                <a:cs typeface="Arial"/>
              </a:rPr>
              <a:t>Trick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200" y="5105400"/>
            <a:ext cx="2743200" cy="1219200"/>
          </a:xfrm>
          <a:prstGeom prst="rect">
            <a:avLst/>
          </a:prstGeom>
          <a:solidFill>
            <a:srgbClr val="01CC99"/>
          </a:solidFill>
          <a:ln w="9525">
            <a:solidFill>
              <a:srgbClr val="01010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545"/>
              </a:lnSpc>
            </a:pPr>
            <a:r>
              <a:rPr sz="2400" dirty="0">
                <a:latin typeface="Arial"/>
                <a:cs typeface="Arial"/>
              </a:rPr>
              <a:t>Puppy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Tricks</a:t>
            </a:r>
            <a:endParaRPr sz="2400">
              <a:latin typeface="Arial"/>
              <a:cs typeface="Arial"/>
            </a:endParaRPr>
          </a:p>
          <a:p>
            <a:pPr marL="434975" indent="-343535">
              <a:lnSpc>
                <a:spcPct val="100000"/>
              </a:lnSpc>
              <a:spcBef>
                <a:spcPts val="225"/>
              </a:spcBef>
              <a:buChar char="•"/>
              <a:tabLst>
                <a:tab pos="434975" algn="l"/>
                <a:tab pos="435609" algn="l"/>
              </a:tabLst>
            </a:pPr>
            <a:r>
              <a:rPr sz="1800" spc="-5" dirty="0">
                <a:latin typeface="Arial"/>
                <a:cs typeface="Arial"/>
              </a:rPr>
              <a:t>Trick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  <a:p>
            <a:pPr marL="434975" indent="-343535">
              <a:lnSpc>
                <a:spcPct val="100000"/>
              </a:lnSpc>
              <a:spcBef>
                <a:spcPts val="229"/>
              </a:spcBef>
              <a:buChar char="•"/>
              <a:tabLst>
                <a:tab pos="434975" algn="l"/>
                <a:tab pos="435609" algn="l"/>
              </a:tabLst>
            </a:pPr>
            <a:r>
              <a:rPr sz="1800" spc="-5" dirty="0">
                <a:latin typeface="Arial"/>
                <a:cs typeface="Arial"/>
              </a:rPr>
              <a:t>Trick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Learned</a:t>
            </a:r>
            <a:endParaRPr sz="1800">
              <a:latin typeface="Arial"/>
              <a:cs typeface="Arial"/>
            </a:endParaRPr>
          </a:p>
          <a:p>
            <a:pPr marL="434975" indent="-343535">
              <a:lnSpc>
                <a:spcPts val="2050"/>
              </a:lnSpc>
              <a:spcBef>
                <a:spcPts val="229"/>
              </a:spcBef>
              <a:buChar char="•"/>
              <a:tabLst>
                <a:tab pos="434975" algn="l"/>
                <a:tab pos="435609" algn="l"/>
              </a:tabLst>
            </a:pPr>
            <a:r>
              <a:rPr sz="1800" spc="-5" dirty="0">
                <a:latin typeface="Arial"/>
                <a:cs typeface="Arial"/>
              </a:rPr>
              <a:t>Skill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Level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7702" y="1975358"/>
            <a:ext cx="3489960" cy="37287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225425" indent="-342900">
              <a:lnSpc>
                <a:spcPct val="89800"/>
              </a:lnSpc>
              <a:spcBef>
                <a:spcPts val="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Separate attributes  </a:t>
            </a:r>
            <a:r>
              <a:rPr sz="2400" dirty="0">
                <a:latin typeface="Arial"/>
                <a:cs typeface="Arial"/>
              </a:rPr>
              <a:t>depending on BOTH  </a:t>
            </a:r>
            <a:r>
              <a:rPr sz="2400" spc="-5" dirty="0">
                <a:latin typeface="Arial"/>
                <a:cs typeface="Arial"/>
              </a:rPr>
              <a:t>parts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key </a:t>
            </a:r>
            <a:r>
              <a:rPr sz="2400" dirty="0">
                <a:latin typeface="Arial"/>
                <a:cs typeface="Arial"/>
              </a:rPr>
              <a:t>from  those depending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only  </a:t>
            </a:r>
            <a:r>
              <a:rPr sz="2400" spc="-5" dirty="0">
                <a:latin typeface="Arial"/>
                <a:cs typeface="Arial"/>
              </a:rPr>
              <a:t>on </a:t>
            </a:r>
            <a:r>
              <a:rPr sz="2400" dirty="0">
                <a:latin typeface="Arial"/>
                <a:cs typeface="Arial"/>
              </a:rPr>
              <a:t>the Trick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9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Results in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tables</a:t>
            </a:r>
            <a:endParaRPr sz="2400">
              <a:latin typeface="Arial"/>
              <a:cs typeface="Arial"/>
            </a:endParaRPr>
          </a:p>
          <a:p>
            <a:pPr marL="755650" marR="147320" lvl="1" indent="-286385">
              <a:lnSpc>
                <a:spcPts val="217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FF3300"/>
                </a:solidFill>
                <a:latin typeface="Arial"/>
                <a:cs typeface="Arial"/>
              </a:rPr>
              <a:t>Tricks </a:t>
            </a:r>
            <a:r>
              <a:rPr sz="2000" spc="-10" dirty="0">
                <a:latin typeface="Arial"/>
                <a:cs typeface="Arial"/>
              </a:rPr>
              <a:t>(names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10" dirty="0">
                <a:latin typeface="Arial"/>
                <a:cs typeface="Arial"/>
              </a:rPr>
              <a:t>each  </a:t>
            </a:r>
            <a:r>
              <a:rPr sz="2000" spc="-5" dirty="0">
                <a:latin typeface="Arial"/>
                <a:cs typeface="Arial"/>
              </a:rPr>
              <a:t>trick</a:t>
            </a:r>
            <a:r>
              <a:rPr sz="2000" spc="-10" dirty="0">
                <a:latin typeface="Arial"/>
                <a:cs typeface="Arial"/>
              </a:rPr>
              <a:t> ID)</a:t>
            </a:r>
            <a:endParaRPr sz="2000">
              <a:latin typeface="Arial"/>
              <a:cs typeface="Arial"/>
            </a:endParaRPr>
          </a:p>
          <a:p>
            <a:pPr marL="755650" marR="5080" lvl="1" indent="-285750">
              <a:lnSpc>
                <a:spcPts val="2170"/>
              </a:lnSpc>
              <a:spcBef>
                <a:spcPts val="459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FF3300"/>
                </a:solidFill>
                <a:latin typeface="Arial"/>
                <a:cs typeface="Arial"/>
              </a:rPr>
              <a:t>Puppy Tricks </a:t>
            </a:r>
            <a:r>
              <a:rPr sz="2000" spc="-5" dirty="0">
                <a:latin typeface="Arial"/>
                <a:cs typeface="Arial"/>
              </a:rPr>
              <a:t>(lists </a:t>
            </a:r>
            <a:r>
              <a:rPr sz="2000" spc="-10" dirty="0">
                <a:latin typeface="Arial"/>
                <a:cs typeface="Arial"/>
              </a:rPr>
              <a:t>tricks  learned </a:t>
            </a:r>
            <a:r>
              <a:rPr sz="2000" spc="-5" dirty="0">
                <a:latin typeface="Arial"/>
                <a:cs typeface="Arial"/>
              </a:rPr>
              <a:t>by each </a:t>
            </a:r>
            <a:r>
              <a:rPr sz="2000" spc="-10" dirty="0">
                <a:latin typeface="Arial"/>
                <a:cs typeface="Arial"/>
              </a:rPr>
              <a:t>pup)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1D0F0-D930-4787-B845-439DB7D103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4548" y="817880"/>
            <a:ext cx="29146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1NF to</a:t>
            </a:r>
            <a:r>
              <a:rPr spc="-60" dirty="0"/>
              <a:t> </a:t>
            </a:r>
            <a:r>
              <a:rPr spc="-5" dirty="0"/>
              <a:t>2NF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437" y="3957637"/>
            <a:ext cx="3209925" cy="2066925"/>
            <a:chOff x="452437" y="3957637"/>
            <a:chExt cx="3209925" cy="2066925"/>
          </a:xfrm>
        </p:grpSpPr>
        <p:sp>
          <p:nvSpPr>
            <p:cNvPr id="4" name="object 4"/>
            <p:cNvSpPr/>
            <p:nvPr/>
          </p:nvSpPr>
          <p:spPr>
            <a:xfrm>
              <a:off x="457200" y="3962400"/>
              <a:ext cx="3200400" cy="2057400"/>
            </a:xfrm>
            <a:custGeom>
              <a:avLst/>
              <a:gdLst/>
              <a:ahLst/>
              <a:cxnLst/>
              <a:rect l="l" t="t" r="r" b="b"/>
              <a:pathLst>
                <a:path w="3200400" h="2057400">
                  <a:moveTo>
                    <a:pt x="3200400" y="2057400"/>
                  </a:moveTo>
                  <a:lnTo>
                    <a:pt x="3200400" y="0"/>
                  </a:lnTo>
                  <a:lnTo>
                    <a:pt x="0" y="0"/>
                  </a:lnTo>
                  <a:lnTo>
                    <a:pt x="0" y="2057400"/>
                  </a:lnTo>
                  <a:lnTo>
                    <a:pt x="3200400" y="2057400"/>
                  </a:lnTo>
                  <a:close/>
                </a:path>
              </a:pathLst>
            </a:custGeom>
            <a:solidFill>
              <a:srgbClr val="01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3962400"/>
              <a:ext cx="3200400" cy="2057400"/>
            </a:xfrm>
            <a:custGeom>
              <a:avLst/>
              <a:gdLst/>
              <a:ahLst/>
              <a:cxnLst/>
              <a:rect l="l" t="t" r="r" b="b"/>
              <a:pathLst>
                <a:path w="3200400" h="2057400">
                  <a:moveTo>
                    <a:pt x="0" y="0"/>
                  </a:moveTo>
                  <a:lnTo>
                    <a:pt x="0" y="2057400"/>
                  </a:lnTo>
                  <a:lnTo>
                    <a:pt x="3200400" y="2057400"/>
                  </a:lnTo>
                  <a:lnTo>
                    <a:pt x="32004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7200" y="1752600"/>
            <a:ext cx="2667000" cy="1981200"/>
          </a:xfrm>
          <a:prstGeom prst="rect">
            <a:avLst/>
          </a:prstGeom>
          <a:solidFill>
            <a:srgbClr val="01CC99"/>
          </a:solidFill>
          <a:ln w="9525">
            <a:solidFill>
              <a:srgbClr val="010101"/>
            </a:solidFill>
          </a:ln>
        </p:spPr>
        <p:txBody>
          <a:bodyPr vert="horz" wrap="square" lIns="0" tIns="242570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1910"/>
              </a:spcBef>
            </a:pPr>
            <a:r>
              <a:rPr sz="2000" b="1" spc="-5" dirty="0">
                <a:latin typeface="Arial"/>
                <a:cs typeface="Arial"/>
              </a:rPr>
              <a:t>Puppy Table</a:t>
            </a:r>
            <a:endParaRPr sz="2000">
              <a:latin typeface="Arial"/>
              <a:cs typeface="Arial"/>
            </a:endParaRPr>
          </a:p>
          <a:p>
            <a:pPr marL="663575" indent="-343535">
              <a:lnSpc>
                <a:spcPct val="100000"/>
              </a:lnSpc>
              <a:spcBef>
                <a:spcPts val="235"/>
              </a:spcBef>
              <a:buChar char="•"/>
              <a:tabLst>
                <a:tab pos="663575" algn="l"/>
                <a:tab pos="664210" algn="l"/>
              </a:tabLst>
            </a:pPr>
            <a:r>
              <a:rPr sz="2000" spc="-10" dirty="0">
                <a:latin typeface="Arial"/>
                <a:cs typeface="Arial"/>
              </a:rPr>
              <a:t>Puppy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Number</a:t>
            </a:r>
            <a:endParaRPr sz="2000">
              <a:latin typeface="Arial"/>
              <a:cs typeface="Arial"/>
            </a:endParaRPr>
          </a:p>
          <a:p>
            <a:pPr marL="663575" indent="-343535">
              <a:lnSpc>
                <a:spcPct val="100000"/>
              </a:lnSpc>
              <a:spcBef>
                <a:spcPts val="240"/>
              </a:spcBef>
              <a:buChar char="•"/>
              <a:tabLst>
                <a:tab pos="663575" algn="l"/>
                <a:tab pos="664210" algn="l"/>
              </a:tabLst>
            </a:pPr>
            <a:r>
              <a:rPr sz="2000" spc="-10" dirty="0">
                <a:latin typeface="Arial"/>
                <a:cs typeface="Arial"/>
              </a:rPr>
              <a:t>Puppy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 marL="663575" indent="-343535">
              <a:lnSpc>
                <a:spcPct val="100000"/>
              </a:lnSpc>
              <a:spcBef>
                <a:spcPts val="240"/>
              </a:spcBef>
              <a:buChar char="•"/>
              <a:tabLst>
                <a:tab pos="663575" algn="l"/>
                <a:tab pos="664210" algn="l"/>
              </a:tabLst>
            </a:pPr>
            <a:r>
              <a:rPr sz="2000" spc="-5" dirty="0">
                <a:latin typeface="Arial"/>
                <a:cs typeface="Arial"/>
              </a:rPr>
              <a:t>Kennel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 marL="663575" indent="-343535">
              <a:lnSpc>
                <a:spcPct val="100000"/>
              </a:lnSpc>
              <a:spcBef>
                <a:spcPts val="234"/>
              </a:spcBef>
              <a:buChar char="•"/>
              <a:tabLst>
                <a:tab pos="663575" algn="l"/>
                <a:tab pos="664210" algn="l"/>
              </a:tabLst>
            </a:pPr>
            <a:r>
              <a:rPr sz="2000" spc="-5" dirty="0">
                <a:latin typeface="Arial"/>
                <a:cs typeface="Arial"/>
              </a:rPr>
              <a:t>Kennel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Location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8001" y="3961562"/>
            <a:ext cx="2726690" cy="20358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latin typeface="Arial"/>
                <a:cs typeface="Arial"/>
              </a:rPr>
              <a:t>Trick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  <a:p>
            <a:pPr marL="342265" indent="-342900">
              <a:lnSpc>
                <a:spcPct val="100000"/>
              </a:lnSpc>
              <a:spcBef>
                <a:spcPts val="240"/>
              </a:spcBef>
              <a:buChar char="•"/>
              <a:tabLst>
                <a:tab pos="342265" algn="l"/>
                <a:tab pos="342900" algn="l"/>
              </a:tabLst>
            </a:pPr>
            <a:r>
              <a:rPr sz="2000" spc="-5" dirty="0">
                <a:latin typeface="Arial"/>
                <a:cs typeface="Arial"/>
              </a:rPr>
              <a:t>*Puppy</a:t>
            </a:r>
            <a:r>
              <a:rPr sz="2000" spc="-10" dirty="0">
                <a:latin typeface="Arial"/>
                <a:cs typeface="Arial"/>
              </a:rPr>
              <a:t> Number</a:t>
            </a:r>
            <a:endParaRPr sz="2000">
              <a:latin typeface="Arial"/>
              <a:cs typeface="Arial"/>
            </a:endParaRPr>
          </a:p>
          <a:p>
            <a:pPr marL="342265" indent="-342900">
              <a:lnSpc>
                <a:spcPct val="100000"/>
              </a:lnSpc>
              <a:spcBef>
                <a:spcPts val="240"/>
              </a:spcBef>
              <a:buChar char="•"/>
              <a:tabLst>
                <a:tab pos="342265" algn="l"/>
                <a:tab pos="342900" algn="l"/>
              </a:tabLst>
            </a:pPr>
            <a:r>
              <a:rPr sz="2000" spc="-5" dirty="0">
                <a:latin typeface="Arial"/>
                <a:cs typeface="Arial"/>
              </a:rPr>
              <a:t>*Trick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ID</a:t>
            </a:r>
            <a:endParaRPr sz="2000">
              <a:latin typeface="Arial"/>
              <a:cs typeface="Arial"/>
            </a:endParaRPr>
          </a:p>
          <a:p>
            <a:pPr marL="342265" indent="-342900">
              <a:lnSpc>
                <a:spcPct val="100000"/>
              </a:lnSpc>
              <a:spcBef>
                <a:spcPts val="234"/>
              </a:spcBef>
              <a:buChar char="•"/>
              <a:tabLst>
                <a:tab pos="342265" algn="l"/>
                <a:tab pos="342900" algn="l"/>
              </a:tabLst>
            </a:pPr>
            <a:r>
              <a:rPr sz="2000" spc="-5" dirty="0">
                <a:latin typeface="Arial"/>
                <a:cs typeface="Arial"/>
              </a:rPr>
              <a:t>Trick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 marL="342265" indent="-342900">
              <a:lnSpc>
                <a:spcPct val="100000"/>
              </a:lnSpc>
              <a:spcBef>
                <a:spcPts val="240"/>
              </a:spcBef>
              <a:buChar char="•"/>
              <a:tabLst>
                <a:tab pos="342265" algn="l"/>
                <a:tab pos="342900" algn="l"/>
              </a:tabLst>
            </a:pPr>
            <a:r>
              <a:rPr sz="2000" spc="-5" dirty="0">
                <a:latin typeface="Arial"/>
                <a:cs typeface="Arial"/>
              </a:rPr>
              <a:t>Trick Where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Learned</a:t>
            </a:r>
            <a:endParaRPr sz="2000">
              <a:latin typeface="Arial"/>
              <a:cs typeface="Arial"/>
            </a:endParaRPr>
          </a:p>
          <a:p>
            <a:pPr marL="342265" indent="-342900">
              <a:lnSpc>
                <a:spcPct val="100000"/>
              </a:lnSpc>
              <a:spcBef>
                <a:spcPts val="229"/>
              </a:spcBef>
              <a:buChar char="•"/>
              <a:tabLst>
                <a:tab pos="342265" algn="l"/>
                <a:tab pos="342900" algn="l"/>
              </a:tabLst>
            </a:pPr>
            <a:r>
              <a:rPr sz="2000" spc="-5" dirty="0">
                <a:latin typeface="Arial"/>
                <a:cs typeface="Arial"/>
              </a:rPr>
              <a:t>Skill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Level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38800" y="1524000"/>
            <a:ext cx="2514600" cy="1981200"/>
          </a:xfrm>
          <a:prstGeom prst="rect">
            <a:avLst/>
          </a:prstGeom>
          <a:solidFill>
            <a:srgbClr val="01CC99"/>
          </a:solidFill>
          <a:ln w="9525">
            <a:solidFill>
              <a:srgbClr val="010101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655"/>
              </a:spcBef>
            </a:pPr>
            <a:r>
              <a:rPr sz="2400" dirty="0">
                <a:latin typeface="Arial"/>
                <a:cs typeface="Arial"/>
              </a:rPr>
              <a:t>Puppy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663575" indent="-343535">
              <a:lnSpc>
                <a:spcPct val="100000"/>
              </a:lnSpc>
              <a:spcBef>
                <a:spcPts val="225"/>
              </a:spcBef>
              <a:buChar char="•"/>
              <a:tabLst>
                <a:tab pos="663575" algn="l"/>
                <a:tab pos="664210" algn="l"/>
              </a:tabLst>
            </a:pPr>
            <a:r>
              <a:rPr sz="1800" spc="-5" dirty="0">
                <a:latin typeface="Arial"/>
                <a:cs typeface="Arial"/>
              </a:rPr>
              <a:t>Puppy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Number</a:t>
            </a:r>
            <a:endParaRPr sz="1800">
              <a:latin typeface="Arial"/>
              <a:cs typeface="Arial"/>
            </a:endParaRPr>
          </a:p>
          <a:p>
            <a:pPr marL="663575" indent="-343535">
              <a:lnSpc>
                <a:spcPct val="100000"/>
              </a:lnSpc>
              <a:spcBef>
                <a:spcPts val="229"/>
              </a:spcBef>
              <a:buChar char="•"/>
              <a:tabLst>
                <a:tab pos="663575" algn="l"/>
                <a:tab pos="664210" algn="l"/>
              </a:tabLst>
            </a:pPr>
            <a:r>
              <a:rPr sz="1800" spc="-5" dirty="0">
                <a:latin typeface="Arial"/>
                <a:cs typeface="Arial"/>
              </a:rPr>
              <a:t>Puppy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  <a:p>
            <a:pPr marL="663575" indent="-343535">
              <a:lnSpc>
                <a:spcPct val="100000"/>
              </a:lnSpc>
              <a:spcBef>
                <a:spcPts val="220"/>
              </a:spcBef>
              <a:buChar char="•"/>
              <a:tabLst>
                <a:tab pos="663575" algn="l"/>
                <a:tab pos="664210" algn="l"/>
              </a:tabLst>
            </a:pPr>
            <a:r>
              <a:rPr sz="1800" spc="-5" dirty="0">
                <a:latin typeface="Arial"/>
                <a:cs typeface="Arial"/>
              </a:rPr>
              <a:t>Kennel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  <a:p>
            <a:pPr marL="663575" indent="-343535">
              <a:lnSpc>
                <a:spcPct val="100000"/>
              </a:lnSpc>
              <a:spcBef>
                <a:spcPts val="229"/>
              </a:spcBef>
              <a:buChar char="•"/>
              <a:tabLst>
                <a:tab pos="663575" algn="l"/>
                <a:tab pos="664210" algn="l"/>
              </a:tabLst>
            </a:pPr>
            <a:r>
              <a:rPr sz="1800" spc="-5" dirty="0">
                <a:latin typeface="Arial"/>
                <a:cs typeface="Arial"/>
              </a:rPr>
              <a:t>Kennel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  <a:p>
            <a:pPr marL="663575" indent="-343535">
              <a:lnSpc>
                <a:spcPct val="100000"/>
              </a:lnSpc>
              <a:spcBef>
                <a:spcPts val="225"/>
              </a:spcBef>
              <a:buChar char="•"/>
              <a:tabLst>
                <a:tab pos="663575" algn="l"/>
                <a:tab pos="664210" algn="l"/>
              </a:tabLst>
            </a:pPr>
            <a:r>
              <a:rPr sz="1800" spc="-5" dirty="0">
                <a:latin typeface="Arial"/>
                <a:cs typeface="Arial"/>
              </a:rPr>
              <a:t>Kennel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1200" y="3810000"/>
            <a:ext cx="1905000" cy="1143000"/>
          </a:xfrm>
          <a:prstGeom prst="rect">
            <a:avLst/>
          </a:prstGeom>
          <a:solidFill>
            <a:srgbClr val="01CC99"/>
          </a:solidFill>
          <a:ln w="9525">
            <a:solidFill>
              <a:srgbClr val="010101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latin typeface="Arial"/>
                <a:cs typeface="Arial"/>
              </a:rPr>
              <a:t>Tricks</a:t>
            </a:r>
            <a:endParaRPr sz="2400">
              <a:latin typeface="Arial"/>
              <a:cs typeface="Arial"/>
            </a:endParaRPr>
          </a:p>
          <a:p>
            <a:pPr marL="511175" indent="-343535">
              <a:lnSpc>
                <a:spcPct val="100000"/>
              </a:lnSpc>
              <a:spcBef>
                <a:spcPts val="229"/>
              </a:spcBef>
              <a:buChar char="•"/>
              <a:tabLst>
                <a:tab pos="511175" algn="l"/>
                <a:tab pos="511809" algn="l"/>
              </a:tabLst>
            </a:pPr>
            <a:r>
              <a:rPr sz="1800" spc="-5" dirty="0">
                <a:latin typeface="Arial"/>
                <a:cs typeface="Arial"/>
              </a:rPr>
              <a:t>Trick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  <a:p>
            <a:pPr marL="511175" indent="-343535">
              <a:lnSpc>
                <a:spcPct val="100000"/>
              </a:lnSpc>
              <a:spcBef>
                <a:spcPts val="229"/>
              </a:spcBef>
              <a:buChar char="•"/>
              <a:tabLst>
                <a:tab pos="511175" algn="l"/>
                <a:tab pos="511809" algn="l"/>
              </a:tabLst>
            </a:pPr>
            <a:r>
              <a:rPr sz="1800" spc="-5" dirty="0">
                <a:latin typeface="Arial"/>
                <a:cs typeface="Arial"/>
              </a:rPr>
              <a:t>Trick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7400" y="5181600"/>
            <a:ext cx="2743200" cy="1524000"/>
          </a:xfrm>
          <a:prstGeom prst="rect">
            <a:avLst/>
          </a:prstGeom>
          <a:solidFill>
            <a:srgbClr val="01CC99"/>
          </a:solidFill>
          <a:ln w="9525">
            <a:solidFill>
              <a:srgbClr val="01010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545"/>
              </a:lnSpc>
            </a:pPr>
            <a:r>
              <a:rPr sz="2400" dirty="0">
                <a:latin typeface="Arial"/>
                <a:cs typeface="Arial"/>
              </a:rPr>
              <a:t>Puppy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Tricks</a:t>
            </a:r>
            <a:endParaRPr sz="2400">
              <a:latin typeface="Arial"/>
              <a:cs typeface="Arial"/>
            </a:endParaRPr>
          </a:p>
          <a:p>
            <a:pPr marL="434975" indent="-343535">
              <a:lnSpc>
                <a:spcPct val="100000"/>
              </a:lnSpc>
              <a:spcBef>
                <a:spcPts val="225"/>
              </a:spcBef>
              <a:buChar char="•"/>
              <a:tabLst>
                <a:tab pos="434975" algn="l"/>
                <a:tab pos="435609" algn="l"/>
              </a:tabLst>
            </a:pPr>
            <a:r>
              <a:rPr sz="1800" spc="-5" dirty="0">
                <a:latin typeface="Arial"/>
                <a:cs typeface="Arial"/>
              </a:rPr>
              <a:t>Puppy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  <a:p>
            <a:pPr marL="434975" indent="-343535">
              <a:lnSpc>
                <a:spcPct val="100000"/>
              </a:lnSpc>
              <a:spcBef>
                <a:spcPts val="229"/>
              </a:spcBef>
              <a:buChar char="•"/>
              <a:tabLst>
                <a:tab pos="434975" algn="l"/>
                <a:tab pos="435609" algn="l"/>
              </a:tabLst>
            </a:pPr>
            <a:r>
              <a:rPr sz="1800" spc="-5" dirty="0">
                <a:latin typeface="Arial"/>
                <a:cs typeface="Arial"/>
              </a:rPr>
              <a:t>Trick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  <a:p>
            <a:pPr marL="434975" indent="-343535">
              <a:lnSpc>
                <a:spcPct val="100000"/>
              </a:lnSpc>
              <a:spcBef>
                <a:spcPts val="229"/>
              </a:spcBef>
              <a:buChar char="•"/>
              <a:tabLst>
                <a:tab pos="434975" algn="l"/>
                <a:tab pos="435609" algn="l"/>
              </a:tabLst>
            </a:pPr>
            <a:r>
              <a:rPr sz="1800" spc="-5" dirty="0">
                <a:latin typeface="Arial"/>
                <a:cs typeface="Arial"/>
              </a:rPr>
              <a:t>Trick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Learned</a:t>
            </a:r>
            <a:endParaRPr sz="1800">
              <a:latin typeface="Arial"/>
              <a:cs typeface="Arial"/>
            </a:endParaRPr>
          </a:p>
          <a:p>
            <a:pPr marL="434975" indent="-343535">
              <a:lnSpc>
                <a:spcPts val="2065"/>
              </a:lnSpc>
              <a:spcBef>
                <a:spcPts val="225"/>
              </a:spcBef>
              <a:buChar char="•"/>
              <a:tabLst>
                <a:tab pos="434975" algn="l"/>
                <a:tab pos="435609" algn="l"/>
              </a:tabLst>
            </a:pPr>
            <a:r>
              <a:rPr sz="1800" spc="-5" dirty="0">
                <a:latin typeface="Arial"/>
                <a:cs typeface="Arial"/>
              </a:rPr>
              <a:t>Skill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Level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35323" y="2762250"/>
            <a:ext cx="1527810" cy="1129030"/>
            <a:chOff x="3735323" y="2762250"/>
            <a:chExt cx="1527810" cy="1129030"/>
          </a:xfrm>
        </p:grpSpPr>
        <p:sp>
          <p:nvSpPr>
            <p:cNvPr id="12" name="object 12"/>
            <p:cNvSpPr/>
            <p:nvPr/>
          </p:nvSpPr>
          <p:spPr>
            <a:xfrm>
              <a:off x="3735323" y="2762250"/>
              <a:ext cx="1446530" cy="1047750"/>
            </a:xfrm>
            <a:custGeom>
              <a:avLst/>
              <a:gdLst/>
              <a:ahLst/>
              <a:cxnLst/>
              <a:rect l="l" t="t" r="r" b="b"/>
              <a:pathLst>
                <a:path w="1446529" h="1047750">
                  <a:moveTo>
                    <a:pt x="1446276" y="523494"/>
                  </a:moveTo>
                  <a:lnTo>
                    <a:pt x="1017270" y="0"/>
                  </a:lnTo>
                  <a:lnTo>
                    <a:pt x="1017270" y="262127"/>
                  </a:lnTo>
                  <a:lnTo>
                    <a:pt x="0" y="262127"/>
                  </a:lnTo>
                  <a:lnTo>
                    <a:pt x="0" y="785622"/>
                  </a:lnTo>
                  <a:lnTo>
                    <a:pt x="1017270" y="785622"/>
                  </a:lnTo>
                  <a:lnTo>
                    <a:pt x="1017270" y="1047750"/>
                  </a:lnTo>
                  <a:lnTo>
                    <a:pt x="1446276" y="52349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0" y="3047999"/>
              <a:ext cx="1371600" cy="838200"/>
            </a:xfrm>
            <a:custGeom>
              <a:avLst/>
              <a:gdLst/>
              <a:ahLst/>
              <a:cxnLst/>
              <a:rect l="l" t="t" r="r" b="b"/>
              <a:pathLst>
                <a:path w="1371600" h="838200">
                  <a:moveTo>
                    <a:pt x="42672" y="209550"/>
                  </a:moveTo>
                  <a:lnTo>
                    <a:pt x="0" y="209550"/>
                  </a:lnTo>
                  <a:lnTo>
                    <a:pt x="0" y="628650"/>
                  </a:lnTo>
                  <a:lnTo>
                    <a:pt x="42672" y="628650"/>
                  </a:lnTo>
                  <a:lnTo>
                    <a:pt x="42672" y="209550"/>
                  </a:lnTo>
                  <a:close/>
                </a:path>
                <a:path w="1371600" h="838200">
                  <a:moveTo>
                    <a:pt x="171450" y="209550"/>
                  </a:moveTo>
                  <a:lnTo>
                    <a:pt x="85344" y="209550"/>
                  </a:lnTo>
                  <a:lnTo>
                    <a:pt x="85344" y="628650"/>
                  </a:lnTo>
                  <a:lnTo>
                    <a:pt x="171450" y="628650"/>
                  </a:lnTo>
                  <a:lnTo>
                    <a:pt x="171450" y="209550"/>
                  </a:lnTo>
                  <a:close/>
                </a:path>
                <a:path w="1371600" h="838200">
                  <a:moveTo>
                    <a:pt x="1371600" y="419100"/>
                  </a:moveTo>
                  <a:lnTo>
                    <a:pt x="1028700" y="0"/>
                  </a:lnTo>
                  <a:lnTo>
                    <a:pt x="1028700" y="209550"/>
                  </a:lnTo>
                  <a:lnTo>
                    <a:pt x="214122" y="209550"/>
                  </a:lnTo>
                  <a:lnTo>
                    <a:pt x="214122" y="628650"/>
                  </a:lnTo>
                  <a:lnTo>
                    <a:pt x="1028700" y="628650"/>
                  </a:lnTo>
                  <a:lnTo>
                    <a:pt x="1028700" y="838200"/>
                  </a:lnTo>
                  <a:lnTo>
                    <a:pt x="1371600" y="419100"/>
                  </a:lnTo>
                  <a:close/>
                </a:path>
              </a:pathLst>
            </a:custGeom>
            <a:solidFill>
              <a:srgbClr val="010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199" y="3048000"/>
              <a:ext cx="1371600" cy="838200"/>
            </a:xfrm>
            <a:custGeom>
              <a:avLst/>
              <a:gdLst/>
              <a:ahLst/>
              <a:cxnLst/>
              <a:rect l="l" t="t" r="r" b="b"/>
              <a:pathLst>
                <a:path w="1371600" h="838200">
                  <a:moveTo>
                    <a:pt x="1028700" y="0"/>
                  </a:moveTo>
                  <a:lnTo>
                    <a:pt x="1028700" y="209550"/>
                  </a:lnTo>
                  <a:lnTo>
                    <a:pt x="214122" y="209550"/>
                  </a:lnTo>
                  <a:lnTo>
                    <a:pt x="214122" y="628650"/>
                  </a:lnTo>
                  <a:lnTo>
                    <a:pt x="1028700" y="628650"/>
                  </a:lnTo>
                  <a:lnTo>
                    <a:pt x="1028700" y="838200"/>
                  </a:lnTo>
                  <a:lnTo>
                    <a:pt x="1371600" y="419100"/>
                  </a:lnTo>
                  <a:lnTo>
                    <a:pt x="1028700" y="0"/>
                  </a:lnTo>
                  <a:close/>
                </a:path>
                <a:path w="1371600" h="838200">
                  <a:moveTo>
                    <a:pt x="85344" y="209550"/>
                  </a:moveTo>
                  <a:lnTo>
                    <a:pt x="85344" y="628650"/>
                  </a:lnTo>
                  <a:lnTo>
                    <a:pt x="171450" y="628650"/>
                  </a:lnTo>
                  <a:lnTo>
                    <a:pt x="171450" y="209550"/>
                  </a:lnTo>
                  <a:lnTo>
                    <a:pt x="85344" y="209550"/>
                  </a:lnTo>
                  <a:close/>
                </a:path>
                <a:path w="1371600" h="838200">
                  <a:moveTo>
                    <a:pt x="0" y="209550"/>
                  </a:moveTo>
                  <a:lnTo>
                    <a:pt x="0" y="628650"/>
                  </a:lnTo>
                  <a:lnTo>
                    <a:pt x="42672" y="628650"/>
                  </a:lnTo>
                  <a:lnTo>
                    <a:pt x="42672" y="209550"/>
                  </a:lnTo>
                  <a:lnTo>
                    <a:pt x="0" y="20955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3573779" y="3023616"/>
            <a:ext cx="107950" cy="524510"/>
          </a:xfrm>
          <a:custGeom>
            <a:avLst/>
            <a:gdLst/>
            <a:ahLst/>
            <a:cxnLst/>
            <a:rect l="l" t="t" r="r" b="b"/>
            <a:pathLst>
              <a:path w="107950" h="524510">
                <a:moveTo>
                  <a:pt x="107441" y="524256"/>
                </a:moveTo>
                <a:lnTo>
                  <a:pt x="107441" y="0"/>
                </a:lnTo>
                <a:lnTo>
                  <a:pt x="0" y="0"/>
                </a:lnTo>
                <a:lnTo>
                  <a:pt x="0" y="524256"/>
                </a:lnTo>
                <a:lnTo>
                  <a:pt x="107441" y="52425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67100" y="3023616"/>
            <a:ext cx="53340" cy="524510"/>
          </a:xfrm>
          <a:custGeom>
            <a:avLst/>
            <a:gdLst/>
            <a:ahLst/>
            <a:cxnLst/>
            <a:rect l="l" t="t" r="r" b="b"/>
            <a:pathLst>
              <a:path w="53339" h="524510">
                <a:moveTo>
                  <a:pt x="53339" y="524256"/>
                </a:moveTo>
                <a:lnTo>
                  <a:pt x="53339" y="0"/>
                </a:lnTo>
                <a:lnTo>
                  <a:pt x="0" y="0"/>
                </a:lnTo>
                <a:lnTo>
                  <a:pt x="0" y="524256"/>
                </a:lnTo>
                <a:lnTo>
                  <a:pt x="53339" y="52425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EB3B0F7-D057-411F-93D5-E6D51DCFA4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7520" y="817880"/>
            <a:ext cx="56476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Rules of 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904059"/>
            <a:ext cx="7431405" cy="240792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333CC"/>
                </a:solidFill>
                <a:latin typeface="Arial"/>
                <a:cs typeface="Arial"/>
              </a:rPr>
              <a:t>Rule</a:t>
            </a:r>
            <a:r>
              <a:rPr sz="32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Arial"/>
                <a:cs typeface="Arial"/>
              </a:rPr>
              <a:t>3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latin typeface="Arial"/>
                <a:cs typeface="Arial"/>
              </a:rPr>
              <a:t>– Eliminate columns not dependent on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key.</a:t>
            </a:r>
            <a:endParaRPr sz="2800">
              <a:latin typeface="Arial"/>
              <a:cs typeface="Arial"/>
            </a:endParaRPr>
          </a:p>
          <a:p>
            <a:pPr marL="755650" marR="508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spc="-5" dirty="0">
                <a:latin typeface="Arial"/>
                <a:cs typeface="Arial"/>
              </a:rPr>
              <a:t>attributes do not </a:t>
            </a:r>
            <a:r>
              <a:rPr sz="2800" dirty="0">
                <a:latin typeface="Arial"/>
                <a:cs typeface="Arial"/>
              </a:rPr>
              <a:t>contribute to a  description of the key,…. </a:t>
            </a:r>
            <a:r>
              <a:rPr sz="2800" b="1" spc="-5" dirty="0">
                <a:latin typeface="Arial"/>
                <a:cs typeface="Arial"/>
              </a:rPr>
              <a:t>REMOVE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THEM  TO </a:t>
            </a:r>
            <a:r>
              <a:rPr sz="2800" b="1" dirty="0">
                <a:latin typeface="Arial"/>
                <a:cs typeface="Arial"/>
              </a:rPr>
              <a:t>A </a:t>
            </a:r>
            <a:r>
              <a:rPr sz="2800" b="1" spc="-5" dirty="0">
                <a:latin typeface="Arial"/>
                <a:cs typeface="Arial"/>
              </a:rPr>
              <a:t>SEPARATE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TABLE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0" y="4953000"/>
            <a:ext cx="1360169" cy="1450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99792-1930-4333-A78E-04A0D316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0413" y="817880"/>
            <a:ext cx="658240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Ok, where to next……3NF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25"/>
              </a:spcBef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Satisfies</a:t>
            </a:r>
            <a:r>
              <a:rPr spc="-10" dirty="0"/>
              <a:t> </a:t>
            </a:r>
            <a:r>
              <a:rPr spc="-5" dirty="0"/>
              <a:t>1NF</a:t>
            </a:r>
          </a:p>
          <a:p>
            <a:pPr marL="755015" lvl="1" indent="-285750">
              <a:lnSpc>
                <a:spcPct val="100000"/>
              </a:lnSpc>
              <a:spcBef>
                <a:spcPts val="28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No repeating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groups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340"/>
              </a:spcBef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Satisfies</a:t>
            </a:r>
            <a:r>
              <a:rPr spc="-10" dirty="0"/>
              <a:t> </a:t>
            </a:r>
            <a:r>
              <a:rPr spc="-5" dirty="0"/>
              <a:t>2NF</a:t>
            </a:r>
          </a:p>
          <a:p>
            <a:pPr marL="755015" lvl="1" indent="-285750">
              <a:lnSpc>
                <a:spcPct val="100000"/>
              </a:lnSpc>
              <a:spcBef>
                <a:spcPts val="28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Do multivalued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key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345"/>
              </a:spcBef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But…</a:t>
            </a:r>
          </a:p>
          <a:p>
            <a:pPr marL="755650" marR="22860" lvl="1" indent="-285750">
              <a:lnSpc>
                <a:spcPct val="898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Since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key is  </a:t>
            </a:r>
            <a:r>
              <a:rPr sz="2400" dirty="0">
                <a:latin typeface="Arial"/>
                <a:cs typeface="Arial"/>
              </a:rPr>
              <a:t>puppy number and  the kennel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attributes  </a:t>
            </a:r>
            <a:r>
              <a:rPr sz="2400" dirty="0">
                <a:latin typeface="Arial"/>
                <a:cs typeface="Arial"/>
              </a:rPr>
              <a:t>describe a kennel  </a:t>
            </a:r>
            <a:r>
              <a:rPr sz="2400" spc="-5" dirty="0">
                <a:latin typeface="Arial"/>
                <a:cs typeface="Arial"/>
              </a:rPr>
              <a:t>and not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puppy…..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3000" y="2009775"/>
            <a:ext cx="3124200" cy="2514600"/>
          </a:xfrm>
          <a:prstGeom prst="rect">
            <a:avLst/>
          </a:prstGeom>
          <a:solidFill>
            <a:srgbClr val="01CC99"/>
          </a:solidFill>
          <a:ln w="9525">
            <a:solidFill>
              <a:srgbClr val="01010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39687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Arial"/>
                <a:cs typeface="Arial"/>
              </a:rPr>
              <a:t>Puppy Table</a:t>
            </a:r>
            <a:endParaRPr sz="2000" dirty="0">
              <a:latin typeface="Arial"/>
              <a:cs typeface="Arial"/>
            </a:endParaRPr>
          </a:p>
          <a:p>
            <a:pPr marL="739775" indent="-343535">
              <a:lnSpc>
                <a:spcPct val="100000"/>
              </a:lnSpc>
              <a:spcBef>
                <a:spcPts val="229"/>
              </a:spcBef>
              <a:buChar char="•"/>
              <a:tabLst>
                <a:tab pos="739775" algn="l"/>
                <a:tab pos="740410" algn="l"/>
              </a:tabLst>
            </a:pPr>
            <a:r>
              <a:rPr sz="2000" spc="-10" dirty="0">
                <a:latin typeface="Arial"/>
                <a:cs typeface="Arial"/>
              </a:rPr>
              <a:t>Puppy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Number</a:t>
            </a:r>
            <a:endParaRPr sz="2000" dirty="0">
              <a:latin typeface="Arial"/>
              <a:cs typeface="Arial"/>
            </a:endParaRPr>
          </a:p>
          <a:p>
            <a:pPr marL="739775" indent="-343535">
              <a:lnSpc>
                <a:spcPct val="100000"/>
              </a:lnSpc>
              <a:spcBef>
                <a:spcPts val="240"/>
              </a:spcBef>
              <a:buChar char="•"/>
              <a:tabLst>
                <a:tab pos="739775" algn="l"/>
                <a:tab pos="740410" algn="l"/>
              </a:tabLst>
            </a:pPr>
            <a:r>
              <a:rPr sz="2000" spc="-10" dirty="0">
                <a:latin typeface="Arial"/>
                <a:cs typeface="Arial"/>
              </a:rPr>
              <a:t>Puppy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Name</a:t>
            </a:r>
            <a:endParaRPr sz="2000" dirty="0">
              <a:latin typeface="Arial"/>
              <a:cs typeface="Arial"/>
            </a:endParaRPr>
          </a:p>
          <a:p>
            <a:pPr marL="739775" indent="-343535">
              <a:lnSpc>
                <a:spcPct val="100000"/>
              </a:lnSpc>
              <a:spcBef>
                <a:spcPts val="240"/>
              </a:spcBef>
              <a:buChar char="•"/>
              <a:tabLst>
                <a:tab pos="739775" algn="l"/>
                <a:tab pos="740410" algn="l"/>
              </a:tabLst>
            </a:pPr>
            <a:r>
              <a:rPr sz="2000" spc="-5" dirty="0">
                <a:latin typeface="Arial"/>
                <a:cs typeface="Arial"/>
              </a:rPr>
              <a:t>Kennel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Name</a:t>
            </a:r>
            <a:endParaRPr sz="2000" dirty="0">
              <a:latin typeface="Arial"/>
              <a:cs typeface="Arial"/>
            </a:endParaRPr>
          </a:p>
          <a:p>
            <a:pPr marL="739775" indent="-343535">
              <a:lnSpc>
                <a:spcPct val="100000"/>
              </a:lnSpc>
              <a:spcBef>
                <a:spcPts val="235"/>
              </a:spcBef>
              <a:buChar char="•"/>
              <a:tabLst>
                <a:tab pos="739775" algn="l"/>
                <a:tab pos="740410" algn="l"/>
              </a:tabLst>
            </a:pPr>
            <a:r>
              <a:rPr sz="2000" spc="-5" dirty="0">
                <a:latin typeface="Arial"/>
                <a:cs typeface="Arial"/>
              </a:rPr>
              <a:t>Kennel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Location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972300" y="5886450"/>
            <a:ext cx="1795780" cy="748030"/>
            <a:chOff x="6972300" y="5886450"/>
            <a:chExt cx="1795780" cy="748030"/>
          </a:xfrm>
        </p:grpSpPr>
        <p:sp>
          <p:nvSpPr>
            <p:cNvPr id="6" name="object 6"/>
            <p:cNvSpPr/>
            <p:nvPr/>
          </p:nvSpPr>
          <p:spPr>
            <a:xfrm>
              <a:off x="6972300" y="5886450"/>
              <a:ext cx="1714500" cy="666750"/>
            </a:xfrm>
            <a:custGeom>
              <a:avLst/>
              <a:gdLst/>
              <a:ahLst/>
              <a:cxnLst/>
              <a:rect l="l" t="t" r="r" b="b"/>
              <a:pathLst>
                <a:path w="1714500" h="666750">
                  <a:moveTo>
                    <a:pt x="1714500" y="332994"/>
                  </a:moveTo>
                  <a:lnTo>
                    <a:pt x="1285494" y="0"/>
                  </a:lnTo>
                  <a:lnTo>
                    <a:pt x="1285494" y="166878"/>
                  </a:lnTo>
                  <a:lnTo>
                    <a:pt x="0" y="166878"/>
                  </a:lnTo>
                  <a:lnTo>
                    <a:pt x="214122" y="332994"/>
                  </a:lnTo>
                  <a:lnTo>
                    <a:pt x="0" y="499872"/>
                  </a:lnTo>
                  <a:lnTo>
                    <a:pt x="1285494" y="499872"/>
                  </a:lnTo>
                  <a:lnTo>
                    <a:pt x="1285494" y="666750"/>
                  </a:lnTo>
                  <a:lnTo>
                    <a:pt x="1714500" y="33299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91400" y="60960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266700"/>
                  </a:moveTo>
                  <a:lnTo>
                    <a:pt x="1028700" y="0"/>
                  </a:lnTo>
                  <a:lnTo>
                    <a:pt x="1028700" y="133350"/>
                  </a:lnTo>
                  <a:lnTo>
                    <a:pt x="0" y="133350"/>
                  </a:lnTo>
                  <a:lnTo>
                    <a:pt x="171450" y="266700"/>
                  </a:lnTo>
                  <a:lnTo>
                    <a:pt x="0" y="400050"/>
                  </a:lnTo>
                  <a:lnTo>
                    <a:pt x="1028700" y="400050"/>
                  </a:lnTo>
                  <a:lnTo>
                    <a:pt x="1028700" y="533400"/>
                  </a:lnTo>
                  <a:lnTo>
                    <a:pt x="1371600" y="266700"/>
                  </a:lnTo>
                  <a:close/>
                </a:path>
              </a:pathLst>
            </a:custGeom>
            <a:solidFill>
              <a:srgbClr val="343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91400" y="60960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028700" y="0"/>
                  </a:moveTo>
                  <a:lnTo>
                    <a:pt x="1028700" y="133350"/>
                  </a:lnTo>
                  <a:lnTo>
                    <a:pt x="0" y="133350"/>
                  </a:lnTo>
                  <a:lnTo>
                    <a:pt x="171450" y="266700"/>
                  </a:lnTo>
                  <a:lnTo>
                    <a:pt x="0" y="400050"/>
                  </a:lnTo>
                  <a:lnTo>
                    <a:pt x="1028700" y="400050"/>
                  </a:lnTo>
                  <a:lnTo>
                    <a:pt x="1028700" y="533400"/>
                  </a:lnTo>
                  <a:lnTo>
                    <a:pt x="1371600" y="266700"/>
                  </a:lnTo>
                  <a:lnTo>
                    <a:pt x="1028700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F6280-37BE-455F-BC7D-D8AB853551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0338" y="817880"/>
            <a:ext cx="17030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3NF!!!!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0" y="1981200"/>
            <a:ext cx="2362200" cy="1600200"/>
          </a:xfrm>
          <a:prstGeom prst="rect">
            <a:avLst/>
          </a:prstGeom>
          <a:solidFill>
            <a:srgbClr val="01CC99"/>
          </a:solidFill>
          <a:ln w="9525">
            <a:solidFill>
              <a:srgbClr val="010101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Arial"/>
                <a:cs typeface="Arial"/>
              </a:rPr>
              <a:t>Kennels</a:t>
            </a:r>
            <a:endParaRPr sz="2400">
              <a:latin typeface="Arial"/>
              <a:cs typeface="Arial"/>
            </a:endParaRPr>
          </a:p>
          <a:p>
            <a:pPr marL="511175" indent="-343535">
              <a:lnSpc>
                <a:spcPct val="100000"/>
              </a:lnSpc>
              <a:spcBef>
                <a:spcPts val="284"/>
              </a:spcBef>
              <a:buChar char="•"/>
              <a:tabLst>
                <a:tab pos="511175" algn="l"/>
                <a:tab pos="511809" algn="l"/>
              </a:tabLst>
            </a:pPr>
            <a:r>
              <a:rPr sz="1800" spc="-5" dirty="0">
                <a:latin typeface="Arial"/>
                <a:cs typeface="Arial"/>
              </a:rPr>
              <a:t>Kennel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  <a:p>
            <a:pPr marL="511175" indent="-343535">
              <a:lnSpc>
                <a:spcPct val="100000"/>
              </a:lnSpc>
              <a:spcBef>
                <a:spcPts val="220"/>
              </a:spcBef>
              <a:buChar char="•"/>
              <a:tabLst>
                <a:tab pos="511175" algn="l"/>
                <a:tab pos="511809" algn="l"/>
              </a:tabLst>
            </a:pPr>
            <a:r>
              <a:rPr sz="1800" spc="-5" dirty="0">
                <a:latin typeface="Arial"/>
                <a:cs typeface="Arial"/>
              </a:rPr>
              <a:t>Kennel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  <a:p>
            <a:pPr marL="511175" indent="-343535">
              <a:lnSpc>
                <a:spcPct val="100000"/>
              </a:lnSpc>
              <a:spcBef>
                <a:spcPts val="229"/>
              </a:spcBef>
              <a:buChar char="•"/>
              <a:tabLst>
                <a:tab pos="511175" algn="l"/>
                <a:tab pos="511809" algn="l"/>
              </a:tabLst>
            </a:pPr>
            <a:r>
              <a:rPr sz="1800" spc="-5" dirty="0">
                <a:latin typeface="Arial"/>
                <a:cs typeface="Arial"/>
              </a:rPr>
              <a:t>Kennel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1524000"/>
            <a:ext cx="2362200" cy="1524000"/>
          </a:xfrm>
          <a:prstGeom prst="rect">
            <a:avLst/>
          </a:prstGeom>
          <a:solidFill>
            <a:srgbClr val="01CC99"/>
          </a:solidFill>
          <a:ln w="9525">
            <a:solidFill>
              <a:srgbClr val="010101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655"/>
              </a:spcBef>
            </a:pPr>
            <a:r>
              <a:rPr sz="2400" dirty="0">
                <a:latin typeface="Arial"/>
                <a:cs typeface="Arial"/>
              </a:rPr>
              <a:t>Puppy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511175" indent="-343535">
              <a:lnSpc>
                <a:spcPct val="100000"/>
              </a:lnSpc>
              <a:spcBef>
                <a:spcPts val="225"/>
              </a:spcBef>
              <a:buChar char="•"/>
              <a:tabLst>
                <a:tab pos="511175" algn="l"/>
                <a:tab pos="511809" algn="l"/>
              </a:tabLst>
            </a:pPr>
            <a:r>
              <a:rPr sz="1800" spc="-5" dirty="0">
                <a:latin typeface="Arial"/>
                <a:cs typeface="Arial"/>
              </a:rPr>
              <a:t>Puppy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Number</a:t>
            </a:r>
            <a:endParaRPr sz="1800">
              <a:latin typeface="Arial"/>
              <a:cs typeface="Arial"/>
            </a:endParaRPr>
          </a:p>
          <a:p>
            <a:pPr marL="511175" indent="-343535">
              <a:lnSpc>
                <a:spcPct val="100000"/>
              </a:lnSpc>
              <a:spcBef>
                <a:spcPts val="229"/>
              </a:spcBef>
              <a:buChar char="•"/>
              <a:tabLst>
                <a:tab pos="511175" algn="l"/>
                <a:tab pos="511809" algn="l"/>
              </a:tabLst>
            </a:pPr>
            <a:r>
              <a:rPr sz="1800" spc="-5" dirty="0">
                <a:latin typeface="Arial"/>
                <a:cs typeface="Arial"/>
              </a:rPr>
              <a:t>Puppy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  <a:p>
            <a:pPr marL="511175" indent="-343535">
              <a:lnSpc>
                <a:spcPct val="100000"/>
              </a:lnSpc>
              <a:spcBef>
                <a:spcPts val="220"/>
              </a:spcBef>
              <a:buChar char="•"/>
              <a:tabLst>
                <a:tab pos="511175" algn="l"/>
                <a:tab pos="511809" algn="l"/>
              </a:tabLst>
            </a:pPr>
            <a:r>
              <a:rPr sz="1800" spc="-5" dirty="0">
                <a:latin typeface="Arial"/>
                <a:cs typeface="Arial"/>
              </a:rPr>
              <a:t>Kennel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3276600"/>
            <a:ext cx="2057400" cy="1066800"/>
          </a:xfrm>
          <a:prstGeom prst="rect">
            <a:avLst/>
          </a:prstGeom>
          <a:solidFill>
            <a:srgbClr val="01CC99"/>
          </a:solidFill>
          <a:ln w="9525">
            <a:solidFill>
              <a:srgbClr val="01010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75">
              <a:lnSpc>
                <a:spcPts val="2440"/>
              </a:lnSpc>
            </a:pPr>
            <a:r>
              <a:rPr sz="2400" dirty="0">
                <a:latin typeface="Arial"/>
                <a:cs typeface="Arial"/>
              </a:rPr>
              <a:t>Tricks</a:t>
            </a:r>
            <a:endParaRPr sz="2400">
              <a:latin typeface="Arial"/>
              <a:cs typeface="Arial"/>
            </a:endParaRPr>
          </a:p>
          <a:p>
            <a:pPr marL="511175" indent="-343535">
              <a:lnSpc>
                <a:spcPct val="100000"/>
              </a:lnSpc>
              <a:spcBef>
                <a:spcPts val="225"/>
              </a:spcBef>
              <a:buChar char="•"/>
              <a:tabLst>
                <a:tab pos="511175" algn="l"/>
                <a:tab pos="511809" algn="l"/>
              </a:tabLst>
            </a:pPr>
            <a:r>
              <a:rPr sz="1800" spc="-5" dirty="0">
                <a:latin typeface="Arial"/>
                <a:cs typeface="Arial"/>
              </a:rPr>
              <a:t>Trick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  <a:p>
            <a:pPr marL="511175" indent="-343535">
              <a:lnSpc>
                <a:spcPct val="100000"/>
              </a:lnSpc>
              <a:spcBef>
                <a:spcPts val="229"/>
              </a:spcBef>
              <a:buChar char="•"/>
              <a:tabLst>
                <a:tab pos="511175" algn="l"/>
                <a:tab pos="511809" algn="l"/>
              </a:tabLst>
            </a:pPr>
            <a:r>
              <a:rPr sz="1800" spc="-5" dirty="0">
                <a:latin typeface="Arial"/>
                <a:cs typeface="Arial"/>
              </a:rPr>
              <a:t>Trick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4572000"/>
            <a:ext cx="2743200" cy="1600200"/>
          </a:xfrm>
          <a:prstGeom prst="rect">
            <a:avLst/>
          </a:prstGeom>
          <a:solidFill>
            <a:srgbClr val="01CC99"/>
          </a:solidFill>
          <a:ln w="9525">
            <a:solidFill>
              <a:srgbClr val="01010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75">
              <a:lnSpc>
                <a:spcPts val="2570"/>
              </a:lnSpc>
            </a:pPr>
            <a:r>
              <a:rPr sz="2400" dirty="0">
                <a:latin typeface="Arial"/>
                <a:cs typeface="Arial"/>
              </a:rPr>
              <a:t>Puppy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Tricks</a:t>
            </a:r>
            <a:endParaRPr sz="2400">
              <a:latin typeface="Arial"/>
              <a:cs typeface="Arial"/>
            </a:endParaRPr>
          </a:p>
          <a:p>
            <a:pPr marL="511175" indent="-343535">
              <a:lnSpc>
                <a:spcPct val="100000"/>
              </a:lnSpc>
              <a:spcBef>
                <a:spcPts val="225"/>
              </a:spcBef>
              <a:buChar char="•"/>
              <a:tabLst>
                <a:tab pos="511175" algn="l"/>
                <a:tab pos="511809" algn="l"/>
              </a:tabLst>
            </a:pPr>
            <a:r>
              <a:rPr sz="1800" spc="-5" dirty="0">
                <a:latin typeface="Arial"/>
                <a:cs typeface="Arial"/>
              </a:rPr>
              <a:t>Puppy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Number</a:t>
            </a:r>
            <a:endParaRPr sz="1800">
              <a:latin typeface="Arial"/>
              <a:cs typeface="Arial"/>
            </a:endParaRPr>
          </a:p>
          <a:p>
            <a:pPr marL="511175" indent="-343535">
              <a:lnSpc>
                <a:spcPct val="100000"/>
              </a:lnSpc>
              <a:spcBef>
                <a:spcPts val="229"/>
              </a:spcBef>
              <a:buChar char="•"/>
              <a:tabLst>
                <a:tab pos="511175" algn="l"/>
                <a:tab pos="511809" algn="l"/>
              </a:tabLst>
            </a:pPr>
            <a:r>
              <a:rPr sz="1800" spc="-5" dirty="0">
                <a:latin typeface="Arial"/>
                <a:cs typeface="Arial"/>
              </a:rPr>
              <a:t>Trick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  <a:p>
            <a:pPr marL="511175" indent="-343535">
              <a:lnSpc>
                <a:spcPct val="100000"/>
              </a:lnSpc>
              <a:spcBef>
                <a:spcPts val="229"/>
              </a:spcBef>
              <a:buChar char="•"/>
              <a:tabLst>
                <a:tab pos="511175" algn="l"/>
                <a:tab pos="511809" algn="l"/>
              </a:tabLst>
            </a:pPr>
            <a:r>
              <a:rPr sz="1800" spc="-5" dirty="0">
                <a:latin typeface="Arial"/>
                <a:cs typeface="Arial"/>
              </a:rPr>
              <a:t>Trick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Learned</a:t>
            </a:r>
            <a:endParaRPr sz="1800">
              <a:latin typeface="Arial"/>
              <a:cs typeface="Arial"/>
            </a:endParaRPr>
          </a:p>
          <a:p>
            <a:pPr marL="511175" indent="-343535">
              <a:lnSpc>
                <a:spcPct val="100000"/>
              </a:lnSpc>
              <a:spcBef>
                <a:spcPts val="225"/>
              </a:spcBef>
              <a:buChar char="•"/>
              <a:tabLst>
                <a:tab pos="511175" algn="l"/>
                <a:tab pos="511809" algn="l"/>
              </a:tabLst>
            </a:pPr>
            <a:r>
              <a:rPr sz="1800" spc="-5" dirty="0">
                <a:latin typeface="Arial"/>
                <a:cs typeface="Arial"/>
              </a:rPr>
              <a:t>Skill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Level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00600" y="4201667"/>
            <a:ext cx="2743200" cy="2205355"/>
            <a:chOff x="4800600" y="4201667"/>
            <a:chExt cx="2743200" cy="2205355"/>
          </a:xfrm>
        </p:grpSpPr>
        <p:sp>
          <p:nvSpPr>
            <p:cNvPr id="8" name="object 8"/>
            <p:cNvSpPr/>
            <p:nvPr/>
          </p:nvSpPr>
          <p:spPr>
            <a:xfrm>
              <a:off x="6445758" y="4505705"/>
              <a:ext cx="904875" cy="1599565"/>
            </a:xfrm>
            <a:custGeom>
              <a:avLst/>
              <a:gdLst/>
              <a:ahLst/>
              <a:cxnLst/>
              <a:rect l="l" t="t" r="r" b="b"/>
              <a:pathLst>
                <a:path w="904875" h="1599564">
                  <a:moveTo>
                    <a:pt x="895350" y="1358646"/>
                  </a:moveTo>
                  <a:lnTo>
                    <a:pt x="755142" y="1159002"/>
                  </a:lnTo>
                  <a:lnTo>
                    <a:pt x="250698" y="1307592"/>
                  </a:lnTo>
                  <a:lnTo>
                    <a:pt x="358902" y="1599438"/>
                  </a:lnTo>
                  <a:lnTo>
                    <a:pt x="895350" y="1358646"/>
                  </a:lnTo>
                  <a:close/>
                </a:path>
                <a:path w="904875" h="1599564">
                  <a:moveTo>
                    <a:pt x="904494" y="826770"/>
                  </a:moveTo>
                  <a:lnTo>
                    <a:pt x="669036" y="621792"/>
                  </a:lnTo>
                  <a:lnTo>
                    <a:pt x="782574" y="608076"/>
                  </a:lnTo>
                  <a:lnTo>
                    <a:pt x="828294" y="348996"/>
                  </a:lnTo>
                  <a:lnTo>
                    <a:pt x="782574" y="149352"/>
                  </a:lnTo>
                  <a:lnTo>
                    <a:pt x="679704" y="54864"/>
                  </a:lnTo>
                  <a:lnTo>
                    <a:pt x="504444" y="0"/>
                  </a:lnTo>
                  <a:lnTo>
                    <a:pt x="0" y="278130"/>
                  </a:lnTo>
                  <a:lnTo>
                    <a:pt x="253746" y="637794"/>
                  </a:lnTo>
                  <a:lnTo>
                    <a:pt x="372618" y="624078"/>
                  </a:lnTo>
                  <a:lnTo>
                    <a:pt x="169926" y="678942"/>
                  </a:lnTo>
                  <a:lnTo>
                    <a:pt x="75438" y="835152"/>
                  </a:lnTo>
                  <a:lnTo>
                    <a:pt x="580644" y="1142238"/>
                  </a:lnTo>
                  <a:lnTo>
                    <a:pt x="866394" y="943356"/>
                  </a:lnTo>
                  <a:lnTo>
                    <a:pt x="904494" y="826770"/>
                  </a:lnTo>
                  <a:close/>
                </a:path>
              </a:pathLst>
            </a:custGeom>
            <a:solidFill>
              <a:srgbClr val="FFE5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56248" y="4616957"/>
              <a:ext cx="459740" cy="469900"/>
            </a:xfrm>
            <a:custGeom>
              <a:avLst/>
              <a:gdLst/>
              <a:ahLst/>
              <a:cxnLst/>
              <a:rect l="l" t="t" r="r" b="b"/>
              <a:pathLst>
                <a:path w="459740" h="469900">
                  <a:moveTo>
                    <a:pt x="459485" y="434339"/>
                  </a:moveTo>
                  <a:lnTo>
                    <a:pt x="386333" y="42671"/>
                  </a:lnTo>
                  <a:lnTo>
                    <a:pt x="297179" y="0"/>
                  </a:lnTo>
                  <a:lnTo>
                    <a:pt x="0" y="176021"/>
                  </a:lnTo>
                  <a:lnTo>
                    <a:pt x="175259" y="469391"/>
                  </a:lnTo>
                  <a:lnTo>
                    <a:pt x="459485" y="434339"/>
                  </a:lnTo>
                  <a:close/>
                </a:path>
              </a:pathLst>
            </a:custGeom>
            <a:solidFill>
              <a:srgbClr val="72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18732" y="5237987"/>
              <a:ext cx="687705" cy="600075"/>
            </a:xfrm>
            <a:custGeom>
              <a:avLst/>
              <a:gdLst/>
              <a:ahLst/>
              <a:cxnLst/>
              <a:rect l="l" t="t" r="r" b="b"/>
              <a:pathLst>
                <a:path w="687704" h="600075">
                  <a:moveTo>
                    <a:pt x="145542" y="178308"/>
                  </a:moveTo>
                  <a:lnTo>
                    <a:pt x="45720" y="41148"/>
                  </a:lnTo>
                  <a:lnTo>
                    <a:pt x="0" y="102870"/>
                  </a:lnTo>
                  <a:lnTo>
                    <a:pt x="145542" y="178308"/>
                  </a:lnTo>
                  <a:close/>
                </a:path>
                <a:path w="687704" h="600075">
                  <a:moveTo>
                    <a:pt x="676656" y="76200"/>
                  </a:moveTo>
                  <a:lnTo>
                    <a:pt x="579882" y="0"/>
                  </a:lnTo>
                  <a:lnTo>
                    <a:pt x="464058" y="38100"/>
                  </a:lnTo>
                  <a:lnTo>
                    <a:pt x="544830" y="115824"/>
                  </a:lnTo>
                  <a:lnTo>
                    <a:pt x="317754" y="132588"/>
                  </a:lnTo>
                  <a:lnTo>
                    <a:pt x="467106" y="211074"/>
                  </a:lnTo>
                  <a:lnTo>
                    <a:pt x="676656" y="76200"/>
                  </a:lnTo>
                  <a:close/>
                </a:path>
                <a:path w="687704" h="600075">
                  <a:moveTo>
                    <a:pt x="687324" y="599694"/>
                  </a:moveTo>
                  <a:lnTo>
                    <a:pt x="566928" y="461772"/>
                  </a:lnTo>
                  <a:lnTo>
                    <a:pt x="167640" y="563880"/>
                  </a:lnTo>
                  <a:lnTo>
                    <a:pt x="560832" y="496824"/>
                  </a:lnTo>
                  <a:lnTo>
                    <a:pt x="687324" y="599694"/>
                  </a:lnTo>
                  <a:close/>
                </a:path>
              </a:pathLst>
            </a:custGeom>
            <a:solidFill>
              <a:srgbClr val="FFF7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56298" y="4522469"/>
              <a:ext cx="252983" cy="2430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12635" y="4727447"/>
              <a:ext cx="351790" cy="311785"/>
            </a:xfrm>
            <a:custGeom>
              <a:avLst/>
              <a:gdLst/>
              <a:ahLst/>
              <a:cxnLst/>
              <a:rect l="l" t="t" r="r" b="b"/>
              <a:pathLst>
                <a:path w="351790" h="311785">
                  <a:moveTo>
                    <a:pt x="351282" y="208025"/>
                  </a:moveTo>
                  <a:lnTo>
                    <a:pt x="278130" y="235457"/>
                  </a:lnTo>
                  <a:lnTo>
                    <a:pt x="319278" y="105155"/>
                  </a:lnTo>
                  <a:lnTo>
                    <a:pt x="256794" y="0"/>
                  </a:lnTo>
                  <a:lnTo>
                    <a:pt x="124968" y="153924"/>
                  </a:lnTo>
                  <a:lnTo>
                    <a:pt x="100584" y="16763"/>
                  </a:lnTo>
                  <a:lnTo>
                    <a:pt x="0" y="73151"/>
                  </a:lnTo>
                  <a:lnTo>
                    <a:pt x="62484" y="97536"/>
                  </a:lnTo>
                  <a:lnTo>
                    <a:pt x="138684" y="240029"/>
                  </a:lnTo>
                  <a:lnTo>
                    <a:pt x="227075" y="178307"/>
                  </a:lnTo>
                  <a:lnTo>
                    <a:pt x="189738" y="281177"/>
                  </a:lnTo>
                  <a:lnTo>
                    <a:pt x="308610" y="311657"/>
                  </a:lnTo>
                  <a:lnTo>
                    <a:pt x="351282" y="208025"/>
                  </a:lnTo>
                  <a:close/>
                </a:path>
              </a:pathLst>
            </a:custGeom>
            <a:solidFill>
              <a:srgbClr val="B2F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01818" y="5791961"/>
              <a:ext cx="621030" cy="226060"/>
            </a:xfrm>
            <a:custGeom>
              <a:avLst/>
              <a:gdLst/>
              <a:ahLst/>
              <a:cxnLst/>
              <a:rect l="l" t="t" r="r" b="b"/>
              <a:pathLst>
                <a:path w="621029" h="226060">
                  <a:moveTo>
                    <a:pt x="621030" y="0"/>
                  </a:moveTo>
                  <a:lnTo>
                    <a:pt x="7620" y="48768"/>
                  </a:lnTo>
                  <a:lnTo>
                    <a:pt x="0" y="225552"/>
                  </a:lnTo>
                  <a:lnTo>
                    <a:pt x="558546" y="211836"/>
                  </a:lnTo>
                  <a:lnTo>
                    <a:pt x="621030" y="0"/>
                  </a:lnTo>
                  <a:close/>
                </a:path>
              </a:pathLst>
            </a:custGeom>
            <a:solidFill>
              <a:srgbClr val="A3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57850" y="5804915"/>
              <a:ext cx="365125" cy="135255"/>
            </a:xfrm>
            <a:custGeom>
              <a:avLst/>
              <a:gdLst/>
              <a:ahLst/>
              <a:cxnLst/>
              <a:rect l="l" t="t" r="r" b="b"/>
              <a:pathLst>
                <a:path w="365125" h="135254">
                  <a:moveTo>
                    <a:pt x="364998" y="0"/>
                  </a:moveTo>
                  <a:lnTo>
                    <a:pt x="0" y="33528"/>
                  </a:lnTo>
                  <a:lnTo>
                    <a:pt x="59436" y="82296"/>
                  </a:lnTo>
                  <a:lnTo>
                    <a:pt x="150113" y="134874"/>
                  </a:lnTo>
                  <a:lnTo>
                    <a:pt x="259079" y="131825"/>
                  </a:lnTo>
                  <a:lnTo>
                    <a:pt x="326136" y="98298"/>
                  </a:lnTo>
                  <a:lnTo>
                    <a:pt x="3649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79363" y="5381243"/>
              <a:ext cx="253745" cy="815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66766" y="4320539"/>
              <a:ext cx="610870" cy="1503680"/>
            </a:xfrm>
            <a:custGeom>
              <a:avLst/>
              <a:gdLst/>
              <a:ahLst/>
              <a:cxnLst/>
              <a:rect l="l" t="t" r="r" b="b"/>
              <a:pathLst>
                <a:path w="610870" h="1503679">
                  <a:moveTo>
                    <a:pt x="610362" y="1488185"/>
                  </a:moveTo>
                  <a:lnTo>
                    <a:pt x="406146" y="1431797"/>
                  </a:lnTo>
                  <a:lnTo>
                    <a:pt x="294132" y="1365503"/>
                  </a:lnTo>
                  <a:lnTo>
                    <a:pt x="233172" y="1279397"/>
                  </a:lnTo>
                  <a:lnTo>
                    <a:pt x="213360" y="1140713"/>
                  </a:lnTo>
                  <a:lnTo>
                    <a:pt x="239268" y="963167"/>
                  </a:lnTo>
                  <a:lnTo>
                    <a:pt x="345948" y="809243"/>
                  </a:lnTo>
                  <a:lnTo>
                    <a:pt x="452628" y="718565"/>
                  </a:lnTo>
                  <a:lnTo>
                    <a:pt x="564642" y="672845"/>
                  </a:lnTo>
                  <a:lnTo>
                    <a:pt x="528828" y="590549"/>
                  </a:lnTo>
                  <a:lnTo>
                    <a:pt x="579882" y="525017"/>
                  </a:lnTo>
                  <a:lnTo>
                    <a:pt x="447294" y="417575"/>
                  </a:lnTo>
                  <a:lnTo>
                    <a:pt x="325374" y="259079"/>
                  </a:lnTo>
                  <a:lnTo>
                    <a:pt x="187451" y="35051"/>
                  </a:lnTo>
                  <a:lnTo>
                    <a:pt x="0" y="0"/>
                  </a:lnTo>
                  <a:lnTo>
                    <a:pt x="60198" y="264413"/>
                  </a:lnTo>
                  <a:lnTo>
                    <a:pt x="96012" y="993647"/>
                  </a:lnTo>
                  <a:lnTo>
                    <a:pt x="29718" y="1044701"/>
                  </a:lnTo>
                  <a:lnTo>
                    <a:pt x="96012" y="1120901"/>
                  </a:lnTo>
                  <a:lnTo>
                    <a:pt x="80772" y="1503425"/>
                  </a:lnTo>
                  <a:lnTo>
                    <a:pt x="610362" y="1488185"/>
                  </a:lnTo>
                  <a:close/>
                </a:path>
              </a:pathLst>
            </a:custGeom>
            <a:solidFill>
              <a:srgbClr val="FFD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05044" y="4239005"/>
              <a:ext cx="453390" cy="188595"/>
            </a:xfrm>
            <a:custGeom>
              <a:avLst/>
              <a:gdLst/>
              <a:ahLst/>
              <a:cxnLst/>
              <a:rect l="l" t="t" r="r" b="b"/>
              <a:pathLst>
                <a:path w="453389" h="188595">
                  <a:moveTo>
                    <a:pt x="453389" y="116586"/>
                  </a:moveTo>
                  <a:lnTo>
                    <a:pt x="401573" y="0"/>
                  </a:lnTo>
                  <a:lnTo>
                    <a:pt x="0" y="9144"/>
                  </a:lnTo>
                  <a:lnTo>
                    <a:pt x="91439" y="188214"/>
                  </a:lnTo>
                  <a:lnTo>
                    <a:pt x="453389" y="116586"/>
                  </a:lnTo>
                  <a:close/>
                </a:path>
              </a:pathLst>
            </a:custGeom>
            <a:solidFill>
              <a:srgbClr val="D17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0600" y="4277867"/>
              <a:ext cx="1577340" cy="1814830"/>
            </a:xfrm>
            <a:custGeom>
              <a:avLst/>
              <a:gdLst/>
              <a:ahLst/>
              <a:cxnLst/>
              <a:rect l="l" t="t" r="r" b="b"/>
              <a:pathLst>
                <a:path w="1577339" h="1814829">
                  <a:moveTo>
                    <a:pt x="691134" y="1678686"/>
                  </a:moveTo>
                  <a:lnTo>
                    <a:pt x="669798" y="1604772"/>
                  </a:lnTo>
                  <a:lnTo>
                    <a:pt x="659130" y="1648206"/>
                  </a:lnTo>
                  <a:lnTo>
                    <a:pt x="659130" y="1729740"/>
                  </a:lnTo>
                  <a:lnTo>
                    <a:pt x="650748" y="1801368"/>
                  </a:lnTo>
                  <a:lnTo>
                    <a:pt x="680466" y="1764792"/>
                  </a:lnTo>
                  <a:lnTo>
                    <a:pt x="691134" y="1727454"/>
                  </a:lnTo>
                  <a:lnTo>
                    <a:pt x="691134" y="1678686"/>
                  </a:lnTo>
                  <a:close/>
                </a:path>
                <a:path w="1577339" h="1814829">
                  <a:moveTo>
                    <a:pt x="770382" y="394716"/>
                  </a:moveTo>
                  <a:lnTo>
                    <a:pt x="765810" y="377190"/>
                  </a:lnTo>
                  <a:lnTo>
                    <a:pt x="744474" y="366522"/>
                  </a:lnTo>
                  <a:lnTo>
                    <a:pt x="733806" y="390144"/>
                  </a:lnTo>
                  <a:lnTo>
                    <a:pt x="752856" y="400812"/>
                  </a:lnTo>
                  <a:lnTo>
                    <a:pt x="770382" y="394716"/>
                  </a:lnTo>
                  <a:close/>
                </a:path>
                <a:path w="1577339" h="1814829">
                  <a:moveTo>
                    <a:pt x="791718" y="1652016"/>
                  </a:moveTo>
                  <a:lnTo>
                    <a:pt x="752856" y="1620012"/>
                  </a:lnTo>
                  <a:lnTo>
                    <a:pt x="733806" y="1588008"/>
                  </a:lnTo>
                  <a:lnTo>
                    <a:pt x="726948" y="1552956"/>
                  </a:lnTo>
                  <a:lnTo>
                    <a:pt x="737616" y="1517142"/>
                  </a:lnTo>
                  <a:lnTo>
                    <a:pt x="763524" y="1460754"/>
                  </a:lnTo>
                  <a:lnTo>
                    <a:pt x="763524" y="1424940"/>
                  </a:lnTo>
                  <a:lnTo>
                    <a:pt x="749046" y="1386078"/>
                  </a:lnTo>
                  <a:lnTo>
                    <a:pt x="726948" y="1357884"/>
                  </a:lnTo>
                  <a:lnTo>
                    <a:pt x="720407" y="1356118"/>
                  </a:lnTo>
                  <a:lnTo>
                    <a:pt x="744474" y="1205484"/>
                  </a:lnTo>
                  <a:lnTo>
                    <a:pt x="698754" y="1140714"/>
                  </a:lnTo>
                  <a:lnTo>
                    <a:pt x="749046" y="1076706"/>
                  </a:lnTo>
                  <a:lnTo>
                    <a:pt x="733806" y="735330"/>
                  </a:lnTo>
                  <a:lnTo>
                    <a:pt x="709422" y="448056"/>
                  </a:lnTo>
                  <a:lnTo>
                    <a:pt x="662940" y="237744"/>
                  </a:lnTo>
                  <a:lnTo>
                    <a:pt x="684276" y="476250"/>
                  </a:lnTo>
                  <a:lnTo>
                    <a:pt x="709422" y="1083564"/>
                  </a:lnTo>
                  <a:lnTo>
                    <a:pt x="630936" y="1130046"/>
                  </a:lnTo>
                  <a:lnTo>
                    <a:pt x="709422" y="1207770"/>
                  </a:lnTo>
                  <a:lnTo>
                    <a:pt x="709422" y="1353134"/>
                  </a:lnTo>
                  <a:lnTo>
                    <a:pt x="673608" y="1343406"/>
                  </a:lnTo>
                  <a:lnTo>
                    <a:pt x="613410" y="1350264"/>
                  </a:lnTo>
                  <a:lnTo>
                    <a:pt x="557022" y="1382268"/>
                  </a:lnTo>
                  <a:lnTo>
                    <a:pt x="471678" y="1450086"/>
                  </a:lnTo>
                  <a:lnTo>
                    <a:pt x="407670" y="1538478"/>
                  </a:lnTo>
                  <a:lnTo>
                    <a:pt x="358140" y="1606296"/>
                  </a:lnTo>
                  <a:lnTo>
                    <a:pt x="314706" y="1645158"/>
                  </a:lnTo>
                  <a:lnTo>
                    <a:pt x="268986" y="1673352"/>
                  </a:lnTo>
                  <a:lnTo>
                    <a:pt x="219456" y="1688592"/>
                  </a:lnTo>
                  <a:lnTo>
                    <a:pt x="191262" y="1677924"/>
                  </a:lnTo>
                  <a:lnTo>
                    <a:pt x="144780" y="1613154"/>
                  </a:lnTo>
                  <a:lnTo>
                    <a:pt x="155448" y="1660398"/>
                  </a:lnTo>
                  <a:lnTo>
                    <a:pt x="127254" y="1634490"/>
                  </a:lnTo>
                  <a:lnTo>
                    <a:pt x="63246" y="1606296"/>
                  </a:lnTo>
                  <a:lnTo>
                    <a:pt x="99060" y="1639062"/>
                  </a:lnTo>
                  <a:lnTo>
                    <a:pt x="0" y="1655826"/>
                  </a:lnTo>
                  <a:lnTo>
                    <a:pt x="95250" y="1655826"/>
                  </a:lnTo>
                  <a:lnTo>
                    <a:pt x="130302" y="1692402"/>
                  </a:lnTo>
                  <a:lnTo>
                    <a:pt x="162306" y="1706118"/>
                  </a:lnTo>
                  <a:lnTo>
                    <a:pt x="134112" y="1755648"/>
                  </a:lnTo>
                  <a:lnTo>
                    <a:pt x="187452" y="1706118"/>
                  </a:lnTo>
                  <a:lnTo>
                    <a:pt x="230124" y="1703070"/>
                  </a:lnTo>
                  <a:lnTo>
                    <a:pt x="280416" y="1688592"/>
                  </a:lnTo>
                  <a:lnTo>
                    <a:pt x="355092" y="1641348"/>
                  </a:lnTo>
                  <a:lnTo>
                    <a:pt x="471678" y="1503426"/>
                  </a:lnTo>
                  <a:lnTo>
                    <a:pt x="563880" y="1418082"/>
                  </a:lnTo>
                  <a:lnTo>
                    <a:pt x="617220" y="1389888"/>
                  </a:lnTo>
                  <a:lnTo>
                    <a:pt x="656082" y="1386078"/>
                  </a:lnTo>
                  <a:lnTo>
                    <a:pt x="691134" y="1403604"/>
                  </a:lnTo>
                  <a:lnTo>
                    <a:pt x="709422" y="1432560"/>
                  </a:lnTo>
                  <a:lnTo>
                    <a:pt x="705612" y="1475232"/>
                  </a:lnTo>
                  <a:lnTo>
                    <a:pt x="691134" y="1524762"/>
                  </a:lnTo>
                  <a:lnTo>
                    <a:pt x="694944" y="1567434"/>
                  </a:lnTo>
                  <a:lnTo>
                    <a:pt x="709422" y="1602486"/>
                  </a:lnTo>
                  <a:lnTo>
                    <a:pt x="733806" y="1630680"/>
                  </a:lnTo>
                  <a:lnTo>
                    <a:pt x="791718" y="1652016"/>
                  </a:lnTo>
                  <a:close/>
                </a:path>
                <a:path w="1577339" h="1814829">
                  <a:moveTo>
                    <a:pt x="805434" y="340614"/>
                  </a:moveTo>
                  <a:lnTo>
                    <a:pt x="691134" y="301752"/>
                  </a:lnTo>
                  <a:lnTo>
                    <a:pt x="691134" y="323088"/>
                  </a:lnTo>
                  <a:lnTo>
                    <a:pt x="787908" y="355854"/>
                  </a:lnTo>
                  <a:lnTo>
                    <a:pt x="805434" y="340614"/>
                  </a:lnTo>
                  <a:close/>
                </a:path>
                <a:path w="1577339" h="1814829">
                  <a:moveTo>
                    <a:pt x="972312" y="10668"/>
                  </a:moveTo>
                  <a:lnTo>
                    <a:pt x="560070" y="0"/>
                  </a:lnTo>
                  <a:lnTo>
                    <a:pt x="592074" y="60198"/>
                  </a:lnTo>
                  <a:lnTo>
                    <a:pt x="972312" y="10668"/>
                  </a:lnTo>
                  <a:close/>
                </a:path>
                <a:path w="1577339" h="1814829">
                  <a:moveTo>
                    <a:pt x="1014984" y="60198"/>
                  </a:moveTo>
                  <a:lnTo>
                    <a:pt x="606552" y="92202"/>
                  </a:lnTo>
                  <a:lnTo>
                    <a:pt x="630936" y="145542"/>
                  </a:lnTo>
                  <a:lnTo>
                    <a:pt x="1014984" y="60198"/>
                  </a:lnTo>
                  <a:close/>
                </a:path>
                <a:path w="1577339" h="1814829">
                  <a:moveTo>
                    <a:pt x="1039368" y="128016"/>
                  </a:moveTo>
                  <a:lnTo>
                    <a:pt x="641604" y="173736"/>
                  </a:lnTo>
                  <a:lnTo>
                    <a:pt x="656082" y="209550"/>
                  </a:lnTo>
                  <a:lnTo>
                    <a:pt x="1039368" y="128016"/>
                  </a:lnTo>
                  <a:close/>
                </a:path>
                <a:path w="1577339" h="1814829">
                  <a:moveTo>
                    <a:pt x="1250442" y="1767840"/>
                  </a:moveTo>
                  <a:lnTo>
                    <a:pt x="1117092" y="1781556"/>
                  </a:lnTo>
                  <a:lnTo>
                    <a:pt x="950976" y="1781556"/>
                  </a:lnTo>
                  <a:lnTo>
                    <a:pt x="700278" y="1770888"/>
                  </a:lnTo>
                  <a:lnTo>
                    <a:pt x="811530" y="1801368"/>
                  </a:lnTo>
                  <a:lnTo>
                    <a:pt x="926592" y="1814322"/>
                  </a:lnTo>
                  <a:lnTo>
                    <a:pt x="1029462" y="1814322"/>
                  </a:lnTo>
                  <a:lnTo>
                    <a:pt x="1165860" y="1795272"/>
                  </a:lnTo>
                  <a:lnTo>
                    <a:pt x="1250442" y="1767840"/>
                  </a:lnTo>
                  <a:close/>
                </a:path>
                <a:path w="1577339" h="1814829">
                  <a:moveTo>
                    <a:pt x="1277874" y="1566672"/>
                  </a:moveTo>
                  <a:lnTo>
                    <a:pt x="1264158" y="1547622"/>
                  </a:lnTo>
                  <a:lnTo>
                    <a:pt x="1250226" y="1549247"/>
                  </a:lnTo>
                  <a:lnTo>
                    <a:pt x="1229868" y="1344930"/>
                  </a:lnTo>
                  <a:lnTo>
                    <a:pt x="1219631" y="1345933"/>
                  </a:lnTo>
                  <a:lnTo>
                    <a:pt x="1219631" y="1552816"/>
                  </a:lnTo>
                  <a:lnTo>
                    <a:pt x="1204810" y="1554543"/>
                  </a:lnTo>
                  <a:lnTo>
                    <a:pt x="1113167" y="1533779"/>
                  </a:lnTo>
                  <a:lnTo>
                    <a:pt x="1093965" y="1378775"/>
                  </a:lnTo>
                  <a:lnTo>
                    <a:pt x="1204722" y="1372362"/>
                  </a:lnTo>
                  <a:lnTo>
                    <a:pt x="1219631" y="1552816"/>
                  </a:lnTo>
                  <a:lnTo>
                    <a:pt x="1219631" y="1345933"/>
                  </a:lnTo>
                  <a:lnTo>
                    <a:pt x="1091069" y="1358430"/>
                  </a:lnTo>
                  <a:lnTo>
                    <a:pt x="1091069" y="1527251"/>
                  </a:lnTo>
                  <a:lnTo>
                    <a:pt x="989076" y="1487424"/>
                  </a:lnTo>
                  <a:lnTo>
                    <a:pt x="975893" y="1476667"/>
                  </a:lnTo>
                  <a:lnTo>
                    <a:pt x="978954" y="1385430"/>
                  </a:lnTo>
                  <a:lnTo>
                    <a:pt x="1078585" y="1379664"/>
                  </a:lnTo>
                  <a:lnTo>
                    <a:pt x="1091069" y="1527251"/>
                  </a:lnTo>
                  <a:lnTo>
                    <a:pt x="1091069" y="1358430"/>
                  </a:lnTo>
                  <a:lnTo>
                    <a:pt x="958596" y="1371307"/>
                  </a:lnTo>
                  <a:lnTo>
                    <a:pt x="958596" y="1386611"/>
                  </a:lnTo>
                  <a:lnTo>
                    <a:pt x="958596" y="1462532"/>
                  </a:lnTo>
                  <a:lnTo>
                    <a:pt x="926592" y="1436370"/>
                  </a:lnTo>
                  <a:lnTo>
                    <a:pt x="897128" y="1390154"/>
                  </a:lnTo>
                  <a:lnTo>
                    <a:pt x="958596" y="1386611"/>
                  </a:lnTo>
                  <a:lnTo>
                    <a:pt x="958596" y="1371307"/>
                  </a:lnTo>
                  <a:lnTo>
                    <a:pt x="889406" y="1378026"/>
                  </a:lnTo>
                  <a:lnTo>
                    <a:pt x="877062" y="1358646"/>
                  </a:lnTo>
                  <a:lnTo>
                    <a:pt x="852678" y="1230630"/>
                  </a:lnTo>
                  <a:lnTo>
                    <a:pt x="855776" y="1208913"/>
                  </a:lnTo>
                  <a:lnTo>
                    <a:pt x="878586" y="1196340"/>
                  </a:lnTo>
                  <a:lnTo>
                    <a:pt x="898398" y="1196340"/>
                  </a:lnTo>
                  <a:lnTo>
                    <a:pt x="926592" y="1218438"/>
                  </a:lnTo>
                  <a:lnTo>
                    <a:pt x="968502" y="1234440"/>
                  </a:lnTo>
                  <a:lnTo>
                    <a:pt x="1004316" y="1232154"/>
                  </a:lnTo>
                  <a:lnTo>
                    <a:pt x="1028700" y="1222248"/>
                  </a:lnTo>
                  <a:lnTo>
                    <a:pt x="1059180" y="1198626"/>
                  </a:lnTo>
                  <a:lnTo>
                    <a:pt x="1084326" y="1188720"/>
                  </a:lnTo>
                  <a:lnTo>
                    <a:pt x="1104900" y="1186434"/>
                  </a:lnTo>
                  <a:lnTo>
                    <a:pt x="1098804" y="1144524"/>
                  </a:lnTo>
                  <a:lnTo>
                    <a:pt x="1084326" y="1144524"/>
                  </a:lnTo>
                  <a:lnTo>
                    <a:pt x="1084326" y="1160526"/>
                  </a:lnTo>
                  <a:lnTo>
                    <a:pt x="1084326" y="1171194"/>
                  </a:lnTo>
                  <a:lnTo>
                    <a:pt x="1062990" y="1178814"/>
                  </a:lnTo>
                  <a:lnTo>
                    <a:pt x="1036320" y="1192530"/>
                  </a:lnTo>
                  <a:lnTo>
                    <a:pt x="1013460" y="1210818"/>
                  </a:lnTo>
                  <a:lnTo>
                    <a:pt x="982980" y="1218438"/>
                  </a:lnTo>
                  <a:lnTo>
                    <a:pt x="944880" y="1210818"/>
                  </a:lnTo>
                  <a:lnTo>
                    <a:pt x="915162" y="1186434"/>
                  </a:lnTo>
                  <a:lnTo>
                    <a:pt x="884682" y="1181100"/>
                  </a:lnTo>
                  <a:lnTo>
                    <a:pt x="858634" y="1188923"/>
                  </a:lnTo>
                  <a:lnTo>
                    <a:pt x="860704" y="1174394"/>
                  </a:lnTo>
                  <a:lnTo>
                    <a:pt x="877062" y="1166622"/>
                  </a:lnTo>
                  <a:lnTo>
                    <a:pt x="898398" y="1160526"/>
                  </a:lnTo>
                  <a:lnTo>
                    <a:pt x="922782" y="1168908"/>
                  </a:lnTo>
                  <a:lnTo>
                    <a:pt x="962406" y="1196340"/>
                  </a:lnTo>
                  <a:lnTo>
                    <a:pt x="989076" y="1198626"/>
                  </a:lnTo>
                  <a:lnTo>
                    <a:pt x="1013460" y="1194054"/>
                  </a:lnTo>
                  <a:lnTo>
                    <a:pt x="1034796" y="1181100"/>
                  </a:lnTo>
                  <a:lnTo>
                    <a:pt x="1059180" y="1166622"/>
                  </a:lnTo>
                  <a:lnTo>
                    <a:pt x="1084326" y="1160526"/>
                  </a:lnTo>
                  <a:lnTo>
                    <a:pt x="1084326" y="1144524"/>
                  </a:lnTo>
                  <a:lnTo>
                    <a:pt x="1072134" y="1144524"/>
                  </a:lnTo>
                  <a:lnTo>
                    <a:pt x="1043940" y="1154430"/>
                  </a:lnTo>
                  <a:lnTo>
                    <a:pt x="1021080" y="1172718"/>
                  </a:lnTo>
                  <a:lnTo>
                    <a:pt x="996696" y="1182624"/>
                  </a:lnTo>
                  <a:lnTo>
                    <a:pt x="972312" y="1181100"/>
                  </a:lnTo>
                  <a:lnTo>
                    <a:pt x="950976" y="1166622"/>
                  </a:lnTo>
                  <a:lnTo>
                    <a:pt x="928878" y="1146810"/>
                  </a:lnTo>
                  <a:lnTo>
                    <a:pt x="901446" y="1140714"/>
                  </a:lnTo>
                  <a:lnTo>
                    <a:pt x="874776" y="1144524"/>
                  </a:lnTo>
                  <a:lnTo>
                    <a:pt x="863930" y="1151864"/>
                  </a:lnTo>
                  <a:lnTo>
                    <a:pt x="873252" y="1086612"/>
                  </a:lnTo>
                  <a:lnTo>
                    <a:pt x="916228" y="1007275"/>
                  </a:lnTo>
                  <a:lnTo>
                    <a:pt x="1204722" y="964692"/>
                  </a:lnTo>
                  <a:lnTo>
                    <a:pt x="1178890" y="790194"/>
                  </a:lnTo>
                  <a:lnTo>
                    <a:pt x="1210818" y="776478"/>
                  </a:lnTo>
                  <a:lnTo>
                    <a:pt x="1161884" y="681799"/>
                  </a:lnTo>
                  <a:lnTo>
                    <a:pt x="1202436" y="649986"/>
                  </a:lnTo>
                  <a:lnTo>
                    <a:pt x="1228344" y="611124"/>
                  </a:lnTo>
                  <a:lnTo>
                    <a:pt x="1088898" y="493776"/>
                  </a:lnTo>
                  <a:lnTo>
                    <a:pt x="993648" y="384048"/>
                  </a:lnTo>
                  <a:lnTo>
                    <a:pt x="908304" y="265938"/>
                  </a:lnTo>
                  <a:lnTo>
                    <a:pt x="844296" y="170688"/>
                  </a:lnTo>
                  <a:lnTo>
                    <a:pt x="908304" y="312420"/>
                  </a:lnTo>
                  <a:lnTo>
                    <a:pt x="997458" y="448056"/>
                  </a:lnTo>
                  <a:lnTo>
                    <a:pt x="1088898" y="553974"/>
                  </a:lnTo>
                  <a:lnTo>
                    <a:pt x="1178052" y="621792"/>
                  </a:lnTo>
                  <a:lnTo>
                    <a:pt x="1131570" y="675132"/>
                  </a:lnTo>
                  <a:lnTo>
                    <a:pt x="1107186" y="678180"/>
                  </a:lnTo>
                  <a:lnTo>
                    <a:pt x="1075182" y="660654"/>
                  </a:lnTo>
                  <a:lnTo>
                    <a:pt x="1075182" y="643128"/>
                  </a:lnTo>
                  <a:lnTo>
                    <a:pt x="1096518" y="628650"/>
                  </a:lnTo>
                  <a:lnTo>
                    <a:pt x="1120902" y="628650"/>
                  </a:lnTo>
                  <a:lnTo>
                    <a:pt x="1092708" y="611124"/>
                  </a:lnTo>
                  <a:lnTo>
                    <a:pt x="1071372" y="614934"/>
                  </a:lnTo>
                  <a:lnTo>
                    <a:pt x="1057656" y="636270"/>
                  </a:lnTo>
                  <a:lnTo>
                    <a:pt x="1060704" y="664464"/>
                  </a:lnTo>
                  <a:lnTo>
                    <a:pt x="1096518" y="696468"/>
                  </a:lnTo>
                  <a:lnTo>
                    <a:pt x="1152042" y="688975"/>
                  </a:lnTo>
                  <a:lnTo>
                    <a:pt x="1176528" y="755142"/>
                  </a:lnTo>
                  <a:lnTo>
                    <a:pt x="1172718" y="756958"/>
                  </a:lnTo>
                  <a:lnTo>
                    <a:pt x="1172718" y="942594"/>
                  </a:lnTo>
                  <a:lnTo>
                    <a:pt x="1071245" y="961529"/>
                  </a:lnTo>
                  <a:lnTo>
                    <a:pt x="1054150" y="855268"/>
                  </a:lnTo>
                  <a:lnTo>
                    <a:pt x="1102614" y="822960"/>
                  </a:lnTo>
                  <a:lnTo>
                    <a:pt x="1161884" y="797496"/>
                  </a:lnTo>
                  <a:lnTo>
                    <a:pt x="1172718" y="942594"/>
                  </a:lnTo>
                  <a:lnTo>
                    <a:pt x="1172718" y="756958"/>
                  </a:lnTo>
                  <a:lnTo>
                    <a:pt x="1072134" y="804672"/>
                  </a:lnTo>
                  <a:lnTo>
                    <a:pt x="1048639" y="825055"/>
                  </a:lnTo>
                  <a:lnTo>
                    <a:pt x="1048639" y="965758"/>
                  </a:lnTo>
                  <a:lnTo>
                    <a:pt x="926350" y="988568"/>
                  </a:lnTo>
                  <a:lnTo>
                    <a:pt x="932688" y="976884"/>
                  </a:lnTo>
                  <a:lnTo>
                    <a:pt x="1013460" y="882396"/>
                  </a:lnTo>
                  <a:lnTo>
                    <a:pt x="1039901" y="864768"/>
                  </a:lnTo>
                  <a:lnTo>
                    <a:pt x="1048639" y="965758"/>
                  </a:lnTo>
                  <a:lnTo>
                    <a:pt x="1048639" y="825055"/>
                  </a:lnTo>
                  <a:lnTo>
                    <a:pt x="957072" y="904494"/>
                  </a:lnTo>
                  <a:lnTo>
                    <a:pt x="883158" y="1012698"/>
                  </a:lnTo>
                  <a:lnTo>
                    <a:pt x="838962" y="1118616"/>
                  </a:lnTo>
                  <a:lnTo>
                    <a:pt x="826770" y="1246632"/>
                  </a:lnTo>
                  <a:lnTo>
                    <a:pt x="848868" y="1364742"/>
                  </a:lnTo>
                  <a:lnTo>
                    <a:pt x="896112" y="1443990"/>
                  </a:lnTo>
                  <a:lnTo>
                    <a:pt x="972312" y="1504188"/>
                  </a:lnTo>
                  <a:lnTo>
                    <a:pt x="1064514" y="1538478"/>
                  </a:lnTo>
                  <a:lnTo>
                    <a:pt x="1172718" y="1556766"/>
                  </a:lnTo>
                  <a:lnTo>
                    <a:pt x="1185760" y="1556766"/>
                  </a:lnTo>
                  <a:lnTo>
                    <a:pt x="774192" y="1604772"/>
                  </a:lnTo>
                  <a:lnTo>
                    <a:pt x="978408" y="1610868"/>
                  </a:lnTo>
                  <a:lnTo>
                    <a:pt x="1261110" y="1582674"/>
                  </a:lnTo>
                  <a:lnTo>
                    <a:pt x="1277874" y="1566672"/>
                  </a:lnTo>
                  <a:close/>
                </a:path>
                <a:path w="1577339" h="1814829">
                  <a:moveTo>
                    <a:pt x="1577340" y="1198626"/>
                  </a:moveTo>
                  <a:lnTo>
                    <a:pt x="1556004" y="1040130"/>
                  </a:lnTo>
                  <a:lnTo>
                    <a:pt x="1556004" y="938784"/>
                  </a:lnTo>
                  <a:lnTo>
                    <a:pt x="1542288" y="1002030"/>
                  </a:lnTo>
                  <a:lnTo>
                    <a:pt x="1490472" y="878586"/>
                  </a:lnTo>
                  <a:lnTo>
                    <a:pt x="1522476" y="1006602"/>
                  </a:lnTo>
                  <a:lnTo>
                    <a:pt x="1454658" y="955548"/>
                  </a:lnTo>
                  <a:lnTo>
                    <a:pt x="1528572" y="1037082"/>
                  </a:lnTo>
                  <a:lnTo>
                    <a:pt x="1552956" y="1168146"/>
                  </a:lnTo>
                  <a:lnTo>
                    <a:pt x="1560576" y="1269492"/>
                  </a:lnTo>
                  <a:lnTo>
                    <a:pt x="1549908" y="1340358"/>
                  </a:lnTo>
                  <a:lnTo>
                    <a:pt x="1528572" y="1380744"/>
                  </a:lnTo>
                  <a:lnTo>
                    <a:pt x="1526540" y="1382407"/>
                  </a:lnTo>
                  <a:lnTo>
                    <a:pt x="1514856" y="1355598"/>
                  </a:lnTo>
                  <a:lnTo>
                    <a:pt x="1473708" y="1328928"/>
                  </a:lnTo>
                  <a:lnTo>
                    <a:pt x="1437894" y="1328928"/>
                  </a:lnTo>
                  <a:lnTo>
                    <a:pt x="1419606" y="1340358"/>
                  </a:lnTo>
                  <a:lnTo>
                    <a:pt x="1410462" y="1364742"/>
                  </a:lnTo>
                  <a:lnTo>
                    <a:pt x="1413510" y="1389126"/>
                  </a:lnTo>
                  <a:lnTo>
                    <a:pt x="1433322" y="1413510"/>
                  </a:lnTo>
                  <a:lnTo>
                    <a:pt x="1465326" y="1421892"/>
                  </a:lnTo>
                  <a:lnTo>
                    <a:pt x="1437894" y="1397508"/>
                  </a:lnTo>
                  <a:lnTo>
                    <a:pt x="1436370" y="1364742"/>
                  </a:lnTo>
                  <a:lnTo>
                    <a:pt x="1454658" y="1351026"/>
                  </a:lnTo>
                  <a:lnTo>
                    <a:pt x="1482090" y="1358646"/>
                  </a:lnTo>
                  <a:lnTo>
                    <a:pt x="1504188" y="1391412"/>
                  </a:lnTo>
                  <a:lnTo>
                    <a:pt x="1504518" y="1400429"/>
                  </a:lnTo>
                  <a:lnTo>
                    <a:pt x="1495044" y="1408176"/>
                  </a:lnTo>
                  <a:lnTo>
                    <a:pt x="1504734" y="1406486"/>
                  </a:lnTo>
                  <a:lnTo>
                    <a:pt x="1490472" y="1487424"/>
                  </a:lnTo>
                  <a:lnTo>
                    <a:pt x="1457706" y="1538478"/>
                  </a:lnTo>
                  <a:lnTo>
                    <a:pt x="1405890" y="1591056"/>
                  </a:lnTo>
                  <a:lnTo>
                    <a:pt x="1280160" y="1655826"/>
                  </a:lnTo>
                  <a:lnTo>
                    <a:pt x="1373124" y="1636776"/>
                  </a:lnTo>
                  <a:lnTo>
                    <a:pt x="1463040" y="1584960"/>
                  </a:lnTo>
                  <a:lnTo>
                    <a:pt x="1511808" y="1517142"/>
                  </a:lnTo>
                  <a:lnTo>
                    <a:pt x="1531620" y="1459992"/>
                  </a:lnTo>
                  <a:lnTo>
                    <a:pt x="1533144" y="1397508"/>
                  </a:lnTo>
                  <a:lnTo>
                    <a:pt x="1531543" y="1393875"/>
                  </a:lnTo>
                  <a:lnTo>
                    <a:pt x="1558290" y="1354074"/>
                  </a:lnTo>
                  <a:lnTo>
                    <a:pt x="1577340" y="1280160"/>
                  </a:lnTo>
                  <a:lnTo>
                    <a:pt x="1577340" y="11986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04560" y="5868923"/>
              <a:ext cx="87629" cy="2103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88508" y="5945123"/>
              <a:ext cx="768350" cy="462280"/>
            </a:xfrm>
            <a:custGeom>
              <a:avLst/>
              <a:gdLst/>
              <a:ahLst/>
              <a:cxnLst/>
              <a:rect l="l" t="t" r="r" b="b"/>
              <a:pathLst>
                <a:path w="768350" h="462279">
                  <a:moveTo>
                    <a:pt x="179832" y="259080"/>
                  </a:moveTo>
                  <a:lnTo>
                    <a:pt x="116586" y="153162"/>
                  </a:lnTo>
                  <a:lnTo>
                    <a:pt x="149352" y="272796"/>
                  </a:lnTo>
                  <a:lnTo>
                    <a:pt x="0" y="364998"/>
                  </a:lnTo>
                  <a:lnTo>
                    <a:pt x="45720" y="445008"/>
                  </a:lnTo>
                  <a:lnTo>
                    <a:pt x="102870" y="461772"/>
                  </a:lnTo>
                  <a:lnTo>
                    <a:pt x="61722" y="419862"/>
                  </a:lnTo>
                  <a:lnTo>
                    <a:pt x="28956" y="368046"/>
                  </a:lnTo>
                  <a:lnTo>
                    <a:pt x="173736" y="303276"/>
                  </a:lnTo>
                  <a:lnTo>
                    <a:pt x="179832" y="259080"/>
                  </a:lnTo>
                  <a:close/>
                </a:path>
                <a:path w="768350" h="462279">
                  <a:moveTo>
                    <a:pt x="720852" y="117348"/>
                  </a:moveTo>
                  <a:lnTo>
                    <a:pt x="707136" y="96012"/>
                  </a:lnTo>
                  <a:lnTo>
                    <a:pt x="672846" y="76200"/>
                  </a:lnTo>
                  <a:lnTo>
                    <a:pt x="633222" y="76200"/>
                  </a:lnTo>
                  <a:lnTo>
                    <a:pt x="720852" y="141732"/>
                  </a:lnTo>
                  <a:lnTo>
                    <a:pt x="720852" y="117348"/>
                  </a:lnTo>
                  <a:close/>
                </a:path>
                <a:path w="768350" h="462279">
                  <a:moveTo>
                    <a:pt x="762000" y="185166"/>
                  </a:moveTo>
                  <a:lnTo>
                    <a:pt x="740664" y="155448"/>
                  </a:lnTo>
                  <a:lnTo>
                    <a:pt x="729996" y="201930"/>
                  </a:lnTo>
                  <a:lnTo>
                    <a:pt x="683514" y="259080"/>
                  </a:lnTo>
                  <a:lnTo>
                    <a:pt x="373380" y="209550"/>
                  </a:lnTo>
                  <a:lnTo>
                    <a:pt x="205740" y="160782"/>
                  </a:lnTo>
                  <a:lnTo>
                    <a:pt x="361188" y="229362"/>
                  </a:lnTo>
                  <a:lnTo>
                    <a:pt x="633222" y="278892"/>
                  </a:lnTo>
                  <a:lnTo>
                    <a:pt x="702564" y="307848"/>
                  </a:lnTo>
                  <a:lnTo>
                    <a:pt x="745236" y="242316"/>
                  </a:lnTo>
                  <a:lnTo>
                    <a:pt x="762000" y="185166"/>
                  </a:lnTo>
                  <a:close/>
                </a:path>
                <a:path w="768350" h="462279">
                  <a:moveTo>
                    <a:pt x="768096" y="70866"/>
                  </a:moveTo>
                  <a:lnTo>
                    <a:pt x="745236" y="0"/>
                  </a:lnTo>
                  <a:lnTo>
                    <a:pt x="745236" y="112776"/>
                  </a:lnTo>
                  <a:lnTo>
                    <a:pt x="765048" y="97536"/>
                  </a:lnTo>
                  <a:lnTo>
                    <a:pt x="768096" y="708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80225" y="5980938"/>
              <a:ext cx="112014" cy="8458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08242" y="4554473"/>
              <a:ext cx="833755" cy="638810"/>
            </a:xfrm>
            <a:custGeom>
              <a:avLst/>
              <a:gdLst/>
              <a:ahLst/>
              <a:cxnLst/>
              <a:rect l="l" t="t" r="r" b="b"/>
              <a:pathLst>
                <a:path w="833754" h="638810">
                  <a:moveTo>
                    <a:pt x="223266" y="578358"/>
                  </a:moveTo>
                  <a:lnTo>
                    <a:pt x="204978" y="520446"/>
                  </a:lnTo>
                  <a:lnTo>
                    <a:pt x="158496" y="435864"/>
                  </a:lnTo>
                  <a:lnTo>
                    <a:pt x="91440" y="355092"/>
                  </a:lnTo>
                  <a:lnTo>
                    <a:pt x="0" y="272034"/>
                  </a:lnTo>
                  <a:lnTo>
                    <a:pt x="124968" y="444246"/>
                  </a:lnTo>
                  <a:lnTo>
                    <a:pt x="223266" y="578358"/>
                  </a:lnTo>
                  <a:close/>
                </a:path>
                <a:path w="833754" h="638810">
                  <a:moveTo>
                    <a:pt x="273558" y="560832"/>
                  </a:moveTo>
                  <a:lnTo>
                    <a:pt x="140970" y="315468"/>
                  </a:lnTo>
                  <a:lnTo>
                    <a:pt x="140970" y="254508"/>
                  </a:lnTo>
                  <a:lnTo>
                    <a:pt x="124968" y="268224"/>
                  </a:lnTo>
                  <a:lnTo>
                    <a:pt x="118110" y="285750"/>
                  </a:lnTo>
                  <a:lnTo>
                    <a:pt x="118110" y="308610"/>
                  </a:lnTo>
                  <a:lnTo>
                    <a:pt x="135636" y="342138"/>
                  </a:lnTo>
                  <a:lnTo>
                    <a:pt x="273558" y="560832"/>
                  </a:lnTo>
                  <a:close/>
                </a:path>
                <a:path w="833754" h="638810">
                  <a:moveTo>
                    <a:pt x="477012" y="0"/>
                  </a:moveTo>
                  <a:lnTo>
                    <a:pt x="26670" y="246126"/>
                  </a:lnTo>
                  <a:lnTo>
                    <a:pt x="24384" y="266700"/>
                  </a:lnTo>
                  <a:lnTo>
                    <a:pt x="49530" y="270510"/>
                  </a:lnTo>
                  <a:lnTo>
                    <a:pt x="477012" y="0"/>
                  </a:lnTo>
                  <a:close/>
                </a:path>
                <a:path w="833754" h="638810">
                  <a:moveTo>
                    <a:pt x="523494" y="225552"/>
                  </a:moveTo>
                  <a:lnTo>
                    <a:pt x="493014" y="136398"/>
                  </a:lnTo>
                  <a:lnTo>
                    <a:pt x="456438" y="96012"/>
                  </a:lnTo>
                  <a:lnTo>
                    <a:pt x="408432" y="94488"/>
                  </a:lnTo>
                  <a:lnTo>
                    <a:pt x="187452" y="225552"/>
                  </a:lnTo>
                  <a:lnTo>
                    <a:pt x="403098" y="123444"/>
                  </a:lnTo>
                  <a:lnTo>
                    <a:pt x="434340" y="123444"/>
                  </a:lnTo>
                  <a:lnTo>
                    <a:pt x="465582" y="143256"/>
                  </a:lnTo>
                  <a:lnTo>
                    <a:pt x="523494" y="225552"/>
                  </a:lnTo>
                  <a:close/>
                </a:path>
                <a:path w="833754" h="638810">
                  <a:moveTo>
                    <a:pt x="642366" y="516636"/>
                  </a:moveTo>
                  <a:lnTo>
                    <a:pt x="614934" y="344424"/>
                  </a:lnTo>
                  <a:lnTo>
                    <a:pt x="566166" y="158496"/>
                  </a:lnTo>
                  <a:lnTo>
                    <a:pt x="508254" y="34290"/>
                  </a:lnTo>
                  <a:lnTo>
                    <a:pt x="570738" y="230886"/>
                  </a:lnTo>
                  <a:lnTo>
                    <a:pt x="613410" y="556260"/>
                  </a:lnTo>
                  <a:lnTo>
                    <a:pt x="628650" y="578358"/>
                  </a:lnTo>
                  <a:lnTo>
                    <a:pt x="642366" y="516636"/>
                  </a:lnTo>
                  <a:close/>
                </a:path>
                <a:path w="833754" h="638810">
                  <a:moveTo>
                    <a:pt x="706374" y="326898"/>
                  </a:moveTo>
                  <a:lnTo>
                    <a:pt x="684276" y="203454"/>
                  </a:lnTo>
                  <a:lnTo>
                    <a:pt x="642366" y="113538"/>
                  </a:lnTo>
                  <a:lnTo>
                    <a:pt x="599694" y="54864"/>
                  </a:lnTo>
                  <a:lnTo>
                    <a:pt x="662178" y="199644"/>
                  </a:lnTo>
                  <a:lnTo>
                    <a:pt x="680466" y="330708"/>
                  </a:lnTo>
                  <a:lnTo>
                    <a:pt x="684276" y="473202"/>
                  </a:lnTo>
                  <a:lnTo>
                    <a:pt x="706374" y="326898"/>
                  </a:lnTo>
                  <a:close/>
                </a:path>
                <a:path w="833754" h="638810">
                  <a:moveTo>
                    <a:pt x="722376" y="614172"/>
                  </a:moveTo>
                  <a:lnTo>
                    <a:pt x="620268" y="589026"/>
                  </a:lnTo>
                  <a:lnTo>
                    <a:pt x="515112" y="585216"/>
                  </a:lnTo>
                  <a:lnTo>
                    <a:pt x="416814" y="589026"/>
                  </a:lnTo>
                  <a:lnTo>
                    <a:pt x="316992" y="608076"/>
                  </a:lnTo>
                  <a:lnTo>
                    <a:pt x="239268" y="630174"/>
                  </a:lnTo>
                  <a:lnTo>
                    <a:pt x="260604" y="638556"/>
                  </a:lnTo>
                  <a:lnTo>
                    <a:pt x="428244" y="616458"/>
                  </a:lnTo>
                  <a:lnTo>
                    <a:pt x="585978" y="611886"/>
                  </a:lnTo>
                  <a:lnTo>
                    <a:pt x="722376" y="614172"/>
                  </a:lnTo>
                  <a:close/>
                </a:path>
                <a:path w="833754" h="638810">
                  <a:moveTo>
                    <a:pt x="833628" y="263652"/>
                  </a:moveTo>
                  <a:lnTo>
                    <a:pt x="806958" y="168402"/>
                  </a:lnTo>
                  <a:lnTo>
                    <a:pt x="742188" y="83058"/>
                  </a:lnTo>
                  <a:lnTo>
                    <a:pt x="651510" y="27432"/>
                  </a:lnTo>
                  <a:lnTo>
                    <a:pt x="521970" y="0"/>
                  </a:lnTo>
                  <a:lnTo>
                    <a:pt x="648462" y="44958"/>
                  </a:lnTo>
                  <a:lnTo>
                    <a:pt x="739902" y="118872"/>
                  </a:lnTo>
                  <a:lnTo>
                    <a:pt x="790956" y="246126"/>
                  </a:lnTo>
                  <a:lnTo>
                    <a:pt x="800100" y="377190"/>
                  </a:lnTo>
                  <a:lnTo>
                    <a:pt x="784098" y="585978"/>
                  </a:lnTo>
                  <a:lnTo>
                    <a:pt x="832104" y="390906"/>
                  </a:lnTo>
                  <a:lnTo>
                    <a:pt x="833628" y="2636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02373" y="5173217"/>
              <a:ext cx="310133" cy="929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94348" y="5213603"/>
              <a:ext cx="830580" cy="488950"/>
            </a:xfrm>
            <a:custGeom>
              <a:avLst/>
              <a:gdLst/>
              <a:ahLst/>
              <a:cxnLst/>
              <a:rect l="l" t="t" r="r" b="b"/>
              <a:pathLst>
                <a:path w="830579" h="488950">
                  <a:moveTo>
                    <a:pt x="109728" y="21336"/>
                  </a:moveTo>
                  <a:lnTo>
                    <a:pt x="98298" y="0"/>
                  </a:lnTo>
                  <a:lnTo>
                    <a:pt x="79248" y="7620"/>
                  </a:lnTo>
                  <a:lnTo>
                    <a:pt x="0" y="144780"/>
                  </a:lnTo>
                  <a:lnTo>
                    <a:pt x="109728" y="21336"/>
                  </a:lnTo>
                  <a:close/>
                </a:path>
                <a:path w="830579" h="488950">
                  <a:moveTo>
                    <a:pt x="470916" y="380238"/>
                  </a:moveTo>
                  <a:lnTo>
                    <a:pt x="404622" y="345186"/>
                  </a:lnTo>
                  <a:lnTo>
                    <a:pt x="119634" y="208788"/>
                  </a:lnTo>
                  <a:lnTo>
                    <a:pt x="457200" y="391668"/>
                  </a:lnTo>
                  <a:lnTo>
                    <a:pt x="470916" y="380238"/>
                  </a:lnTo>
                  <a:close/>
                </a:path>
                <a:path w="830579" h="488950">
                  <a:moveTo>
                    <a:pt x="492252" y="451104"/>
                  </a:moveTo>
                  <a:lnTo>
                    <a:pt x="470916" y="430530"/>
                  </a:lnTo>
                  <a:lnTo>
                    <a:pt x="7620" y="185928"/>
                  </a:lnTo>
                  <a:lnTo>
                    <a:pt x="457200" y="480060"/>
                  </a:lnTo>
                  <a:lnTo>
                    <a:pt x="482346" y="478536"/>
                  </a:lnTo>
                  <a:lnTo>
                    <a:pt x="492252" y="451104"/>
                  </a:lnTo>
                  <a:close/>
                </a:path>
                <a:path w="830579" h="488950">
                  <a:moveTo>
                    <a:pt x="537972" y="301752"/>
                  </a:moveTo>
                  <a:lnTo>
                    <a:pt x="125730" y="58674"/>
                  </a:lnTo>
                  <a:lnTo>
                    <a:pt x="109728" y="58674"/>
                  </a:lnTo>
                  <a:lnTo>
                    <a:pt x="42672" y="147066"/>
                  </a:lnTo>
                  <a:lnTo>
                    <a:pt x="62484" y="154686"/>
                  </a:lnTo>
                  <a:lnTo>
                    <a:pt x="118110" y="88392"/>
                  </a:lnTo>
                  <a:lnTo>
                    <a:pt x="135636" y="87630"/>
                  </a:lnTo>
                  <a:lnTo>
                    <a:pt x="537972" y="301752"/>
                  </a:lnTo>
                  <a:close/>
                </a:path>
                <a:path w="830579" h="488950">
                  <a:moveTo>
                    <a:pt x="557022" y="307086"/>
                  </a:moveTo>
                  <a:lnTo>
                    <a:pt x="535686" y="303276"/>
                  </a:lnTo>
                  <a:lnTo>
                    <a:pt x="500634" y="401574"/>
                  </a:lnTo>
                  <a:lnTo>
                    <a:pt x="557022" y="328422"/>
                  </a:lnTo>
                  <a:lnTo>
                    <a:pt x="557022" y="307086"/>
                  </a:lnTo>
                  <a:close/>
                </a:path>
                <a:path w="830579" h="488950">
                  <a:moveTo>
                    <a:pt x="613410" y="25146"/>
                  </a:moveTo>
                  <a:lnTo>
                    <a:pt x="398526" y="137160"/>
                  </a:lnTo>
                  <a:lnTo>
                    <a:pt x="366522" y="133350"/>
                  </a:lnTo>
                  <a:lnTo>
                    <a:pt x="239268" y="83820"/>
                  </a:lnTo>
                  <a:lnTo>
                    <a:pt x="387096" y="179832"/>
                  </a:lnTo>
                  <a:lnTo>
                    <a:pt x="418338" y="174498"/>
                  </a:lnTo>
                  <a:lnTo>
                    <a:pt x="613410" y="25146"/>
                  </a:lnTo>
                  <a:close/>
                </a:path>
                <a:path w="830579" h="488950">
                  <a:moveTo>
                    <a:pt x="759714" y="293370"/>
                  </a:moveTo>
                  <a:lnTo>
                    <a:pt x="504444" y="458724"/>
                  </a:lnTo>
                  <a:lnTo>
                    <a:pt x="500634" y="488442"/>
                  </a:lnTo>
                  <a:lnTo>
                    <a:pt x="539496" y="476250"/>
                  </a:lnTo>
                  <a:lnTo>
                    <a:pt x="759714" y="293370"/>
                  </a:lnTo>
                  <a:close/>
                </a:path>
                <a:path w="830579" h="488950">
                  <a:moveTo>
                    <a:pt x="806196" y="140970"/>
                  </a:moveTo>
                  <a:lnTo>
                    <a:pt x="726186" y="37338"/>
                  </a:lnTo>
                  <a:lnTo>
                    <a:pt x="672846" y="17526"/>
                  </a:lnTo>
                  <a:lnTo>
                    <a:pt x="645414" y="17526"/>
                  </a:lnTo>
                  <a:lnTo>
                    <a:pt x="806196" y="140970"/>
                  </a:lnTo>
                  <a:close/>
                </a:path>
                <a:path w="830579" h="488950">
                  <a:moveTo>
                    <a:pt x="830580" y="166116"/>
                  </a:moveTo>
                  <a:lnTo>
                    <a:pt x="816102" y="144780"/>
                  </a:lnTo>
                  <a:lnTo>
                    <a:pt x="592074" y="285750"/>
                  </a:lnTo>
                  <a:lnTo>
                    <a:pt x="796290" y="183642"/>
                  </a:lnTo>
                  <a:lnTo>
                    <a:pt x="782574" y="275844"/>
                  </a:lnTo>
                  <a:lnTo>
                    <a:pt x="830580" y="166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90766" y="5007863"/>
              <a:ext cx="193548" cy="1135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32092" y="5241035"/>
              <a:ext cx="290830" cy="297180"/>
            </a:xfrm>
            <a:custGeom>
              <a:avLst/>
              <a:gdLst/>
              <a:ahLst/>
              <a:cxnLst/>
              <a:rect l="l" t="t" r="r" b="b"/>
              <a:pathLst>
                <a:path w="290829" h="297179">
                  <a:moveTo>
                    <a:pt x="51816" y="158496"/>
                  </a:moveTo>
                  <a:lnTo>
                    <a:pt x="46482" y="137160"/>
                  </a:lnTo>
                  <a:lnTo>
                    <a:pt x="30480" y="147066"/>
                  </a:lnTo>
                  <a:lnTo>
                    <a:pt x="0" y="233172"/>
                  </a:lnTo>
                  <a:lnTo>
                    <a:pt x="51816" y="158496"/>
                  </a:lnTo>
                  <a:close/>
                </a:path>
                <a:path w="290829" h="297179">
                  <a:moveTo>
                    <a:pt x="169164" y="219456"/>
                  </a:moveTo>
                  <a:lnTo>
                    <a:pt x="160782" y="201930"/>
                  </a:lnTo>
                  <a:lnTo>
                    <a:pt x="134874" y="217932"/>
                  </a:lnTo>
                  <a:lnTo>
                    <a:pt x="132588" y="297180"/>
                  </a:lnTo>
                  <a:lnTo>
                    <a:pt x="169164" y="219456"/>
                  </a:lnTo>
                  <a:close/>
                </a:path>
                <a:path w="290829" h="297179">
                  <a:moveTo>
                    <a:pt x="290322" y="0"/>
                  </a:moveTo>
                  <a:lnTo>
                    <a:pt x="174498" y="48768"/>
                  </a:lnTo>
                  <a:lnTo>
                    <a:pt x="131064" y="54102"/>
                  </a:lnTo>
                  <a:lnTo>
                    <a:pt x="28956" y="36576"/>
                  </a:lnTo>
                  <a:lnTo>
                    <a:pt x="152400" y="80772"/>
                  </a:lnTo>
                  <a:lnTo>
                    <a:pt x="178308" y="73152"/>
                  </a:lnTo>
                  <a:lnTo>
                    <a:pt x="2903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61988" y="5855207"/>
              <a:ext cx="138683" cy="27813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05422" y="5702045"/>
              <a:ext cx="586105" cy="448309"/>
            </a:xfrm>
            <a:custGeom>
              <a:avLst/>
              <a:gdLst/>
              <a:ahLst/>
              <a:cxnLst/>
              <a:rect l="l" t="t" r="r" b="b"/>
              <a:pathLst>
                <a:path w="586104" h="448310">
                  <a:moveTo>
                    <a:pt x="552450" y="134874"/>
                  </a:moveTo>
                  <a:lnTo>
                    <a:pt x="507492" y="39624"/>
                  </a:lnTo>
                  <a:lnTo>
                    <a:pt x="472440" y="5334"/>
                  </a:lnTo>
                  <a:lnTo>
                    <a:pt x="444246" y="0"/>
                  </a:lnTo>
                  <a:lnTo>
                    <a:pt x="0" y="141732"/>
                  </a:lnTo>
                  <a:lnTo>
                    <a:pt x="429006" y="28194"/>
                  </a:lnTo>
                  <a:lnTo>
                    <a:pt x="470916" y="32004"/>
                  </a:lnTo>
                  <a:lnTo>
                    <a:pt x="552450" y="134874"/>
                  </a:lnTo>
                  <a:close/>
                </a:path>
                <a:path w="586104" h="448310">
                  <a:moveTo>
                    <a:pt x="585978" y="206502"/>
                  </a:moveTo>
                  <a:lnTo>
                    <a:pt x="418338" y="268224"/>
                  </a:lnTo>
                  <a:lnTo>
                    <a:pt x="256794" y="336042"/>
                  </a:lnTo>
                  <a:lnTo>
                    <a:pt x="125730" y="406146"/>
                  </a:lnTo>
                  <a:lnTo>
                    <a:pt x="73914" y="448056"/>
                  </a:lnTo>
                  <a:lnTo>
                    <a:pt x="109728" y="441198"/>
                  </a:lnTo>
                  <a:lnTo>
                    <a:pt x="155448" y="417576"/>
                  </a:lnTo>
                  <a:lnTo>
                    <a:pt x="418338" y="290322"/>
                  </a:lnTo>
                  <a:lnTo>
                    <a:pt x="585978" y="2065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94576" y="5889497"/>
              <a:ext cx="64770" cy="1447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32676" y="5801867"/>
              <a:ext cx="321310" cy="215265"/>
            </a:xfrm>
            <a:custGeom>
              <a:avLst/>
              <a:gdLst/>
              <a:ahLst/>
              <a:cxnLst/>
              <a:rect l="l" t="t" r="r" b="b"/>
              <a:pathLst>
                <a:path w="321309" h="215264">
                  <a:moveTo>
                    <a:pt x="273558" y="0"/>
                  </a:moveTo>
                  <a:lnTo>
                    <a:pt x="0" y="89154"/>
                  </a:lnTo>
                  <a:lnTo>
                    <a:pt x="98298" y="74676"/>
                  </a:lnTo>
                  <a:lnTo>
                    <a:pt x="273558" y="0"/>
                  </a:lnTo>
                  <a:close/>
                </a:path>
                <a:path w="321309" h="215264">
                  <a:moveTo>
                    <a:pt x="320802" y="92964"/>
                  </a:moveTo>
                  <a:lnTo>
                    <a:pt x="34290" y="200406"/>
                  </a:lnTo>
                  <a:lnTo>
                    <a:pt x="38100" y="214884"/>
                  </a:lnTo>
                  <a:lnTo>
                    <a:pt x="320802" y="929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47154" y="5791200"/>
              <a:ext cx="326898" cy="20878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33288" y="4201667"/>
              <a:ext cx="1811020" cy="1804670"/>
            </a:xfrm>
            <a:custGeom>
              <a:avLst/>
              <a:gdLst/>
              <a:ahLst/>
              <a:cxnLst/>
              <a:rect l="l" t="t" r="r" b="b"/>
              <a:pathLst>
                <a:path w="1811020" h="1804670">
                  <a:moveTo>
                    <a:pt x="310134" y="1720596"/>
                  </a:moveTo>
                  <a:lnTo>
                    <a:pt x="244805" y="1763661"/>
                  </a:lnTo>
                  <a:lnTo>
                    <a:pt x="222504" y="1658874"/>
                  </a:lnTo>
                  <a:lnTo>
                    <a:pt x="191262" y="1666494"/>
                  </a:lnTo>
                  <a:lnTo>
                    <a:pt x="204927" y="1768398"/>
                  </a:lnTo>
                  <a:lnTo>
                    <a:pt x="162306" y="1772412"/>
                  </a:lnTo>
                  <a:lnTo>
                    <a:pt x="100584" y="1754124"/>
                  </a:lnTo>
                  <a:lnTo>
                    <a:pt x="0" y="1699260"/>
                  </a:lnTo>
                  <a:lnTo>
                    <a:pt x="70104" y="1756410"/>
                  </a:lnTo>
                  <a:lnTo>
                    <a:pt x="137160" y="1789938"/>
                  </a:lnTo>
                  <a:lnTo>
                    <a:pt x="191262" y="1800606"/>
                  </a:lnTo>
                  <a:lnTo>
                    <a:pt x="240030" y="1800606"/>
                  </a:lnTo>
                  <a:lnTo>
                    <a:pt x="300228" y="1776984"/>
                  </a:lnTo>
                  <a:lnTo>
                    <a:pt x="310134" y="1720596"/>
                  </a:lnTo>
                  <a:close/>
                </a:path>
                <a:path w="1811020" h="1804670">
                  <a:moveTo>
                    <a:pt x="817626" y="433578"/>
                  </a:moveTo>
                  <a:lnTo>
                    <a:pt x="777240" y="387858"/>
                  </a:lnTo>
                  <a:lnTo>
                    <a:pt x="658368" y="358140"/>
                  </a:lnTo>
                  <a:lnTo>
                    <a:pt x="749046" y="418338"/>
                  </a:lnTo>
                  <a:lnTo>
                    <a:pt x="817626" y="433578"/>
                  </a:lnTo>
                  <a:close/>
                </a:path>
                <a:path w="1811020" h="1804670">
                  <a:moveTo>
                    <a:pt x="863346" y="1148334"/>
                  </a:moveTo>
                  <a:lnTo>
                    <a:pt x="855726" y="1118616"/>
                  </a:lnTo>
                  <a:lnTo>
                    <a:pt x="824484" y="1105662"/>
                  </a:lnTo>
                  <a:lnTo>
                    <a:pt x="803910" y="1120140"/>
                  </a:lnTo>
                  <a:lnTo>
                    <a:pt x="810006" y="1153668"/>
                  </a:lnTo>
                  <a:lnTo>
                    <a:pt x="780288" y="1181100"/>
                  </a:lnTo>
                  <a:lnTo>
                    <a:pt x="773430" y="1210056"/>
                  </a:lnTo>
                  <a:lnTo>
                    <a:pt x="803148" y="1231392"/>
                  </a:lnTo>
                  <a:lnTo>
                    <a:pt x="780288" y="1271778"/>
                  </a:lnTo>
                  <a:lnTo>
                    <a:pt x="780288" y="1315974"/>
                  </a:lnTo>
                  <a:lnTo>
                    <a:pt x="810006" y="1339596"/>
                  </a:lnTo>
                  <a:lnTo>
                    <a:pt x="793242" y="1301496"/>
                  </a:lnTo>
                  <a:lnTo>
                    <a:pt x="797052" y="1267968"/>
                  </a:lnTo>
                  <a:lnTo>
                    <a:pt x="856488" y="1229106"/>
                  </a:lnTo>
                  <a:lnTo>
                    <a:pt x="804672" y="1220724"/>
                  </a:lnTo>
                  <a:lnTo>
                    <a:pt x="796290" y="1199388"/>
                  </a:lnTo>
                  <a:lnTo>
                    <a:pt x="817626" y="1169670"/>
                  </a:lnTo>
                  <a:lnTo>
                    <a:pt x="845820" y="1173480"/>
                  </a:lnTo>
                  <a:lnTo>
                    <a:pt x="820674" y="1140714"/>
                  </a:lnTo>
                  <a:lnTo>
                    <a:pt x="829056" y="1124712"/>
                  </a:lnTo>
                  <a:lnTo>
                    <a:pt x="863346" y="1148334"/>
                  </a:lnTo>
                  <a:close/>
                </a:path>
                <a:path w="1811020" h="1804670">
                  <a:moveTo>
                    <a:pt x="931164" y="342138"/>
                  </a:moveTo>
                  <a:lnTo>
                    <a:pt x="893064" y="258318"/>
                  </a:lnTo>
                  <a:lnTo>
                    <a:pt x="716280" y="83820"/>
                  </a:lnTo>
                  <a:lnTo>
                    <a:pt x="835152" y="268224"/>
                  </a:lnTo>
                  <a:lnTo>
                    <a:pt x="931164" y="342138"/>
                  </a:lnTo>
                  <a:close/>
                </a:path>
                <a:path w="1811020" h="1804670">
                  <a:moveTo>
                    <a:pt x="1050798" y="147066"/>
                  </a:moveTo>
                  <a:lnTo>
                    <a:pt x="976884" y="0"/>
                  </a:lnTo>
                  <a:lnTo>
                    <a:pt x="1043178" y="238506"/>
                  </a:lnTo>
                  <a:lnTo>
                    <a:pt x="1050798" y="147066"/>
                  </a:lnTo>
                  <a:close/>
                </a:path>
                <a:path w="1811020" h="1804670">
                  <a:moveTo>
                    <a:pt x="1053846" y="1765554"/>
                  </a:moveTo>
                  <a:lnTo>
                    <a:pt x="996696" y="1779270"/>
                  </a:lnTo>
                  <a:lnTo>
                    <a:pt x="957072" y="1792986"/>
                  </a:lnTo>
                  <a:lnTo>
                    <a:pt x="924306" y="1787652"/>
                  </a:lnTo>
                  <a:lnTo>
                    <a:pt x="893064" y="1765554"/>
                  </a:lnTo>
                  <a:lnTo>
                    <a:pt x="879348" y="1732026"/>
                  </a:lnTo>
                  <a:lnTo>
                    <a:pt x="879348" y="1703832"/>
                  </a:lnTo>
                  <a:lnTo>
                    <a:pt x="890016" y="1670304"/>
                  </a:lnTo>
                  <a:lnTo>
                    <a:pt x="928878" y="1616964"/>
                  </a:lnTo>
                  <a:lnTo>
                    <a:pt x="924306" y="1606296"/>
                  </a:lnTo>
                  <a:lnTo>
                    <a:pt x="890016" y="1610106"/>
                  </a:lnTo>
                  <a:lnTo>
                    <a:pt x="889736" y="1610753"/>
                  </a:lnTo>
                  <a:lnTo>
                    <a:pt x="866394" y="1600200"/>
                  </a:lnTo>
                  <a:lnTo>
                    <a:pt x="863346" y="1578102"/>
                  </a:lnTo>
                  <a:lnTo>
                    <a:pt x="899922" y="1509522"/>
                  </a:lnTo>
                  <a:lnTo>
                    <a:pt x="896112" y="1502664"/>
                  </a:lnTo>
                  <a:lnTo>
                    <a:pt x="851154" y="1514856"/>
                  </a:lnTo>
                  <a:lnTo>
                    <a:pt x="856488" y="1480566"/>
                  </a:lnTo>
                  <a:lnTo>
                    <a:pt x="877062" y="1451610"/>
                  </a:lnTo>
                  <a:lnTo>
                    <a:pt x="868680" y="1445514"/>
                  </a:lnTo>
                  <a:lnTo>
                    <a:pt x="847344" y="1459230"/>
                  </a:lnTo>
                  <a:lnTo>
                    <a:pt x="849630" y="1435608"/>
                  </a:lnTo>
                  <a:lnTo>
                    <a:pt x="875538" y="1405890"/>
                  </a:lnTo>
                  <a:lnTo>
                    <a:pt x="881634" y="1392174"/>
                  </a:lnTo>
                  <a:lnTo>
                    <a:pt x="858012" y="1395984"/>
                  </a:lnTo>
                  <a:lnTo>
                    <a:pt x="842302" y="1410906"/>
                  </a:lnTo>
                  <a:lnTo>
                    <a:pt x="822960" y="1400556"/>
                  </a:lnTo>
                  <a:lnTo>
                    <a:pt x="822960" y="1371600"/>
                  </a:lnTo>
                  <a:lnTo>
                    <a:pt x="842772" y="1339596"/>
                  </a:lnTo>
                  <a:lnTo>
                    <a:pt x="864870" y="1328928"/>
                  </a:lnTo>
                  <a:lnTo>
                    <a:pt x="867918" y="1319022"/>
                  </a:lnTo>
                  <a:lnTo>
                    <a:pt x="849630" y="1315974"/>
                  </a:lnTo>
                  <a:lnTo>
                    <a:pt x="822960" y="1331214"/>
                  </a:lnTo>
                  <a:lnTo>
                    <a:pt x="800862" y="1363980"/>
                  </a:lnTo>
                  <a:lnTo>
                    <a:pt x="800862" y="1395984"/>
                  </a:lnTo>
                  <a:lnTo>
                    <a:pt x="817626" y="1412748"/>
                  </a:lnTo>
                  <a:lnTo>
                    <a:pt x="837438" y="1415529"/>
                  </a:lnTo>
                  <a:lnTo>
                    <a:pt x="827532" y="1424940"/>
                  </a:lnTo>
                  <a:lnTo>
                    <a:pt x="820674" y="1445514"/>
                  </a:lnTo>
                  <a:lnTo>
                    <a:pt x="833628" y="1470660"/>
                  </a:lnTo>
                  <a:lnTo>
                    <a:pt x="828294" y="1501140"/>
                  </a:lnTo>
                  <a:lnTo>
                    <a:pt x="832104" y="1516380"/>
                  </a:lnTo>
                  <a:lnTo>
                    <a:pt x="845820" y="1527048"/>
                  </a:lnTo>
                  <a:lnTo>
                    <a:pt x="840486" y="1582674"/>
                  </a:lnTo>
                  <a:lnTo>
                    <a:pt x="854202" y="1613916"/>
                  </a:lnTo>
                  <a:lnTo>
                    <a:pt x="889660" y="1610906"/>
                  </a:lnTo>
                  <a:lnTo>
                    <a:pt x="874776" y="1645158"/>
                  </a:lnTo>
                  <a:lnTo>
                    <a:pt x="858012" y="1700022"/>
                  </a:lnTo>
                  <a:lnTo>
                    <a:pt x="864870" y="1748028"/>
                  </a:lnTo>
                  <a:lnTo>
                    <a:pt x="896874" y="1786890"/>
                  </a:lnTo>
                  <a:lnTo>
                    <a:pt x="948690" y="1804416"/>
                  </a:lnTo>
                  <a:lnTo>
                    <a:pt x="996696" y="1796796"/>
                  </a:lnTo>
                  <a:lnTo>
                    <a:pt x="1053846" y="1765554"/>
                  </a:lnTo>
                  <a:close/>
                </a:path>
                <a:path w="1811020" h="1804670">
                  <a:moveTo>
                    <a:pt x="1810512" y="821436"/>
                  </a:moveTo>
                  <a:lnTo>
                    <a:pt x="1807464" y="763524"/>
                  </a:lnTo>
                  <a:lnTo>
                    <a:pt x="1764792" y="714756"/>
                  </a:lnTo>
                  <a:lnTo>
                    <a:pt x="1703832" y="701802"/>
                  </a:lnTo>
                  <a:lnTo>
                    <a:pt x="1628394" y="735330"/>
                  </a:lnTo>
                  <a:lnTo>
                    <a:pt x="1610106" y="783336"/>
                  </a:lnTo>
                  <a:lnTo>
                    <a:pt x="1655826" y="735330"/>
                  </a:lnTo>
                  <a:lnTo>
                    <a:pt x="1719072" y="722376"/>
                  </a:lnTo>
                  <a:lnTo>
                    <a:pt x="1764792" y="742950"/>
                  </a:lnTo>
                  <a:lnTo>
                    <a:pt x="1784604" y="793242"/>
                  </a:lnTo>
                  <a:lnTo>
                    <a:pt x="1776984" y="838962"/>
                  </a:lnTo>
                  <a:lnTo>
                    <a:pt x="1732394" y="886434"/>
                  </a:lnTo>
                  <a:lnTo>
                    <a:pt x="1729740" y="849630"/>
                  </a:lnTo>
                  <a:lnTo>
                    <a:pt x="1688592" y="809244"/>
                  </a:lnTo>
                  <a:lnTo>
                    <a:pt x="1639824" y="800862"/>
                  </a:lnTo>
                  <a:lnTo>
                    <a:pt x="1601724" y="824484"/>
                  </a:lnTo>
                  <a:lnTo>
                    <a:pt x="1635252" y="824484"/>
                  </a:lnTo>
                  <a:lnTo>
                    <a:pt x="1678686" y="837438"/>
                  </a:lnTo>
                  <a:lnTo>
                    <a:pt x="1703832" y="889254"/>
                  </a:lnTo>
                  <a:lnTo>
                    <a:pt x="1700555" y="908507"/>
                  </a:lnTo>
                  <a:lnTo>
                    <a:pt x="1660398" y="934974"/>
                  </a:lnTo>
                  <a:lnTo>
                    <a:pt x="1597152" y="998220"/>
                  </a:lnTo>
                  <a:lnTo>
                    <a:pt x="1579626" y="1051560"/>
                  </a:lnTo>
                  <a:lnTo>
                    <a:pt x="1607820" y="1004316"/>
                  </a:lnTo>
                  <a:lnTo>
                    <a:pt x="1671066" y="950976"/>
                  </a:lnTo>
                  <a:lnTo>
                    <a:pt x="1696224" y="933894"/>
                  </a:lnTo>
                  <a:lnTo>
                    <a:pt x="1691640" y="960882"/>
                  </a:lnTo>
                  <a:lnTo>
                    <a:pt x="1612392" y="1029462"/>
                  </a:lnTo>
                  <a:lnTo>
                    <a:pt x="1604772" y="1085088"/>
                  </a:lnTo>
                  <a:lnTo>
                    <a:pt x="1635252" y="1031748"/>
                  </a:lnTo>
                  <a:lnTo>
                    <a:pt x="1701546" y="989076"/>
                  </a:lnTo>
                  <a:lnTo>
                    <a:pt x="1734312" y="912876"/>
                  </a:lnTo>
                  <a:lnTo>
                    <a:pt x="1733969" y="908278"/>
                  </a:lnTo>
                  <a:lnTo>
                    <a:pt x="1775460" y="880110"/>
                  </a:lnTo>
                  <a:lnTo>
                    <a:pt x="1810512" y="8214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66183505-1B4A-4C93-B956-1882BB72125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2622" y="817880"/>
            <a:ext cx="47764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Normalization</a:t>
            </a:r>
            <a:r>
              <a:rPr spc="-25" dirty="0"/>
              <a:t> </a:t>
            </a:r>
            <a:r>
              <a:rPr spc="-5" dirty="0"/>
              <a:t>Goal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970024"/>
            <a:ext cx="7372350" cy="40449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622300" marR="327025" indent="-610235">
              <a:lnSpc>
                <a:spcPts val="3020"/>
              </a:lnSpc>
              <a:spcBef>
                <a:spcPts val="484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800" dirty="0">
                <a:latin typeface="Arial"/>
                <a:cs typeface="Arial"/>
              </a:rPr>
              <a:t>Ensure the database has all the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required  data</a:t>
            </a:r>
            <a:endParaRPr sz="2800">
              <a:latin typeface="Arial"/>
              <a:cs typeface="Arial"/>
            </a:endParaRPr>
          </a:p>
          <a:p>
            <a:pPr marL="622300" marR="368300" indent="-610235">
              <a:lnSpc>
                <a:spcPts val="3030"/>
              </a:lnSpc>
              <a:spcBef>
                <a:spcPts val="67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800" dirty="0">
                <a:latin typeface="Arial"/>
                <a:cs typeface="Arial"/>
              </a:rPr>
              <a:t>Reduce the redundancy as much as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you  can</a:t>
            </a:r>
            <a:endParaRPr sz="2800">
              <a:latin typeface="Arial"/>
              <a:cs typeface="Arial"/>
            </a:endParaRPr>
          </a:p>
          <a:p>
            <a:pPr marL="621665" indent="-60960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800" dirty="0">
                <a:latin typeface="Arial"/>
                <a:cs typeface="Arial"/>
              </a:rPr>
              <a:t>Allow for efficient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updates</a:t>
            </a:r>
            <a:endParaRPr sz="2800">
              <a:latin typeface="Arial"/>
              <a:cs typeface="Arial"/>
            </a:endParaRPr>
          </a:p>
          <a:p>
            <a:pPr marL="621665" indent="-609600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800" dirty="0">
                <a:latin typeface="Arial"/>
                <a:cs typeface="Arial"/>
              </a:rPr>
              <a:t>Avoid </a:t>
            </a:r>
            <a:r>
              <a:rPr sz="2800" spc="-5" dirty="0">
                <a:latin typeface="Arial"/>
                <a:cs typeface="Arial"/>
              </a:rPr>
              <a:t>loss </a:t>
            </a:r>
            <a:r>
              <a:rPr sz="2800" dirty="0">
                <a:latin typeface="Arial"/>
                <a:cs typeface="Arial"/>
              </a:rPr>
              <a:t>of data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unknowingly</a:t>
            </a:r>
            <a:endParaRPr sz="2800">
              <a:latin typeface="Arial"/>
              <a:cs typeface="Arial"/>
            </a:endParaRPr>
          </a:p>
          <a:p>
            <a:pPr marL="621665" indent="-60960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800" dirty="0">
                <a:latin typeface="Arial"/>
                <a:cs typeface="Arial"/>
              </a:rPr>
              <a:t>Ultimately:</a:t>
            </a:r>
            <a:endParaRPr sz="2800">
              <a:latin typeface="Arial"/>
              <a:cs typeface="Arial"/>
            </a:endParaRPr>
          </a:p>
          <a:p>
            <a:pPr marL="1383665" marR="5080" indent="-457200">
              <a:lnSpc>
                <a:spcPts val="2170"/>
              </a:lnSpc>
              <a:spcBef>
                <a:spcPts val="500"/>
              </a:spcBef>
            </a:pPr>
            <a:r>
              <a:rPr sz="2000" spc="-10" dirty="0">
                <a:solidFill>
                  <a:srgbClr val="FF3300"/>
                </a:solidFill>
                <a:latin typeface="Arial"/>
                <a:cs typeface="Arial"/>
              </a:rPr>
              <a:t>Confine </a:t>
            </a:r>
            <a:r>
              <a:rPr sz="2000" spc="-5" dirty="0">
                <a:solidFill>
                  <a:srgbClr val="FF3300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FF3300"/>
                </a:solidFill>
                <a:latin typeface="Arial"/>
                <a:cs typeface="Arial"/>
              </a:rPr>
              <a:t>entries </a:t>
            </a:r>
            <a:r>
              <a:rPr sz="2000" spc="-5" dirty="0">
                <a:solidFill>
                  <a:srgbClr val="FF3300"/>
                </a:solidFill>
                <a:latin typeface="Arial"/>
                <a:cs typeface="Arial"/>
              </a:rPr>
              <a:t>in one table to data </a:t>
            </a:r>
            <a:r>
              <a:rPr sz="2000" spc="-10" dirty="0">
                <a:solidFill>
                  <a:srgbClr val="FF3300"/>
                </a:solidFill>
                <a:latin typeface="Arial"/>
                <a:cs typeface="Arial"/>
              </a:rPr>
              <a:t>related </a:t>
            </a:r>
            <a:r>
              <a:rPr sz="2000" spc="-5" dirty="0">
                <a:solidFill>
                  <a:srgbClr val="FF3300"/>
                </a:solidFill>
                <a:latin typeface="Arial"/>
                <a:cs typeface="Arial"/>
              </a:rPr>
              <a:t>to a </a:t>
            </a:r>
            <a:r>
              <a:rPr sz="2000" spc="-10" dirty="0">
                <a:solidFill>
                  <a:srgbClr val="FF3300"/>
                </a:solidFill>
                <a:latin typeface="Arial"/>
                <a:cs typeface="Arial"/>
              </a:rPr>
              <a:t>single  </a:t>
            </a:r>
            <a:r>
              <a:rPr sz="2000" spc="-5" dirty="0">
                <a:solidFill>
                  <a:srgbClr val="FF3300"/>
                </a:solidFill>
                <a:latin typeface="Arial"/>
                <a:cs typeface="Arial"/>
              </a:rPr>
              <a:t>set of </a:t>
            </a:r>
            <a:r>
              <a:rPr sz="2000" spc="-10" dirty="0">
                <a:solidFill>
                  <a:srgbClr val="FF3300"/>
                </a:solidFill>
                <a:latin typeface="Arial"/>
                <a:cs typeface="Arial"/>
              </a:rPr>
              <a:t>related attributes.</a:t>
            </a:r>
            <a:endParaRPr sz="2000">
              <a:latin typeface="Arial"/>
              <a:cs typeface="Arial"/>
            </a:endParaRPr>
          </a:p>
          <a:p>
            <a:pPr marL="1383665">
              <a:lnSpc>
                <a:spcPct val="100000"/>
              </a:lnSpc>
              <a:spcBef>
                <a:spcPts val="195"/>
              </a:spcBef>
            </a:pPr>
            <a:r>
              <a:rPr sz="2000" spc="-10" dirty="0">
                <a:solidFill>
                  <a:srgbClr val="FF3300"/>
                </a:solidFill>
                <a:latin typeface="Arial"/>
                <a:cs typeface="Arial"/>
              </a:rPr>
              <a:t>(tables </a:t>
            </a:r>
            <a:r>
              <a:rPr sz="2000" spc="-5" dirty="0">
                <a:solidFill>
                  <a:srgbClr val="FF3300"/>
                </a:solidFill>
                <a:latin typeface="Arial"/>
                <a:cs typeface="Arial"/>
              </a:rPr>
              <a:t>with one</a:t>
            </a:r>
            <a:r>
              <a:rPr sz="2000" spc="-3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3300"/>
                </a:solidFill>
                <a:latin typeface="Arial"/>
                <a:cs typeface="Arial"/>
              </a:rPr>
              <a:t>theme)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06C6E-A7F9-4F2E-8D5A-9B6F6C7D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339" y="817880"/>
            <a:ext cx="47180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Anomalies</a:t>
            </a:r>
            <a:r>
              <a:rPr spc="-35" dirty="0"/>
              <a:t> </a:t>
            </a:r>
            <a:r>
              <a:rPr spc="-5" dirty="0"/>
              <a:t>Defined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904059"/>
            <a:ext cx="7304405" cy="340614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FF3300"/>
                </a:solidFill>
                <a:latin typeface="Arial"/>
                <a:cs typeface="Arial"/>
              </a:rPr>
              <a:t>Insertion Anomaly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latin typeface="Arial"/>
                <a:cs typeface="Arial"/>
              </a:rPr>
              <a:t>The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Problem:</a:t>
            </a:r>
            <a:endParaRPr sz="2800">
              <a:latin typeface="Arial"/>
              <a:cs typeface="Arial"/>
            </a:endParaRPr>
          </a:p>
          <a:p>
            <a:pPr marL="1155700" marR="600710" lvl="1" indent="-228600">
              <a:lnSpc>
                <a:spcPct val="100000"/>
              </a:lnSpc>
              <a:spcBef>
                <a:spcPts val="57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Arial"/>
                <a:cs typeface="Arial"/>
              </a:rPr>
              <a:t>Not storing </a:t>
            </a:r>
            <a:r>
              <a:rPr sz="2400" spc="-5" dirty="0">
                <a:latin typeface="Arial"/>
                <a:cs typeface="Arial"/>
              </a:rPr>
              <a:t>data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database in all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places where it needs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stored.</a:t>
            </a:r>
            <a:endParaRPr sz="2400">
              <a:latin typeface="Arial"/>
              <a:cs typeface="Arial"/>
            </a:endParaRPr>
          </a:p>
          <a:p>
            <a:pPr marL="1155700" marR="260985" lvl="1" indent="-228600">
              <a:lnSpc>
                <a:spcPct val="100000"/>
              </a:lnSpc>
              <a:spcBef>
                <a:spcPts val="56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Arial"/>
                <a:cs typeface="Arial"/>
              </a:rPr>
              <a:t>Information will </a:t>
            </a:r>
            <a:r>
              <a:rPr sz="2400" dirty="0">
                <a:latin typeface="Arial"/>
                <a:cs typeface="Arial"/>
              </a:rPr>
              <a:t>need to be </a:t>
            </a:r>
            <a:r>
              <a:rPr sz="2400" spc="-5" dirty="0">
                <a:latin typeface="Arial"/>
                <a:cs typeface="Arial"/>
              </a:rPr>
              <a:t>inserted in </a:t>
            </a:r>
            <a:r>
              <a:rPr sz="2400" dirty="0">
                <a:latin typeface="Arial"/>
                <a:cs typeface="Arial"/>
              </a:rPr>
              <a:t>many  </a:t>
            </a:r>
            <a:r>
              <a:rPr sz="2400" spc="-5" dirty="0">
                <a:latin typeface="Arial"/>
                <a:cs typeface="Arial"/>
              </a:rPr>
              <a:t>places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instead of one place, one</a:t>
            </a:r>
            <a:r>
              <a:rPr sz="2400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1612265" marR="5080" indent="-228600">
              <a:lnSpc>
                <a:spcPct val="100000"/>
              </a:lnSpc>
              <a:spcBef>
                <a:spcPts val="490"/>
              </a:spcBef>
            </a:pPr>
            <a:r>
              <a:rPr sz="2000" spc="-5" dirty="0">
                <a:solidFill>
                  <a:srgbClr val="FF3300"/>
                </a:solidFill>
                <a:latin typeface="Arial"/>
                <a:cs typeface="Arial"/>
              </a:rPr>
              <a:t>Note: </a:t>
            </a:r>
            <a:r>
              <a:rPr sz="2000" spc="-10" dirty="0">
                <a:solidFill>
                  <a:srgbClr val="FF3300"/>
                </a:solidFill>
                <a:latin typeface="Arial"/>
                <a:cs typeface="Arial"/>
              </a:rPr>
              <a:t>humans </a:t>
            </a:r>
            <a:r>
              <a:rPr sz="2000" spc="-5" dirty="0">
                <a:solidFill>
                  <a:srgbClr val="FF3300"/>
                </a:solidFill>
                <a:latin typeface="Arial"/>
                <a:cs typeface="Arial"/>
              </a:rPr>
              <a:t>may miss some </a:t>
            </a:r>
            <a:r>
              <a:rPr sz="2000" spc="-10" dirty="0">
                <a:solidFill>
                  <a:srgbClr val="FF3300"/>
                </a:solidFill>
                <a:latin typeface="Arial"/>
                <a:cs typeface="Arial"/>
              </a:rPr>
              <a:t>places </a:t>
            </a:r>
            <a:r>
              <a:rPr sz="2000" spc="-5" dirty="0">
                <a:solidFill>
                  <a:srgbClr val="FF3300"/>
                </a:solidFill>
                <a:latin typeface="Arial"/>
                <a:cs typeface="Arial"/>
              </a:rPr>
              <a:t>when it comes  time to</a:t>
            </a:r>
            <a:r>
              <a:rPr sz="2000" spc="-10" dirty="0">
                <a:solidFill>
                  <a:srgbClr val="FF3300"/>
                </a:solidFill>
                <a:latin typeface="Arial"/>
                <a:cs typeface="Arial"/>
              </a:rPr>
              <a:t> update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02336-5709-4CDC-8AE3-73645BD6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2689" y="817880"/>
            <a:ext cx="67386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Anomalies Defined</a:t>
            </a:r>
            <a:r>
              <a:rPr spc="10" dirty="0"/>
              <a:t> </a:t>
            </a:r>
            <a:r>
              <a:rPr spc="-5" dirty="0"/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904059"/>
            <a:ext cx="7607300" cy="304101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3300"/>
                </a:solidFill>
                <a:latin typeface="Arial"/>
                <a:cs typeface="Arial"/>
              </a:rPr>
              <a:t>Deletion</a:t>
            </a:r>
            <a:r>
              <a:rPr sz="3200" spc="-10" dirty="0">
                <a:solidFill>
                  <a:srgbClr val="FF3300"/>
                </a:solidFill>
                <a:latin typeface="Arial"/>
                <a:cs typeface="Arial"/>
              </a:rPr>
              <a:t> Anomaly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latin typeface="Arial"/>
                <a:cs typeface="Arial"/>
              </a:rPr>
              <a:t>The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Problem:</a:t>
            </a:r>
            <a:endParaRPr sz="2800">
              <a:latin typeface="Arial"/>
              <a:cs typeface="Arial"/>
            </a:endParaRPr>
          </a:p>
          <a:p>
            <a:pPr marL="1155065" lvl="1" indent="-228600">
              <a:lnSpc>
                <a:spcPct val="100000"/>
              </a:lnSpc>
              <a:spcBef>
                <a:spcPts val="57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Arial"/>
                <a:cs typeface="Arial"/>
              </a:rPr>
              <a:t>Not removing </a:t>
            </a:r>
            <a:r>
              <a:rPr sz="2400" spc="-5" dirty="0">
                <a:latin typeface="Arial"/>
                <a:cs typeface="Arial"/>
              </a:rPr>
              <a:t>information about database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entry.</a:t>
            </a:r>
            <a:endParaRPr sz="2400">
              <a:latin typeface="Arial"/>
              <a:cs typeface="Arial"/>
            </a:endParaRPr>
          </a:p>
          <a:p>
            <a:pPr marL="1155700" marR="276225" lvl="1" indent="-228600">
              <a:lnSpc>
                <a:spcPct val="100000"/>
              </a:lnSpc>
              <a:spcBef>
                <a:spcPts val="57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Arial"/>
                <a:cs typeface="Arial"/>
              </a:rPr>
              <a:t>Information will need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deleted </a:t>
            </a:r>
            <a:r>
              <a:rPr sz="2400" dirty="0">
                <a:latin typeface="Arial"/>
                <a:cs typeface="Arial"/>
              </a:rPr>
              <a:t>from many  </a:t>
            </a:r>
            <a:r>
              <a:rPr sz="2400" spc="-5" dirty="0">
                <a:latin typeface="Arial"/>
                <a:cs typeface="Arial"/>
              </a:rPr>
              <a:t>places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instead of one place, one</a:t>
            </a:r>
            <a:r>
              <a:rPr sz="2400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1612265" marR="307340" indent="-228600">
              <a:lnSpc>
                <a:spcPct val="100000"/>
              </a:lnSpc>
              <a:spcBef>
                <a:spcPts val="490"/>
              </a:spcBef>
            </a:pPr>
            <a:r>
              <a:rPr sz="2000" spc="-5" dirty="0">
                <a:solidFill>
                  <a:srgbClr val="FF3300"/>
                </a:solidFill>
                <a:latin typeface="Arial"/>
                <a:cs typeface="Arial"/>
              </a:rPr>
              <a:t>Note: </a:t>
            </a:r>
            <a:r>
              <a:rPr sz="2000" spc="-10" dirty="0">
                <a:solidFill>
                  <a:srgbClr val="FF3300"/>
                </a:solidFill>
                <a:latin typeface="Arial"/>
                <a:cs typeface="Arial"/>
              </a:rPr>
              <a:t>humans </a:t>
            </a:r>
            <a:r>
              <a:rPr sz="2000" spc="-5" dirty="0">
                <a:solidFill>
                  <a:srgbClr val="FF3300"/>
                </a:solidFill>
                <a:latin typeface="Arial"/>
                <a:cs typeface="Arial"/>
              </a:rPr>
              <a:t>may miss some </a:t>
            </a:r>
            <a:r>
              <a:rPr sz="2000" spc="-10" dirty="0">
                <a:solidFill>
                  <a:srgbClr val="FF3300"/>
                </a:solidFill>
                <a:latin typeface="Arial"/>
                <a:cs typeface="Arial"/>
              </a:rPr>
              <a:t>places </a:t>
            </a:r>
            <a:r>
              <a:rPr sz="2000" spc="-5" dirty="0">
                <a:solidFill>
                  <a:srgbClr val="FF3300"/>
                </a:solidFill>
                <a:latin typeface="Arial"/>
                <a:cs typeface="Arial"/>
              </a:rPr>
              <a:t>when it comes  time to</a:t>
            </a:r>
            <a:r>
              <a:rPr sz="2000" spc="-10" dirty="0">
                <a:solidFill>
                  <a:srgbClr val="FF3300"/>
                </a:solidFill>
                <a:latin typeface="Arial"/>
                <a:cs typeface="Arial"/>
              </a:rPr>
              <a:t> delete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347DF-70B0-4D01-B7EC-F8D6F7FC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7520" y="817880"/>
            <a:ext cx="56476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Rules of 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904059"/>
            <a:ext cx="7551420" cy="249364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333CC"/>
                </a:solidFill>
                <a:latin typeface="Arial"/>
                <a:cs typeface="Arial"/>
              </a:rPr>
              <a:t>Rule</a:t>
            </a:r>
            <a:r>
              <a:rPr sz="32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Eliminate REPEATING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GROUPS.</a:t>
            </a:r>
            <a:endParaRPr sz="28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Arial"/>
                <a:cs typeface="Arial"/>
              </a:rPr>
              <a:t>Make a separate table for each set of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related  attributes, and give each table a primary  </a:t>
            </a:r>
            <a:r>
              <a:rPr sz="2800" spc="-5" dirty="0">
                <a:latin typeface="Arial"/>
                <a:cs typeface="Arial"/>
              </a:rPr>
              <a:t>key.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A0FBA-96CA-4E4A-B946-F79FC50B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7298" y="817880"/>
            <a:ext cx="46297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Puppy</a:t>
            </a:r>
            <a:r>
              <a:rPr spc="-30" dirty="0"/>
              <a:t> </a:t>
            </a:r>
            <a:r>
              <a:rPr spc="-5" dirty="0"/>
              <a:t>Kennel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905000"/>
            <a:ext cx="3886200" cy="4114800"/>
          </a:xfrm>
          <a:prstGeom prst="rect">
            <a:avLst/>
          </a:prstGeom>
          <a:solidFill>
            <a:srgbClr val="01CC99"/>
          </a:solidFill>
          <a:ln w="9525">
            <a:solidFill>
              <a:srgbClr val="010101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663575" marR="445134" indent="-342900">
              <a:lnSpc>
                <a:spcPct val="100000"/>
              </a:lnSpc>
              <a:spcBef>
                <a:spcPts val="890"/>
              </a:spcBef>
            </a:pPr>
            <a:r>
              <a:rPr sz="2800" dirty="0">
                <a:latin typeface="Arial"/>
                <a:cs typeface="Arial"/>
              </a:rPr>
              <a:t>Unnomalized </a:t>
            </a:r>
            <a:r>
              <a:rPr sz="2800" spc="-5" dirty="0">
                <a:latin typeface="Arial"/>
                <a:cs typeface="Arial"/>
              </a:rPr>
              <a:t>Data  </a:t>
            </a:r>
            <a:r>
              <a:rPr sz="2800" dirty="0">
                <a:latin typeface="Arial"/>
                <a:cs typeface="Arial"/>
              </a:rPr>
              <a:t>Items for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Puppies</a:t>
            </a:r>
            <a:endParaRPr sz="2800">
              <a:latin typeface="Arial"/>
              <a:cs typeface="Arial"/>
            </a:endParaRPr>
          </a:p>
          <a:p>
            <a:pPr marL="663575" indent="-343535">
              <a:lnSpc>
                <a:spcPct val="100000"/>
              </a:lnSpc>
              <a:spcBef>
                <a:spcPts val="500"/>
              </a:spcBef>
              <a:buChar char="•"/>
              <a:tabLst>
                <a:tab pos="663575" algn="l"/>
                <a:tab pos="664210" algn="l"/>
              </a:tabLst>
            </a:pPr>
            <a:r>
              <a:rPr sz="2000" spc="-10" dirty="0">
                <a:latin typeface="Arial"/>
                <a:cs typeface="Arial"/>
              </a:rPr>
              <a:t>Puppy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Number</a:t>
            </a:r>
            <a:endParaRPr sz="2000">
              <a:latin typeface="Arial"/>
              <a:cs typeface="Arial"/>
            </a:endParaRPr>
          </a:p>
          <a:p>
            <a:pPr marL="663575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663575" algn="l"/>
                <a:tab pos="664210" algn="l"/>
              </a:tabLst>
            </a:pPr>
            <a:r>
              <a:rPr sz="2000" spc="-10" dirty="0">
                <a:latin typeface="Arial"/>
                <a:cs typeface="Arial"/>
              </a:rPr>
              <a:t>Puppy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 marL="663575" indent="-343535">
              <a:lnSpc>
                <a:spcPct val="100000"/>
              </a:lnSpc>
              <a:spcBef>
                <a:spcPts val="470"/>
              </a:spcBef>
              <a:buChar char="•"/>
              <a:tabLst>
                <a:tab pos="663575" algn="l"/>
                <a:tab pos="664210" algn="l"/>
              </a:tabLst>
            </a:pPr>
            <a:r>
              <a:rPr sz="2000" spc="-5" dirty="0">
                <a:latin typeface="Arial"/>
                <a:cs typeface="Arial"/>
              </a:rPr>
              <a:t>Kennel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  <a:p>
            <a:pPr marL="663575" indent="-343535">
              <a:lnSpc>
                <a:spcPct val="100000"/>
              </a:lnSpc>
              <a:spcBef>
                <a:spcPts val="475"/>
              </a:spcBef>
              <a:buChar char="•"/>
              <a:tabLst>
                <a:tab pos="663575" algn="l"/>
                <a:tab pos="664210" algn="l"/>
              </a:tabLst>
            </a:pPr>
            <a:r>
              <a:rPr sz="2000" spc="-5" dirty="0">
                <a:latin typeface="Arial"/>
                <a:cs typeface="Arial"/>
              </a:rPr>
              <a:t>Kennel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 marL="663575" indent="-343535">
              <a:lnSpc>
                <a:spcPct val="100000"/>
              </a:lnSpc>
              <a:spcBef>
                <a:spcPts val="475"/>
              </a:spcBef>
              <a:buChar char="•"/>
              <a:tabLst>
                <a:tab pos="663575" algn="l"/>
                <a:tab pos="664210" algn="l"/>
              </a:tabLst>
            </a:pPr>
            <a:r>
              <a:rPr sz="2000" spc="-5" dirty="0">
                <a:latin typeface="Arial"/>
                <a:cs typeface="Arial"/>
              </a:rPr>
              <a:t>Kennel Location</a:t>
            </a:r>
            <a:endParaRPr sz="2000">
              <a:latin typeface="Arial"/>
              <a:cs typeface="Arial"/>
            </a:endParaRPr>
          </a:p>
          <a:p>
            <a:pPr marL="663575" indent="-343535">
              <a:lnSpc>
                <a:spcPct val="100000"/>
              </a:lnSpc>
              <a:spcBef>
                <a:spcPts val="475"/>
              </a:spcBef>
              <a:buChar char="•"/>
              <a:tabLst>
                <a:tab pos="663575" algn="l"/>
                <a:tab pos="664210" algn="l"/>
              </a:tabLst>
            </a:pPr>
            <a:r>
              <a:rPr sz="2000" spc="-5" dirty="0">
                <a:latin typeface="Arial"/>
                <a:cs typeface="Arial"/>
              </a:rPr>
              <a:t>Trick </a:t>
            </a:r>
            <a:r>
              <a:rPr sz="2000" spc="-10" dirty="0">
                <a:latin typeface="Arial"/>
                <a:cs typeface="Arial"/>
              </a:rPr>
              <a:t>ID</a:t>
            </a:r>
            <a:r>
              <a:rPr sz="2000" spc="-5" dirty="0">
                <a:latin typeface="Arial"/>
                <a:cs typeface="Arial"/>
              </a:rPr>
              <a:t> 1..n</a:t>
            </a:r>
            <a:endParaRPr sz="2000">
              <a:latin typeface="Arial"/>
              <a:cs typeface="Arial"/>
            </a:endParaRPr>
          </a:p>
          <a:p>
            <a:pPr marL="663575" indent="-343535">
              <a:lnSpc>
                <a:spcPct val="100000"/>
              </a:lnSpc>
              <a:spcBef>
                <a:spcPts val="475"/>
              </a:spcBef>
              <a:buChar char="•"/>
              <a:tabLst>
                <a:tab pos="663575" algn="l"/>
                <a:tab pos="664210" algn="l"/>
              </a:tabLst>
            </a:pPr>
            <a:r>
              <a:rPr sz="2000" spc="-5" dirty="0">
                <a:latin typeface="Arial"/>
                <a:cs typeface="Arial"/>
              </a:rPr>
              <a:t>Trick Where Learned 1…n</a:t>
            </a:r>
            <a:endParaRPr sz="2000">
              <a:latin typeface="Arial"/>
              <a:cs typeface="Arial"/>
            </a:endParaRPr>
          </a:p>
          <a:p>
            <a:pPr marL="663575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663575" algn="l"/>
                <a:tab pos="664210" algn="l"/>
              </a:tabLst>
            </a:pPr>
            <a:r>
              <a:rPr sz="2000" spc="-5" dirty="0">
                <a:latin typeface="Arial"/>
                <a:cs typeface="Arial"/>
              </a:rPr>
              <a:t>Skill Level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1…n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6609" y="845819"/>
            <a:ext cx="1688592" cy="960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64100" y="2425700"/>
            <a:ext cx="3908425" cy="2889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manual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</a:t>
            </a:r>
            <a:r>
              <a:rPr sz="2400" spc="-5" dirty="0">
                <a:latin typeface="Times New Roman"/>
                <a:cs typeface="Times New Roman"/>
              </a:rPr>
              <a:t> prompted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owners </a:t>
            </a:r>
            <a:r>
              <a:rPr sz="2400" dirty="0">
                <a:latin typeface="Times New Roman"/>
                <a:cs typeface="Times New Roman"/>
              </a:rPr>
              <a:t>to create a </a:t>
            </a:r>
            <a:r>
              <a:rPr sz="2400" spc="-5" dirty="0">
                <a:latin typeface="Times New Roman"/>
                <a:cs typeface="Times New Roman"/>
              </a:rPr>
              <a:t>database </a:t>
            </a:r>
            <a:r>
              <a:rPr sz="2400" dirty="0">
                <a:latin typeface="Times New Roman"/>
                <a:cs typeface="Times New Roman"/>
              </a:rPr>
              <a:t>to  </a:t>
            </a:r>
            <a:r>
              <a:rPr sz="2400" spc="-5" dirty="0">
                <a:latin typeface="Times New Roman"/>
                <a:cs typeface="Times New Roman"/>
              </a:rPr>
              <a:t>help </a:t>
            </a:r>
            <a:r>
              <a:rPr sz="2400" dirty="0">
                <a:latin typeface="Times New Roman"/>
                <a:cs typeface="Times New Roman"/>
              </a:rPr>
              <a:t>answer the </a:t>
            </a:r>
            <a:r>
              <a:rPr sz="2400" spc="-5" dirty="0">
                <a:latin typeface="Times New Roman"/>
                <a:cs typeface="Times New Roman"/>
              </a:rPr>
              <a:t>question:  “</a:t>
            </a:r>
            <a:r>
              <a:rPr sz="2400" spc="-5" dirty="0">
                <a:solidFill>
                  <a:srgbClr val="FF3300"/>
                </a:solidFill>
                <a:latin typeface="Times New Roman"/>
                <a:cs typeface="Times New Roman"/>
              </a:rPr>
              <a:t>Can FiFi roll</a:t>
            </a:r>
            <a:r>
              <a:rPr sz="2400" spc="-2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Times New Roman"/>
                <a:cs typeface="Times New Roman"/>
              </a:rPr>
              <a:t>over</a:t>
            </a:r>
            <a:r>
              <a:rPr sz="2400" spc="-5" dirty="0">
                <a:latin typeface="Times New Roman"/>
                <a:cs typeface="Times New Roman"/>
              </a:rPr>
              <a:t>?”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 marR="1001394">
              <a:lnSpc>
                <a:spcPct val="100000"/>
              </a:lnSpc>
              <a:spcBef>
                <a:spcPts val="2290"/>
              </a:spcBef>
            </a:pPr>
            <a:r>
              <a:rPr sz="2400" spc="-5" dirty="0">
                <a:latin typeface="Times New Roman"/>
                <a:cs typeface="Times New Roman"/>
              </a:rPr>
              <a:t>Drawbacks </a:t>
            </a:r>
            <a:r>
              <a:rPr sz="2400" dirty="0">
                <a:latin typeface="Times New Roman"/>
                <a:cs typeface="Times New Roman"/>
              </a:rPr>
              <a:t>of a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manual  </a:t>
            </a:r>
            <a:r>
              <a:rPr sz="2400" spc="-5" dirty="0">
                <a:latin typeface="Times New Roman"/>
                <a:cs typeface="Times New Roman"/>
              </a:rPr>
              <a:t>system?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073AD-95DD-4787-956D-56D86B61EBA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2437" y="3957637"/>
            <a:ext cx="5648325" cy="2066925"/>
            <a:chOff x="452437" y="3957637"/>
            <a:chExt cx="5648325" cy="2066925"/>
          </a:xfrm>
        </p:grpSpPr>
        <p:sp>
          <p:nvSpPr>
            <p:cNvPr id="3" name="object 3"/>
            <p:cNvSpPr/>
            <p:nvPr/>
          </p:nvSpPr>
          <p:spPr>
            <a:xfrm>
              <a:off x="457200" y="3962400"/>
              <a:ext cx="5638800" cy="2057400"/>
            </a:xfrm>
            <a:custGeom>
              <a:avLst/>
              <a:gdLst/>
              <a:ahLst/>
              <a:cxnLst/>
              <a:rect l="l" t="t" r="r" b="b"/>
              <a:pathLst>
                <a:path w="5638800" h="2057400">
                  <a:moveTo>
                    <a:pt x="5638800" y="2057400"/>
                  </a:moveTo>
                  <a:lnTo>
                    <a:pt x="5638800" y="0"/>
                  </a:lnTo>
                  <a:lnTo>
                    <a:pt x="0" y="0"/>
                  </a:lnTo>
                  <a:lnTo>
                    <a:pt x="0" y="2057400"/>
                  </a:lnTo>
                  <a:lnTo>
                    <a:pt x="5638800" y="2057400"/>
                  </a:lnTo>
                  <a:close/>
                </a:path>
              </a:pathLst>
            </a:custGeom>
            <a:solidFill>
              <a:srgbClr val="01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3962400"/>
              <a:ext cx="5638800" cy="2057400"/>
            </a:xfrm>
            <a:custGeom>
              <a:avLst/>
              <a:gdLst/>
              <a:ahLst/>
              <a:cxnLst/>
              <a:rect l="l" t="t" r="r" b="b"/>
              <a:pathLst>
                <a:path w="5638800" h="2057400">
                  <a:moveTo>
                    <a:pt x="0" y="0"/>
                  </a:moveTo>
                  <a:lnTo>
                    <a:pt x="0" y="2057400"/>
                  </a:lnTo>
                  <a:lnTo>
                    <a:pt x="5638800" y="2057400"/>
                  </a:lnTo>
                  <a:lnTo>
                    <a:pt x="56388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52437" y="1747837"/>
            <a:ext cx="5724525" cy="1990725"/>
            <a:chOff x="452437" y="1747837"/>
            <a:chExt cx="5724525" cy="1990725"/>
          </a:xfrm>
        </p:grpSpPr>
        <p:sp>
          <p:nvSpPr>
            <p:cNvPr id="6" name="object 6"/>
            <p:cNvSpPr/>
            <p:nvPr/>
          </p:nvSpPr>
          <p:spPr>
            <a:xfrm>
              <a:off x="457200" y="1752600"/>
              <a:ext cx="5714365" cy="1981200"/>
            </a:xfrm>
            <a:custGeom>
              <a:avLst/>
              <a:gdLst/>
              <a:ahLst/>
              <a:cxnLst/>
              <a:rect l="l" t="t" r="r" b="b"/>
              <a:pathLst>
                <a:path w="5714365" h="1981200">
                  <a:moveTo>
                    <a:pt x="5714238" y="1981199"/>
                  </a:moveTo>
                  <a:lnTo>
                    <a:pt x="5714238" y="0"/>
                  </a:lnTo>
                  <a:lnTo>
                    <a:pt x="0" y="0"/>
                  </a:lnTo>
                  <a:lnTo>
                    <a:pt x="0" y="1981200"/>
                  </a:lnTo>
                  <a:lnTo>
                    <a:pt x="5714238" y="1981199"/>
                  </a:lnTo>
                  <a:close/>
                </a:path>
              </a:pathLst>
            </a:custGeom>
            <a:solidFill>
              <a:srgbClr val="01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1752600"/>
              <a:ext cx="5715000" cy="1981200"/>
            </a:xfrm>
            <a:custGeom>
              <a:avLst/>
              <a:gdLst/>
              <a:ahLst/>
              <a:cxnLst/>
              <a:rect l="l" t="t" r="r" b="b"/>
              <a:pathLst>
                <a:path w="5715000" h="1981200">
                  <a:moveTo>
                    <a:pt x="0" y="0"/>
                  </a:moveTo>
                  <a:lnTo>
                    <a:pt x="0" y="1981200"/>
                  </a:lnTo>
                  <a:lnTo>
                    <a:pt x="5715000" y="1981199"/>
                  </a:lnTo>
                  <a:lnTo>
                    <a:pt x="57150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31234" y="817880"/>
            <a:ext cx="10820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1NF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78001" y="1982977"/>
            <a:ext cx="15246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Puppy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8001" y="2286701"/>
            <a:ext cx="5326380" cy="136588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2265" indent="-342900">
              <a:lnSpc>
                <a:spcPct val="100000"/>
              </a:lnSpc>
              <a:spcBef>
                <a:spcPts val="340"/>
              </a:spcBef>
              <a:buChar char="•"/>
              <a:tabLst>
                <a:tab pos="342265" algn="l"/>
                <a:tab pos="342900" algn="l"/>
                <a:tab pos="2317115" algn="l"/>
              </a:tabLst>
            </a:pPr>
            <a:r>
              <a:rPr sz="2000" spc="-10" dirty="0">
                <a:latin typeface="Arial"/>
                <a:cs typeface="Arial"/>
              </a:rPr>
              <a:t>Puppy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Number	</a:t>
            </a:r>
            <a:r>
              <a:rPr sz="1800" spc="-5" dirty="0">
                <a:latin typeface="Arial"/>
                <a:cs typeface="Arial"/>
              </a:rPr>
              <a:t>PK every pup gets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unique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#</a:t>
            </a:r>
            <a:endParaRPr sz="1800">
              <a:latin typeface="Arial"/>
              <a:cs typeface="Arial"/>
            </a:endParaRPr>
          </a:p>
          <a:p>
            <a:pPr marL="342265" indent="-342900">
              <a:lnSpc>
                <a:spcPct val="100000"/>
              </a:lnSpc>
              <a:spcBef>
                <a:spcPts val="240"/>
              </a:spcBef>
              <a:buChar char="•"/>
              <a:tabLst>
                <a:tab pos="342265" algn="l"/>
                <a:tab pos="342900" algn="l"/>
              </a:tabLst>
            </a:pPr>
            <a:r>
              <a:rPr sz="2000" spc="-10" dirty="0">
                <a:latin typeface="Arial"/>
                <a:cs typeface="Arial"/>
              </a:rPr>
              <a:t>Puppy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 marL="342265" indent="-342900">
              <a:lnSpc>
                <a:spcPct val="100000"/>
              </a:lnSpc>
              <a:spcBef>
                <a:spcPts val="240"/>
              </a:spcBef>
              <a:buChar char="•"/>
              <a:tabLst>
                <a:tab pos="342265" algn="l"/>
                <a:tab pos="342900" algn="l"/>
              </a:tabLst>
            </a:pPr>
            <a:r>
              <a:rPr sz="2000" spc="-5" dirty="0">
                <a:latin typeface="Arial"/>
                <a:cs typeface="Arial"/>
              </a:rPr>
              <a:t>Kennel Name</a:t>
            </a:r>
            <a:endParaRPr sz="2000">
              <a:latin typeface="Arial"/>
              <a:cs typeface="Arial"/>
            </a:endParaRPr>
          </a:p>
          <a:p>
            <a:pPr marL="342265" indent="-342900">
              <a:lnSpc>
                <a:spcPct val="100000"/>
              </a:lnSpc>
              <a:spcBef>
                <a:spcPts val="234"/>
              </a:spcBef>
              <a:buChar char="•"/>
              <a:tabLst>
                <a:tab pos="342265" algn="l"/>
                <a:tab pos="342900" algn="l"/>
              </a:tabLst>
            </a:pPr>
            <a:r>
              <a:rPr sz="2000" spc="-5" dirty="0">
                <a:latin typeface="Arial"/>
                <a:cs typeface="Arial"/>
              </a:rPr>
              <a:t>Kennel Location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8001" y="3992351"/>
            <a:ext cx="13538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Trick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33750" y="4352797"/>
            <a:ext cx="230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PK is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Composite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key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32276" y="4951425"/>
            <a:ext cx="2141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 marR="5080" indent="-39370">
              <a:lnSpc>
                <a:spcPct val="1571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We will add a row for </a:t>
            </a:r>
            <a:r>
              <a:rPr sz="1400" spc="-10" dirty="0">
                <a:latin typeface="Arial"/>
                <a:cs typeface="Arial"/>
              </a:rPr>
              <a:t>every  </a:t>
            </a:r>
            <a:r>
              <a:rPr sz="1400" spc="-5" dirty="0">
                <a:latin typeface="Arial"/>
                <a:cs typeface="Arial"/>
              </a:rPr>
              <a:t>trick </a:t>
            </a:r>
            <a:r>
              <a:rPr sz="1400" spc="-10" dirty="0">
                <a:latin typeface="Arial"/>
                <a:cs typeface="Arial"/>
              </a:rPr>
              <a:t>learned </a:t>
            </a:r>
            <a:r>
              <a:rPr sz="1400" spc="-5" dirty="0">
                <a:latin typeface="Arial"/>
                <a:cs typeface="Arial"/>
              </a:rPr>
              <a:t>by every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8001" y="4296816"/>
            <a:ext cx="2724785" cy="17005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2265" indent="-342900">
              <a:lnSpc>
                <a:spcPct val="100000"/>
              </a:lnSpc>
              <a:spcBef>
                <a:spcPts val="340"/>
              </a:spcBef>
              <a:buChar char="•"/>
              <a:tabLst>
                <a:tab pos="342265" algn="l"/>
                <a:tab pos="342900" algn="l"/>
              </a:tabLst>
            </a:pPr>
            <a:r>
              <a:rPr sz="2000" spc="-5" dirty="0">
                <a:latin typeface="Arial"/>
                <a:cs typeface="Arial"/>
              </a:rPr>
              <a:t>*Puppy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Number</a:t>
            </a:r>
            <a:endParaRPr sz="2000">
              <a:latin typeface="Arial"/>
              <a:cs typeface="Arial"/>
            </a:endParaRPr>
          </a:p>
          <a:p>
            <a:pPr marL="342265" indent="-342900">
              <a:lnSpc>
                <a:spcPct val="100000"/>
              </a:lnSpc>
              <a:spcBef>
                <a:spcPts val="240"/>
              </a:spcBef>
              <a:buChar char="•"/>
              <a:tabLst>
                <a:tab pos="342265" algn="l"/>
                <a:tab pos="342900" algn="l"/>
              </a:tabLst>
            </a:pPr>
            <a:r>
              <a:rPr sz="2000" spc="-5" dirty="0">
                <a:latin typeface="Arial"/>
                <a:cs typeface="Arial"/>
              </a:rPr>
              <a:t>*Trick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ID</a:t>
            </a:r>
            <a:endParaRPr sz="2000">
              <a:latin typeface="Arial"/>
              <a:cs typeface="Arial"/>
            </a:endParaRPr>
          </a:p>
          <a:p>
            <a:pPr marL="342265" indent="-342900">
              <a:lnSpc>
                <a:spcPct val="100000"/>
              </a:lnSpc>
              <a:spcBef>
                <a:spcPts val="234"/>
              </a:spcBef>
              <a:buChar char="•"/>
              <a:tabLst>
                <a:tab pos="342265" algn="l"/>
                <a:tab pos="342900" algn="l"/>
              </a:tabLst>
            </a:pPr>
            <a:r>
              <a:rPr sz="2000" spc="-5" dirty="0">
                <a:latin typeface="Arial"/>
                <a:cs typeface="Arial"/>
              </a:rPr>
              <a:t>Trick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 marL="342265" indent="-342900">
              <a:lnSpc>
                <a:spcPct val="100000"/>
              </a:lnSpc>
              <a:spcBef>
                <a:spcPts val="240"/>
              </a:spcBef>
              <a:buChar char="•"/>
              <a:tabLst>
                <a:tab pos="342265" algn="l"/>
                <a:tab pos="342900" algn="l"/>
              </a:tabLst>
            </a:pPr>
            <a:r>
              <a:rPr sz="2000" spc="-5" dirty="0">
                <a:latin typeface="Arial"/>
                <a:cs typeface="Arial"/>
              </a:rPr>
              <a:t>Trick Where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Learned</a:t>
            </a:r>
            <a:endParaRPr sz="2000">
              <a:latin typeface="Arial"/>
              <a:cs typeface="Arial"/>
            </a:endParaRPr>
          </a:p>
          <a:p>
            <a:pPr marL="342265" indent="-342900">
              <a:lnSpc>
                <a:spcPct val="100000"/>
              </a:lnSpc>
              <a:spcBef>
                <a:spcPts val="229"/>
              </a:spcBef>
              <a:buChar char="•"/>
              <a:tabLst>
                <a:tab pos="342265" algn="l"/>
                <a:tab pos="342900" algn="l"/>
              </a:tabLst>
            </a:pPr>
            <a:r>
              <a:rPr sz="2000" spc="-5" dirty="0">
                <a:latin typeface="Arial"/>
                <a:cs typeface="Arial"/>
              </a:rPr>
              <a:t>Skill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Level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7902" y="2005075"/>
            <a:ext cx="224218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This is a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good  </a:t>
            </a:r>
            <a:r>
              <a:rPr sz="2800" spc="-5" dirty="0">
                <a:latin typeface="Arial"/>
                <a:cs typeface="Arial"/>
              </a:rPr>
              <a:t>start…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27902" y="2913380"/>
            <a:ext cx="227139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Puppy.puppy_numb  er</a:t>
            </a:r>
            <a:r>
              <a:rPr sz="1600" spc="5" dirty="0">
                <a:latin typeface="Arial"/>
                <a:cs typeface="Arial"/>
              </a:rPr>
              <a:t>=</a:t>
            </a:r>
            <a:r>
              <a:rPr sz="1600" spc="-5" dirty="0">
                <a:latin typeface="Arial"/>
                <a:cs typeface="Arial"/>
              </a:rPr>
              <a:t>trick.puppy_numb  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47154" y="4302252"/>
            <a:ext cx="1581150" cy="1687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EA98145-354C-4D11-8C52-5D8EBBA8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3098" y="589280"/>
            <a:ext cx="32581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Sample</a:t>
            </a:r>
            <a:r>
              <a:rPr spc="-55" dirty="0"/>
              <a:t> </a:t>
            </a:r>
            <a:r>
              <a:rPr spc="-5" dirty="0"/>
              <a:t>Data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1512" y="1533334"/>
          <a:ext cx="7773033" cy="3762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6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4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 gridSpan="5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Trick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Table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476">
                <a:tc>
                  <a:txBody>
                    <a:bodyPr/>
                    <a:lstStyle/>
                    <a:p>
                      <a:pPr marL="92075" marR="551180">
                        <a:lnSpc>
                          <a:spcPts val="2870"/>
                        </a:lnSpc>
                        <a:spcBef>
                          <a:spcPts val="2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Puppy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Number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903605">
                        <a:lnSpc>
                          <a:spcPts val="287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Trick 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77875">
                        <a:lnSpc>
                          <a:spcPts val="2870"/>
                        </a:lnSpc>
                        <a:spcBef>
                          <a:spcPts val="2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Trick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22605">
                        <a:lnSpc>
                          <a:spcPts val="2870"/>
                        </a:lnSpc>
                        <a:spcBef>
                          <a:spcPts val="2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Where 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Learned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46455">
                        <a:lnSpc>
                          <a:spcPts val="287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Skill  Level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19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905510">
                        <a:lnSpc>
                          <a:spcPts val="2870"/>
                        </a:lnSpc>
                        <a:spcBef>
                          <a:spcPts val="2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Roll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Over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48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53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793115">
                        <a:lnSpc>
                          <a:spcPts val="2870"/>
                        </a:lnSpc>
                        <a:spcBef>
                          <a:spcPts val="2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Nose  Stand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54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905510">
                        <a:lnSpc>
                          <a:spcPts val="2870"/>
                        </a:lnSpc>
                        <a:spcBef>
                          <a:spcPts val="1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Roll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Over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51102" y="5357876"/>
            <a:ext cx="438213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Note: </a:t>
            </a:r>
            <a:r>
              <a:rPr sz="2000" spc="-5" dirty="0">
                <a:latin typeface="Times New Roman"/>
                <a:cs typeface="Times New Roman"/>
              </a:rPr>
              <a:t>Trick name (e.g. Roll Over) appears  Redundantly for every puppy that knows it  Just Trick ID would do.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4310" y="5372364"/>
            <a:ext cx="218503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Also..Trick Name  Depends only on a  Part of the </a:t>
            </a:r>
            <a:r>
              <a:rPr sz="2000" spc="-10" dirty="0">
                <a:latin typeface="Times New Roman"/>
                <a:cs typeface="Times New Roman"/>
              </a:rPr>
              <a:t>composite  </a:t>
            </a:r>
            <a:r>
              <a:rPr sz="2000" spc="-5" dirty="0">
                <a:latin typeface="Times New Roman"/>
                <a:cs typeface="Times New Roman"/>
              </a:rPr>
              <a:t>Key.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95600" y="2514600"/>
            <a:ext cx="3510915" cy="3206115"/>
          </a:xfrm>
          <a:custGeom>
            <a:avLst/>
            <a:gdLst/>
            <a:ahLst/>
            <a:cxnLst/>
            <a:rect l="l" t="t" r="r" b="b"/>
            <a:pathLst>
              <a:path w="3510915" h="3206115">
                <a:moveTo>
                  <a:pt x="82296" y="22859"/>
                </a:moveTo>
                <a:lnTo>
                  <a:pt x="0" y="0"/>
                </a:lnTo>
                <a:lnTo>
                  <a:pt x="30479" y="79247"/>
                </a:lnTo>
                <a:lnTo>
                  <a:pt x="41910" y="66809"/>
                </a:lnTo>
                <a:lnTo>
                  <a:pt x="41910" y="41147"/>
                </a:lnTo>
                <a:lnTo>
                  <a:pt x="43434" y="39623"/>
                </a:lnTo>
                <a:lnTo>
                  <a:pt x="44958" y="37337"/>
                </a:lnTo>
                <a:lnTo>
                  <a:pt x="48005" y="37337"/>
                </a:lnTo>
                <a:lnTo>
                  <a:pt x="50291" y="39623"/>
                </a:lnTo>
                <a:lnTo>
                  <a:pt x="59318" y="47864"/>
                </a:lnTo>
                <a:lnTo>
                  <a:pt x="82296" y="22859"/>
                </a:lnTo>
                <a:close/>
              </a:path>
              <a:path w="3510915" h="3206115">
                <a:moveTo>
                  <a:pt x="59318" y="47864"/>
                </a:moveTo>
                <a:lnTo>
                  <a:pt x="50291" y="39623"/>
                </a:lnTo>
                <a:lnTo>
                  <a:pt x="48005" y="37337"/>
                </a:lnTo>
                <a:lnTo>
                  <a:pt x="44958" y="37337"/>
                </a:lnTo>
                <a:lnTo>
                  <a:pt x="43434" y="39623"/>
                </a:lnTo>
                <a:lnTo>
                  <a:pt x="41910" y="41147"/>
                </a:lnTo>
                <a:lnTo>
                  <a:pt x="41910" y="44195"/>
                </a:lnTo>
                <a:lnTo>
                  <a:pt x="43434" y="46481"/>
                </a:lnTo>
                <a:lnTo>
                  <a:pt x="52762" y="54999"/>
                </a:lnTo>
                <a:lnTo>
                  <a:pt x="59318" y="47864"/>
                </a:lnTo>
                <a:close/>
              </a:path>
              <a:path w="3510915" h="3206115">
                <a:moveTo>
                  <a:pt x="52762" y="54999"/>
                </a:moveTo>
                <a:lnTo>
                  <a:pt x="43434" y="46481"/>
                </a:lnTo>
                <a:lnTo>
                  <a:pt x="41910" y="44195"/>
                </a:lnTo>
                <a:lnTo>
                  <a:pt x="41910" y="66809"/>
                </a:lnTo>
                <a:lnTo>
                  <a:pt x="52762" y="54999"/>
                </a:lnTo>
                <a:close/>
              </a:path>
              <a:path w="3510915" h="3206115">
                <a:moveTo>
                  <a:pt x="3510533" y="3201923"/>
                </a:moveTo>
                <a:lnTo>
                  <a:pt x="3510533" y="3198875"/>
                </a:lnTo>
                <a:lnTo>
                  <a:pt x="3508248" y="3196589"/>
                </a:lnTo>
                <a:lnTo>
                  <a:pt x="59318" y="47864"/>
                </a:lnTo>
                <a:lnTo>
                  <a:pt x="52762" y="54999"/>
                </a:lnTo>
                <a:lnTo>
                  <a:pt x="3502152" y="3204209"/>
                </a:lnTo>
                <a:lnTo>
                  <a:pt x="3503676" y="3205733"/>
                </a:lnTo>
                <a:lnTo>
                  <a:pt x="3506724" y="3205733"/>
                </a:lnTo>
                <a:lnTo>
                  <a:pt x="3510533" y="320192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4DC98-93AC-42FC-8266-1BB095AA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6204" y="817880"/>
            <a:ext cx="53701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Some</a:t>
            </a:r>
            <a:r>
              <a:rPr spc="-30" dirty="0"/>
              <a:t> </a:t>
            </a:r>
            <a:r>
              <a:rPr spc="-5" dirty="0"/>
              <a:t>observations…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904059"/>
            <a:ext cx="7411720" cy="368427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 the Trick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Table</a:t>
            </a:r>
            <a:endParaRPr sz="3200">
              <a:latin typeface="Arial"/>
              <a:cs typeface="Arial"/>
            </a:endParaRPr>
          </a:p>
          <a:p>
            <a:pPr marL="755015" lvl="1" indent="-285750" algn="just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PK </a:t>
            </a:r>
            <a:r>
              <a:rPr sz="2800" dirty="0">
                <a:latin typeface="Arial"/>
                <a:cs typeface="Arial"/>
              </a:rPr>
              <a:t>= Puppy </a:t>
            </a:r>
            <a:r>
              <a:rPr sz="2800" spc="-5" dirty="0">
                <a:latin typeface="Arial"/>
                <a:cs typeface="Arial"/>
              </a:rPr>
              <a:t>Number </a:t>
            </a:r>
            <a:r>
              <a:rPr sz="2800" dirty="0">
                <a:latin typeface="Arial"/>
                <a:cs typeface="Arial"/>
              </a:rPr>
              <a:t>+ Trick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ID</a:t>
            </a:r>
            <a:endParaRPr sz="2800">
              <a:latin typeface="Arial"/>
              <a:cs typeface="Arial"/>
            </a:endParaRPr>
          </a:p>
          <a:p>
            <a:pPr marL="1155700" marR="5080" indent="-228600" algn="just">
              <a:lnSpc>
                <a:spcPct val="100000"/>
              </a:lnSpc>
              <a:spcBef>
                <a:spcPts val="570"/>
              </a:spcBef>
            </a:pPr>
            <a:r>
              <a:rPr sz="2400" dirty="0">
                <a:latin typeface="Arial"/>
                <a:cs typeface="Arial"/>
              </a:rPr>
              <a:t>Makes sense for the “Where </a:t>
            </a:r>
            <a:r>
              <a:rPr sz="2400" spc="-5" dirty="0">
                <a:latin typeface="Arial"/>
                <a:cs typeface="Arial"/>
              </a:rPr>
              <a:t>Learned” and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“Skill  </a:t>
            </a:r>
            <a:r>
              <a:rPr sz="2400" spc="-5" dirty="0">
                <a:latin typeface="Arial"/>
                <a:cs typeface="Arial"/>
              </a:rPr>
              <a:t>Level” attributes </a:t>
            </a:r>
            <a:r>
              <a:rPr sz="2400" dirty="0">
                <a:latin typeface="Arial"/>
                <a:cs typeface="Arial"/>
              </a:rPr>
              <a:t>since they </a:t>
            </a:r>
            <a:r>
              <a:rPr sz="2400" spc="-5" dirty="0">
                <a:latin typeface="Arial"/>
                <a:cs typeface="Arial"/>
              </a:rPr>
              <a:t>will be different </a:t>
            </a:r>
            <a:r>
              <a:rPr sz="2400" dirty="0">
                <a:latin typeface="Arial"/>
                <a:cs typeface="Arial"/>
              </a:rPr>
              <a:t>for  </a:t>
            </a:r>
            <a:r>
              <a:rPr sz="2400" spc="-5" dirty="0">
                <a:latin typeface="Arial"/>
                <a:cs typeface="Arial"/>
              </a:rPr>
              <a:t>every </a:t>
            </a:r>
            <a:r>
              <a:rPr sz="2400" dirty="0">
                <a:latin typeface="Arial"/>
                <a:cs typeface="Arial"/>
              </a:rPr>
              <a:t>Puppy/Trick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combo</a:t>
            </a:r>
            <a:endParaRPr sz="2400">
              <a:latin typeface="Arial"/>
              <a:cs typeface="Arial"/>
            </a:endParaRPr>
          </a:p>
          <a:p>
            <a:pPr marL="755015" lvl="1" indent="-285750" algn="just">
              <a:lnSpc>
                <a:spcPct val="100000"/>
              </a:lnSpc>
              <a:spcBef>
                <a:spcPts val="66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However…..</a:t>
            </a:r>
            <a:endParaRPr sz="2800">
              <a:latin typeface="Arial"/>
              <a:cs typeface="Arial"/>
            </a:endParaRPr>
          </a:p>
          <a:p>
            <a:pPr marL="927100" marR="1376045" algn="just">
              <a:lnSpc>
                <a:spcPct val="1198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Trick </a:t>
            </a:r>
            <a:r>
              <a:rPr sz="2400" spc="-5" dirty="0">
                <a:latin typeface="Arial"/>
                <a:cs typeface="Arial"/>
              </a:rPr>
              <a:t>Name </a:t>
            </a:r>
            <a:r>
              <a:rPr sz="2400" dirty="0">
                <a:latin typeface="Arial"/>
                <a:cs typeface="Arial"/>
              </a:rPr>
              <a:t>only depends on Trick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ID.  </a:t>
            </a:r>
            <a:r>
              <a:rPr sz="2400" spc="-5" dirty="0">
                <a:latin typeface="Arial"/>
                <a:cs typeface="Arial"/>
              </a:rPr>
              <a:t>Not </a:t>
            </a:r>
            <a:r>
              <a:rPr sz="2400" dirty="0">
                <a:latin typeface="Arial"/>
                <a:cs typeface="Arial"/>
              </a:rPr>
              <a:t>Trick ID </a:t>
            </a:r>
            <a:r>
              <a:rPr sz="2400" u="heavy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Arial"/>
                <a:cs typeface="Arial"/>
              </a:rPr>
              <a:t>AND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Puppy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Number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A86BD-EC69-4340-A664-5ECC18BB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</TotalTime>
  <Words>805</Words>
  <Application>Microsoft Office PowerPoint</Application>
  <PresentationFormat>On-screen Show (4:3)</PresentationFormat>
  <Paragraphs>193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 3</vt:lpstr>
      <vt:lpstr>Wisp</vt:lpstr>
      <vt:lpstr>PowerPoint Presentation</vt:lpstr>
      <vt:lpstr>Normalization Goal</vt:lpstr>
      <vt:lpstr>Anomalies Defined</vt:lpstr>
      <vt:lpstr>Anomalies Defined (cont’d)</vt:lpstr>
      <vt:lpstr>Rules of Normalization</vt:lpstr>
      <vt:lpstr>The Puppy Kennel</vt:lpstr>
      <vt:lpstr>1NF</vt:lpstr>
      <vt:lpstr>Sample Data</vt:lpstr>
      <vt:lpstr>Some observations…</vt:lpstr>
      <vt:lpstr>Rules of Normalization</vt:lpstr>
      <vt:lpstr>Some Anomalies at this Level</vt:lpstr>
      <vt:lpstr>Another Anomaly….</vt:lpstr>
      <vt:lpstr>2NF</vt:lpstr>
      <vt:lpstr>1NF to 2NF</vt:lpstr>
      <vt:lpstr>Rules of Normalization</vt:lpstr>
      <vt:lpstr>Ok, where to next……3NF</vt:lpstr>
      <vt:lpstr>3NF!!!!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Eugene McLaughlin</cp:lastModifiedBy>
  <cp:revision>1</cp:revision>
  <dcterms:created xsi:type="dcterms:W3CDTF">2022-11-07T20:32:42Z</dcterms:created>
  <dcterms:modified xsi:type="dcterms:W3CDTF">2022-11-07T20:37:19Z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2002-03-16T00:00:00Z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2022-11-07T00:00:00Z</vt:filetime>
  </property>
</Properties>
</file>