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61" r:id="rId8"/>
    <p:sldId id="259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66" d="100"/>
          <a:sy n="66" d="100"/>
        </p:scale>
        <p:origin x="5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rla Kelly" userId="164dee9a-b66c-4af2-aa08-5ba8bd606a42" providerId="ADAL" clId="{90C15F57-1B28-489D-A160-171BF8585E9F}"/>
    <pc:docChg chg="modSld">
      <pc:chgData name="Orla Kelly" userId="164dee9a-b66c-4af2-aa08-5ba8bd606a42" providerId="ADAL" clId="{90C15F57-1B28-489D-A160-171BF8585E9F}" dt="2022-05-16T15:45:42.163" v="1" actId="20577"/>
      <pc:docMkLst>
        <pc:docMk/>
      </pc:docMkLst>
      <pc:sldChg chg="modSp mod">
        <pc:chgData name="Orla Kelly" userId="164dee9a-b66c-4af2-aa08-5ba8bd606a42" providerId="ADAL" clId="{90C15F57-1B28-489D-A160-171BF8585E9F}" dt="2022-05-16T15:45:42.163" v="1" actId="20577"/>
        <pc:sldMkLst>
          <pc:docMk/>
          <pc:sldMk cId="2618456424" sldId="262"/>
        </pc:sldMkLst>
        <pc:spChg chg="mod">
          <ac:chgData name="Orla Kelly" userId="164dee9a-b66c-4af2-aa08-5ba8bd606a42" providerId="ADAL" clId="{90C15F57-1B28-489D-A160-171BF8585E9F}" dt="2022-05-16T15:45:42.163" v="1" actId="20577"/>
          <ac:spMkLst>
            <pc:docMk/>
            <pc:sldMk cId="2618456424" sldId="262"/>
            <ac:spMk id="3" creationId="{8D9EFC87-71E0-4F46-8AFD-660C4975F54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9910F92-6635-4349-8C6C-915DE94B0A8A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0FDDCF6-9A35-44F4-A90E-47FA9EC9BA77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99188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10F92-6635-4349-8C6C-915DE94B0A8A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DCF6-9A35-44F4-A90E-47FA9EC9B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729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10F92-6635-4349-8C6C-915DE94B0A8A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DCF6-9A35-44F4-A90E-47FA9EC9B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113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10F92-6635-4349-8C6C-915DE94B0A8A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DCF6-9A35-44F4-A90E-47FA9EC9B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794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9910F92-6635-4349-8C6C-915DE94B0A8A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0FDDCF6-9A35-44F4-A90E-47FA9EC9BA77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043063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10F92-6635-4349-8C6C-915DE94B0A8A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DCF6-9A35-44F4-A90E-47FA9EC9B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0928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10F92-6635-4349-8C6C-915DE94B0A8A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DCF6-9A35-44F4-A90E-47FA9EC9B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2069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10F92-6635-4349-8C6C-915DE94B0A8A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DCF6-9A35-44F4-A90E-47FA9EC9B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373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10F92-6635-4349-8C6C-915DE94B0A8A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DCF6-9A35-44F4-A90E-47FA9EC9B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864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F9910F92-6635-4349-8C6C-915DE94B0A8A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40FDDCF6-9A35-44F4-A90E-47FA9EC9BA7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601372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F9910F92-6635-4349-8C6C-915DE94B0A8A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40FDDCF6-9A35-44F4-A90E-47FA9EC9B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214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9910F92-6635-4349-8C6C-915DE94B0A8A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0FDDCF6-9A35-44F4-A90E-47FA9EC9BA7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09826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qlite.org/lang_altertable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9325D-B0FB-4EB6-A7D7-FC89D147D9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Understanding Alter &amp; Drop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158516-F488-4D60-8679-F1E177A56F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 to Database</a:t>
            </a:r>
          </a:p>
        </p:txBody>
      </p:sp>
    </p:spTree>
    <p:extLst>
      <p:ext uri="{BB962C8B-B14F-4D97-AF65-F5344CB8AC3E}">
        <p14:creationId xmlns:p14="http://schemas.microsoft.com/office/powerpoint/2010/main" val="2035394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AA33E-9B1D-4C37-AD91-AB45EB340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Data Definition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F356D-28F5-4656-BBAA-75FBF3378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The Data Definition Language (DDL) comprises three statements:</a:t>
            </a:r>
          </a:p>
          <a:p>
            <a:pPr lvl="1"/>
            <a:r>
              <a:rPr lang="en-IE" dirty="0"/>
              <a:t>CREATE</a:t>
            </a:r>
          </a:p>
          <a:p>
            <a:pPr lvl="1"/>
            <a:r>
              <a:rPr lang="en-IE" dirty="0"/>
              <a:t>ALTER</a:t>
            </a:r>
          </a:p>
          <a:p>
            <a:pPr lvl="1"/>
            <a:r>
              <a:rPr lang="en-IE" dirty="0"/>
              <a:t>DROP</a:t>
            </a:r>
          </a:p>
          <a:p>
            <a:r>
              <a:rPr lang="en-US" dirty="0"/>
              <a:t>The CREATE statement is used to create tables, indexes, views, and triggers. </a:t>
            </a:r>
          </a:p>
          <a:p>
            <a:r>
              <a:rPr lang="en-US" dirty="0"/>
              <a:t>The ALTER TABLE statement changes the structure of a table. </a:t>
            </a:r>
          </a:p>
          <a:p>
            <a:r>
              <a:rPr lang="en-US" dirty="0"/>
              <a:t>The DROP statement removes tables, indexes, views, or triggers.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507867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EF518-6099-4B31-888F-DD48D2973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Understanding alter table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119A741-722B-46B9-8078-FE94A6DCB559}"/>
              </a:ext>
            </a:extLst>
          </p:cNvPr>
          <p:cNvSpPr txBox="1">
            <a:spLocks/>
          </p:cNvSpPr>
          <p:nvPr/>
        </p:nvSpPr>
        <p:spPr>
          <a:xfrm>
            <a:off x="1319055" y="2199374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 ALTER TABLE statement is used to add, delete, or modify columns in an existing table.</a:t>
            </a:r>
          </a:p>
          <a:p>
            <a:r>
              <a:rPr lang="en-US" dirty="0"/>
              <a:t>The ALTER TABLE statement is also used to add and drop various constraints on an existing table.</a:t>
            </a:r>
          </a:p>
          <a:p>
            <a:r>
              <a:rPr lang="en-US" dirty="0"/>
              <a:t>NOTE: SQLite supports a limited subset of the ALTER TABLE statement (</a:t>
            </a:r>
            <a:r>
              <a:rPr lang="en-US" dirty="0">
                <a:hlinkClick r:id="rId2"/>
              </a:rPr>
              <a:t>read more</a:t>
            </a:r>
            <a:r>
              <a:rPr lang="en-US" dirty="0"/>
              <a:t>).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040376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332E7-BF88-4C23-B2F1-DA545315E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Alter table - add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BA00C-C2C3-4E1A-A35A-248A4DCE4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The ADD statement is used with the ALTER TABLE statement to add a column or attribute to the table.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A9C6846-EEB8-4306-8668-066A30CD6CE1}"/>
              </a:ext>
            </a:extLst>
          </p:cNvPr>
          <p:cNvSpPr/>
          <p:nvPr/>
        </p:nvSpPr>
        <p:spPr>
          <a:xfrm>
            <a:off x="1668578" y="3534118"/>
            <a:ext cx="3784331" cy="12592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0" i="0" dirty="0">
                <a:solidFill>
                  <a:schemeClr val="bg1"/>
                </a:solidFill>
                <a:effectLst/>
              </a:rPr>
              <a:t>ALTER TABLE </a:t>
            </a:r>
            <a:r>
              <a:rPr lang="en-US" sz="2000" b="0" i="1" dirty="0" err="1">
                <a:solidFill>
                  <a:schemeClr val="bg1"/>
                </a:solidFill>
                <a:effectLst/>
              </a:rPr>
              <a:t>table_name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IE" sz="2000" b="0" i="0" dirty="0">
                <a:solidFill>
                  <a:schemeClr val="bg1"/>
                </a:solidFill>
                <a:effectLst/>
              </a:rPr>
              <a:t>ADD </a:t>
            </a:r>
            <a:r>
              <a:rPr lang="en-IE" sz="2000" b="0" i="1" dirty="0" err="1">
                <a:solidFill>
                  <a:schemeClr val="bg1"/>
                </a:solidFill>
                <a:effectLst/>
              </a:rPr>
              <a:t>column_name</a:t>
            </a:r>
            <a:r>
              <a:rPr lang="en-IE" sz="2000" b="0" i="1" dirty="0">
                <a:solidFill>
                  <a:schemeClr val="bg1"/>
                </a:solidFill>
                <a:effectLst/>
              </a:rPr>
              <a:t> datatype</a:t>
            </a:r>
            <a:r>
              <a:rPr lang="en-IE" sz="2000" b="0" i="0" dirty="0">
                <a:solidFill>
                  <a:schemeClr val="bg1"/>
                </a:solidFill>
                <a:effectLst/>
              </a:rPr>
              <a:t>;</a:t>
            </a:r>
            <a:endParaRPr lang="en-IE" sz="2000" dirty="0">
              <a:solidFill>
                <a:schemeClr val="bg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AB86379-8075-408E-B3C0-D9C3AE1735B9}"/>
              </a:ext>
            </a:extLst>
          </p:cNvPr>
          <p:cNvSpPr/>
          <p:nvPr/>
        </p:nvSpPr>
        <p:spPr>
          <a:xfrm>
            <a:off x="6549289" y="3534118"/>
            <a:ext cx="3784331" cy="12592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0" i="0" dirty="0">
                <a:solidFill>
                  <a:schemeClr val="bg1"/>
                </a:solidFill>
                <a:effectLst/>
              </a:rPr>
              <a:t>ALTER TABLE </a:t>
            </a:r>
            <a:r>
              <a:rPr lang="en-US" sz="2000" b="0" i="1" dirty="0">
                <a:solidFill>
                  <a:schemeClr val="bg1"/>
                </a:solidFill>
                <a:effectLst/>
              </a:rPr>
              <a:t>Person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IE" sz="2000" b="0" i="0" dirty="0">
                <a:solidFill>
                  <a:schemeClr val="bg1"/>
                </a:solidFill>
                <a:effectLst/>
              </a:rPr>
              <a:t>ADD </a:t>
            </a:r>
            <a:r>
              <a:rPr lang="en-IE" sz="2000" i="1" dirty="0">
                <a:solidFill>
                  <a:schemeClr val="bg1"/>
                </a:solidFill>
              </a:rPr>
              <a:t>email  VARCHAR(20)</a:t>
            </a:r>
            <a:r>
              <a:rPr lang="en-IE" sz="2000" b="0" i="0" dirty="0">
                <a:solidFill>
                  <a:schemeClr val="bg1"/>
                </a:solidFill>
                <a:effectLst/>
              </a:rPr>
              <a:t>;</a:t>
            </a:r>
            <a:endParaRPr lang="en-IE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508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3B14C-C875-422C-B41B-630730AD8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Alter table - drop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A232F-2E73-4661-81F6-41D139D04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The DROP statement is used in conjunction with ALTER TABLE to drop a column rom the table.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6DE0F78-F640-4626-993B-17B26F20C8FF}"/>
              </a:ext>
            </a:extLst>
          </p:cNvPr>
          <p:cNvSpPr/>
          <p:nvPr/>
        </p:nvSpPr>
        <p:spPr>
          <a:xfrm>
            <a:off x="1658953" y="3534118"/>
            <a:ext cx="3784331" cy="12592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0" i="0" dirty="0">
                <a:solidFill>
                  <a:schemeClr val="bg1"/>
                </a:solidFill>
                <a:effectLst/>
              </a:rPr>
              <a:t>ALTER TABLE </a:t>
            </a:r>
            <a:r>
              <a:rPr lang="en-US" sz="2000" b="0" i="1" dirty="0" err="1">
                <a:solidFill>
                  <a:schemeClr val="bg1"/>
                </a:solidFill>
                <a:effectLst/>
              </a:rPr>
              <a:t>table_name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IE" sz="2000" dirty="0">
                <a:solidFill>
                  <a:schemeClr val="bg1"/>
                </a:solidFill>
              </a:rPr>
              <a:t>DROP</a:t>
            </a:r>
            <a:r>
              <a:rPr lang="en-IE" sz="2000" b="0" i="0" dirty="0">
                <a:solidFill>
                  <a:schemeClr val="bg1"/>
                </a:solidFill>
                <a:effectLst/>
              </a:rPr>
              <a:t> COLUMN </a:t>
            </a:r>
            <a:r>
              <a:rPr lang="en-IE" sz="2000" b="0" i="1" dirty="0" err="1">
                <a:solidFill>
                  <a:schemeClr val="bg1"/>
                </a:solidFill>
                <a:effectLst/>
              </a:rPr>
              <a:t>column_name</a:t>
            </a:r>
            <a:r>
              <a:rPr lang="en-IE" sz="2000" b="0" i="0" dirty="0">
                <a:solidFill>
                  <a:schemeClr val="bg1"/>
                </a:solidFill>
                <a:effectLst/>
              </a:rPr>
              <a:t>;</a:t>
            </a:r>
            <a:endParaRPr lang="en-IE" sz="2000" dirty="0">
              <a:solidFill>
                <a:schemeClr val="bg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363072F-9316-4FEF-A068-C29DFB9D6300}"/>
              </a:ext>
            </a:extLst>
          </p:cNvPr>
          <p:cNvSpPr/>
          <p:nvPr/>
        </p:nvSpPr>
        <p:spPr>
          <a:xfrm>
            <a:off x="6340839" y="3535764"/>
            <a:ext cx="3784331" cy="12592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E" sz="2000" dirty="0">
                <a:effectLst/>
              </a:rPr>
              <a:t>ALTER TABLE Person</a:t>
            </a:r>
          </a:p>
          <a:p>
            <a:r>
              <a:rPr lang="en-IE" sz="2000" dirty="0">
                <a:effectLst/>
              </a:rPr>
              <a:t>DROP COLUMN email;</a:t>
            </a:r>
            <a:endParaRPr lang="en-IE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175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925CF-0733-44FE-943A-59B637F82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Alter table - rename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EFC87-71E0-4F46-8AFD-660C4975F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7" y="1987618"/>
            <a:ext cx="10178322" cy="3593591"/>
          </a:xfrm>
        </p:spPr>
        <p:txBody>
          <a:bodyPr/>
          <a:lstStyle/>
          <a:p>
            <a:r>
              <a:rPr lang="en-IE" dirty="0"/>
              <a:t>The RENAME COLUMN TO statement </a:t>
            </a:r>
            <a:r>
              <a:rPr lang="en-IE"/>
              <a:t>used in </a:t>
            </a:r>
            <a:r>
              <a:rPr lang="en-IE" dirty="0"/>
              <a:t>conjunction with ALTER TABLE renames a column from it’s current name to the specified new name.</a:t>
            </a: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pPr marL="0" indent="0">
              <a:buNone/>
            </a:pPr>
            <a:endParaRPr lang="en-IE" dirty="0"/>
          </a:p>
          <a:p>
            <a:r>
              <a:rPr lang="en-IE" dirty="0"/>
              <a:t>The RENAME statement can also be used to rename a table name.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A422C0D-A467-4665-B6AE-219AE576BCB5}"/>
              </a:ext>
            </a:extLst>
          </p:cNvPr>
          <p:cNvSpPr/>
          <p:nvPr/>
        </p:nvSpPr>
        <p:spPr>
          <a:xfrm>
            <a:off x="1697454" y="2995103"/>
            <a:ext cx="3784331" cy="12592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0" i="0" dirty="0">
                <a:solidFill>
                  <a:schemeClr val="bg1"/>
                </a:solidFill>
                <a:effectLst/>
              </a:rPr>
              <a:t>ALTER TABLE </a:t>
            </a:r>
            <a:r>
              <a:rPr lang="en-US" sz="2000" b="0" i="1" dirty="0" err="1">
                <a:solidFill>
                  <a:schemeClr val="bg1"/>
                </a:solidFill>
                <a:effectLst/>
              </a:rPr>
              <a:t>table_name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IE" sz="2000" dirty="0">
                <a:solidFill>
                  <a:schemeClr val="bg1"/>
                </a:solidFill>
              </a:rPr>
              <a:t>RENAME</a:t>
            </a:r>
            <a:r>
              <a:rPr lang="en-IE" sz="2000" b="0" i="0" dirty="0">
                <a:solidFill>
                  <a:schemeClr val="bg1"/>
                </a:solidFill>
                <a:effectLst/>
              </a:rPr>
              <a:t> COLUMN </a:t>
            </a:r>
            <a:r>
              <a:rPr lang="en-IE" sz="2000" b="0" i="1" dirty="0" err="1">
                <a:solidFill>
                  <a:schemeClr val="bg1"/>
                </a:solidFill>
                <a:effectLst/>
              </a:rPr>
              <a:t>column_name</a:t>
            </a:r>
            <a:r>
              <a:rPr lang="en-IE" sz="2000" b="0" i="1" dirty="0">
                <a:solidFill>
                  <a:schemeClr val="bg1"/>
                </a:solidFill>
                <a:effectLst/>
              </a:rPr>
              <a:t> TO </a:t>
            </a:r>
            <a:r>
              <a:rPr lang="en-IE" sz="2000" b="0" i="1" dirty="0" err="1">
                <a:solidFill>
                  <a:schemeClr val="bg1"/>
                </a:solidFill>
                <a:effectLst/>
              </a:rPr>
              <a:t>new_name</a:t>
            </a:r>
            <a:r>
              <a:rPr lang="en-IE" sz="2000" b="0" i="0" dirty="0">
                <a:solidFill>
                  <a:schemeClr val="bg1"/>
                </a:solidFill>
                <a:effectLst/>
              </a:rPr>
              <a:t>;</a:t>
            </a:r>
            <a:endParaRPr lang="en-IE" sz="2000" dirty="0">
              <a:solidFill>
                <a:schemeClr val="bg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9763C71-6006-4620-B9AC-CD4247690FD4}"/>
              </a:ext>
            </a:extLst>
          </p:cNvPr>
          <p:cNvSpPr/>
          <p:nvPr/>
        </p:nvSpPr>
        <p:spPr>
          <a:xfrm>
            <a:off x="6340839" y="2995103"/>
            <a:ext cx="3784330" cy="12592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E" sz="2000" dirty="0">
                <a:effectLst/>
              </a:rPr>
              <a:t>ALTER TABLE Person</a:t>
            </a:r>
          </a:p>
          <a:p>
            <a:r>
              <a:rPr lang="en-IE" sz="2000" dirty="0">
                <a:effectLst/>
              </a:rPr>
              <a:t>RENAME COLUMN email TO contact;</a:t>
            </a:r>
            <a:endParaRPr lang="en-IE" sz="2000" dirty="0">
              <a:solidFill>
                <a:schemeClr val="bg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3A69870-9FB3-46F2-92FB-8D02BC8DD723}"/>
              </a:ext>
            </a:extLst>
          </p:cNvPr>
          <p:cNvSpPr/>
          <p:nvPr/>
        </p:nvSpPr>
        <p:spPr>
          <a:xfrm>
            <a:off x="1697453" y="4951577"/>
            <a:ext cx="3784331" cy="12592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0" i="0" dirty="0">
                <a:solidFill>
                  <a:schemeClr val="bg1"/>
                </a:solidFill>
                <a:effectLst/>
              </a:rPr>
              <a:t>ALTER TABLE </a:t>
            </a:r>
            <a:r>
              <a:rPr lang="en-US" sz="2000" b="0" i="1" dirty="0" err="1">
                <a:solidFill>
                  <a:schemeClr val="bg1"/>
                </a:solidFill>
                <a:effectLst/>
              </a:rPr>
              <a:t>table_name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IE" sz="2000" dirty="0">
                <a:solidFill>
                  <a:schemeClr val="bg1"/>
                </a:solidFill>
              </a:rPr>
              <a:t>RENAME</a:t>
            </a:r>
            <a:r>
              <a:rPr lang="en-IE" sz="2000" b="0" i="0" dirty="0">
                <a:solidFill>
                  <a:schemeClr val="bg1"/>
                </a:solidFill>
                <a:effectLst/>
              </a:rPr>
              <a:t> </a:t>
            </a:r>
            <a:r>
              <a:rPr lang="en-IE" sz="2000" b="0" i="1" dirty="0">
                <a:solidFill>
                  <a:schemeClr val="bg1"/>
                </a:solidFill>
                <a:effectLst/>
              </a:rPr>
              <a:t>TO </a:t>
            </a:r>
            <a:r>
              <a:rPr lang="en-IE" sz="2000" b="0" i="1" dirty="0" err="1">
                <a:solidFill>
                  <a:schemeClr val="bg1"/>
                </a:solidFill>
                <a:effectLst/>
              </a:rPr>
              <a:t>new_name</a:t>
            </a:r>
            <a:r>
              <a:rPr lang="en-IE" sz="2000" b="0" i="0" dirty="0">
                <a:solidFill>
                  <a:schemeClr val="bg1"/>
                </a:solidFill>
                <a:effectLst/>
              </a:rPr>
              <a:t>;</a:t>
            </a:r>
            <a:endParaRPr lang="en-IE" sz="2000" dirty="0">
              <a:solidFill>
                <a:schemeClr val="bg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893A7AD-3F15-49B6-A6D3-F3A71A007031}"/>
              </a:ext>
            </a:extLst>
          </p:cNvPr>
          <p:cNvSpPr/>
          <p:nvPr/>
        </p:nvSpPr>
        <p:spPr>
          <a:xfrm>
            <a:off x="6340838" y="4951577"/>
            <a:ext cx="3784331" cy="12592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0" i="0" dirty="0">
                <a:solidFill>
                  <a:schemeClr val="bg1"/>
                </a:solidFill>
                <a:effectLst/>
              </a:rPr>
              <a:t>ALTER TABLE </a:t>
            </a:r>
            <a:r>
              <a:rPr lang="en-US" sz="2000" b="0" i="1" dirty="0">
                <a:solidFill>
                  <a:schemeClr val="bg1"/>
                </a:solidFill>
                <a:effectLst/>
              </a:rPr>
              <a:t>Person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IE" sz="2000" dirty="0">
                <a:solidFill>
                  <a:schemeClr val="bg1"/>
                </a:solidFill>
              </a:rPr>
              <a:t>RENAME</a:t>
            </a:r>
            <a:r>
              <a:rPr lang="en-IE" sz="2000" b="0" i="0" dirty="0">
                <a:solidFill>
                  <a:schemeClr val="bg1"/>
                </a:solidFill>
                <a:effectLst/>
              </a:rPr>
              <a:t> </a:t>
            </a:r>
            <a:r>
              <a:rPr lang="en-IE" sz="2000" b="0" i="1" dirty="0">
                <a:solidFill>
                  <a:schemeClr val="bg1"/>
                </a:solidFill>
                <a:effectLst/>
              </a:rPr>
              <a:t>TO Friend</a:t>
            </a:r>
            <a:r>
              <a:rPr lang="en-IE" sz="2000" b="0" i="0" dirty="0">
                <a:solidFill>
                  <a:schemeClr val="bg1"/>
                </a:solidFill>
                <a:effectLst/>
              </a:rPr>
              <a:t>;</a:t>
            </a:r>
            <a:endParaRPr lang="en-IE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8456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4ED14-12CB-4F62-B306-3EBCD9B1B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Understanding drop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F34A8-8442-48FA-BD1D-99E797FBD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DROP TABLE command deletes a table in the database.</a:t>
            </a:r>
            <a:endParaRPr lang="en-IE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1F5480D-C313-4CC6-B255-B5727655A09A}"/>
              </a:ext>
            </a:extLst>
          </p:cNvPr>
          <p:cNvSpPr/>
          <p:nvPr/>
        </p:nvSpPr>
        <p:spPr>
          <a:xfrm>
            <a:off x="1668578" y="3534118"/>
            <a:ext cx="3784331" cy="12592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0" i="0" dirty="0">
                <a:solidFill>
                  <a:schemeClr val="bg1"/>
                </a:solidFill>
                <a:effectLst/>
              </a:rPr>
              <a:t>DROP TABLE </a:t>
            </a:r>
            <a:r>
              <a:rPr lang="en-US" sz="2000" b="0" i="1" dirty="0" err="1">
                <a:solidFill>
                  <a:schemeClr val="bg1"/>
                </a:solidFill>
                <a:effectLst/>
              </a:rPr>
              <a:t>table_name</a:t>
            </a:r>
            <a:r>
              <a:rPr lang="en-US" sz="2000" b="0" i="1" dirty="0">
                <a:solidFill>
                  <a:schemeClr val="bg1"/>
                </a:solidFill>
                <a:effectLst/>
              </a:rPr>
              <a:t>;</a:t>
            </a:r>
            <a:br>
              <a:rPr lang="en-US" sz="2000" dirty="0">
                <a:solidFill>
                  <a:schemeClr val="bg1"/>
                </a:solidFill>
              </a:rPr>
            </a:br>
            <a:endParaRPr lang="en-IE" sz="2000" dirty="0">
              <a:solidFill>
                <a:schemeClr val="bg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5E35EEF-E3C5-448B-BCF7-AA089D1A1739}"/>
              </a:ext>
            </a:extLst>
          </p:cNvPr>
          <p:cNvSpPr/>
          <p:nvPr/>
        </p:nvSpPr>
        <p:spPr>
          <a:xfrm>
            <a:off x="6340839" y="3535764"/>
            <a:ext cx="3784331" cy="12592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E" sz="2000" dirty="0"/>
              <a:t>DROP</a:t>
            </a:r>
            <a:r>
              <a:rPr lang="en-IE" sz="2000" dirty="0">
                <a:effectLst/>
              </a:rPr>
              <a:t> TABLE friend;</a:t>
            </a:r>
            <a:endParaRPr lang="en-IE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4429132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lue 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</a:majorFont>
      <a:minorFont>
        <a:latin typeface="Gill Sans MT" panose="020B0502020104020203"/>
        <a:ea typeface=""/>
        <a:cs typeface="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05363d4-13d0-4762-b738-6a9c138604a9" xsi:nil="true"/>
    <lcf76f155ced4ddcb4097134ff3c332f xmlns="a6489827-0745-4635-9708-560f8f9828da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5BCABB96CE8FB4D995EFD8D93DD8345" ma:contentTypeVersion="15" ma:contentTypeDescription="Create a new document." ma:contentTypeScope="" ma:versionID="1653fcb53d30f201cab3ac581a726732">
  <xsd:schema xmlns:xsd="http://www.w3.org/2001/XMLSchema" xmlns:xs="http://www.w3.org/2001/XMLSchema" xmlns:p="http://schemas.microsoft.com/office/2006/metadata/properties" xmlns:ns2="a6489827-0745-4635-9708-560f8f9828da" xmlns:ns3="e05363d4-13d0-4762-b738-6a9c138604a9" targetNamespace="http://schemas.microsoft.com/office/2006/metadata/properties" ma:root="true" ma:fieldsID="2fc0be962a59606a97b1008e6d5914f2" ns2:_="" ns3:_="">
    <xsd:import namespace="a6489827-0745-4635-9708-560f8f9828da"/>
    <xsd:import namespace="e05363d4-13d0-4762-b738-6a9c138604a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489827-0745-4635-9708-560f8f9828d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76cfaf09-5f88-45ad-a6a8-dad774d80bd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5363d4-13d0-4762-b738-6a9c138604a9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a8e14c30-52aa-48ca-b912-e7f4c517d5f2}" ma:internalName="TaxCatchAll" ma:showField="CatchAllData" ma:web="e05363d4-13d0-4762-b738-6a9c138604a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D5C490D-BA2E-4B89-8A71-442EC7EF93F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F086085-C0F8-4ACB-8608-1D6FE73A16A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FC6C4B3-D303-4A2E-84B4-44678549F023}"/>
</file>

<file path=docProps/app.xml><?xml version="1.0" encoding="utf-8"?>
<Properties xmlns="http://schemas.openxmlformats.org/officeDocument/2006/extended-properties" xmlns:vt="http://schemas.openxmlformats.org/officeDocument/2006/docPropsVTypes">
  <Template>tf00001242</Template>
  <TotalTime>4401</TotalTime>
  <Words>318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Gill Sans MT</vt:lpstr>
      <vt:lpstr>Impact</vt:lpstr>
      <vt:lpstr>Badge</vt:lpstr>
      <vt:lpstr>Understanding Alter &amp; Drop</vt:lpstr>
      <vt:lpstr>Data Definition Language</vt:lpstr>
      <vt:lpstr>Understanding alter table</vt:lpstr>
      <vt:lpstr>Alter table - add</vt:lpstr>
      <vt:lpstr>Alter table - drop</vt:lpstr>
      <vt:lpstr>Alter table - rename</vt:lpstr>
      <vt:lpstr>Understanding drop table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Cogan</dc:creator>
  <cp:lastModifiedBy>Orla Kelly</cp:lastModifiedBy>
  <cp:revision>2</cp:revision>
  <dcterms:created xsi:type="dcterms:W3CDTF">2021-07-27T15:16:16Z</dcterms:created>
  <dcterms:modified xsi:type="dcterms:W3CDTF">2022-05-16T15:45:50Z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0x010100D5BCABB96CE8FB4D995EFD8D93DD8345</vt:lpwstr>
  </property>
</Properties>
</file>