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E59-9808-4D32-8B20-DED9E364AD9C}" v="2" dt="2022-04-30T20:33:38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create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CA9A-857D-43EB-BB45-791517F8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5A48-14FE-4A9E-993D-20FF51FE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31997"/>
            <a:ext cx="10178322" cy="35935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CREATE TABLE statement is used to create a new table in a database.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</a:rPr>
              <a:t>The column parameters specify the names of the columns of the table.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</a:rPr>
              <a:t>The datatype parameter specifies the type of data the column can hold (e.g., varchar, integer, date, etc.).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705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030F9A-D47E-462E-B2A9-9838EC89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>
                <a:solidFill>
                  <a:srgbClr val="2A1A00"/>
                </a:solidFill>
              </a:rPr>
              <a:t>Data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43CF2A-615F-4035-BA8E-58F34AE6B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57877"/>
              </p:ext>
            </p:extLst>
          </p:nvPr>
        </p:nvGraphicFramePr>
        <p:xfrm>
          <a:off x="5340297" y="803800"/>
          <a:ext cx="6220334" cy="526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35">
                  <a:extLst>
                    <a:ext uri="{9D8B030D-6E8A-4147-A177-3AD203B41FA5}">
                      <a16:colId xmlns:a16="http://schemas.microsoft.com/office/drawing/2014/main" val="3964277644"/>
                    </a:ext>
                  </a:extLst>
                </a:gridCol>
                <a:gridCol w="3366361">
                  <a:extLst>
                    <a:ext uri="{9D8B030D-6E8A-4147-A177-3AD203B41FA5}">
                      <a16:colId xmlns:a16="http://schemas.microsoft.com/office/drawing/2014/main" val="2627565386"/>
                    </a:ext>
                  </a:extLst>
                </a:gridCol>
                <a:gridCol w="1628538">
                  <a:extLst>
                    <a:ext uri="{9D8B030D-6E8A-4147-A177-3AD203B41FA5}">
                      <a16:colId xmlns:a16="http://schemas.microsoft.com/office/drawing/2014/main" val="3042922165"/>
                    </a:ext>
                  </a:extLst>
                </a:gridCol>
              </a:tblGrid>
              <a:tr h="283785">
                <a:tc>
                  <a:txBody>
                    <a:bodyPr/>
                    <a:lstStyle/>
                    <a:p>
                      <a:r>
                        <a:rPr lang="en-IE" sz="1300"/>
                        <a:t>Data Type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r>
                        <a:rPr lang="en-IE" sz="1300"/>
                        <a:t>Description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r>
                        <a:rPr lang="en-IE" sz="1300"/>
                        <a:t>Example</a:t>
                      </a:r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670695930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Boolean data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TRUE, FALSE or NULL/UNKNOWN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E" sz="1300"/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512903918"/>
                  </a:ext>
                </a:extLst>
              </a:tr>
              <a:tr h="63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Character data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VARCHAR is used to allow entry of Strings of varying length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fName VARCHAR(25)</a:t>
                      </a:r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714692765"/>
                  </a:ext>
                </a:extLst>
              </a:tr>
              <a:tr h="63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E" sz="1300"/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CHAR is used to ensure entry of Strings of fixed length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courseCode CHAR(4)</a:t>
                      </a:r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1035821459"/>
                  </a:ext>
                </a:extLst>
              </a:tr>
              <a:tr h="63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Numeric data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INTEGER or INT is used for positive or negative whole numbers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age INTEGER </a:t>
                      </a:r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2967065449"/>
                  </a:ext>
                </a:extLst>
              </a:tr>
              <a:tr h="12154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E" sz="1300"/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DECIMAL is used to store numbers in decimal format. It is necessary to define the precision and scale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 dirty="0"/>
                        <a:t>salary DECIMAL(7, 2)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 dirty="0"/>
                        <a:t>Can handle a value up to 99,999.99</a:t>
                      </a:r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2259307653"/>
                  </a:ext>
                </a:extLst>
              </a:tr>
              <a:tr h="15056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Datetime data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DATE is used to store calendar dates using the YEAR, MONTH and DAY fields,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TIME is used to store time using the HOUR, MINUTE and SECOND fields.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/>
                        <a:t>TIMESTAMP is used to store date and time.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300" dirty="0" err="1"/>
                        <a:t>dateOfBirth</a:t>
                      </a:r>
                      <a:r>
                        <a:rPr lang="en-IE" sz="1300" dirty="0"/>
                        <a:t> DATE</a:t>
                      </a:r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130273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9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A3FF23-6CB4-4677-8E62-651995012E2D}"/>
              </a:ext>
            </a:extLst>
          </p:cNvPr>
          <p:cNvSpPr/>
          <p:nvPr/>
        </p:nvSpPr>
        <p:spPr>
          <a:xfrm>
            <a:off x="1678203" y="2079478"/>
            <a:ext cx="3784331" cy="2420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bg1"/>
                </a:solidFill>
                <a:effectLst/>
              </a:rPr>
              <a:t>CREATE TABLE </a:t>
            </a:r>
            <a:r>
              <a:rPr lang="en-US" b="0" dirty="0" err="1">
                <a:solidFill>
                  <a:schemeClr val="bg1"/>
                </a:solidFill>
                <a:effectLst/>
              </a:rPr>
              <a:t>table_name</a:t>
            </a:r>
            <a:r>
              <a:rPr lang="en-US" b="0" dirty="0">
                <a:solidFill>
                  <a:schemeClr val="bg1"/>
                </a:solidFill>
                <a:effectLst/>
              </a:rPr>
              <a:t> 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  <a:effectLst/>
              </a:rPr>
              <a:t>    column1 datatype,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  <a:effectLst/>
              </a:rPr>
              <a:t>    column2 datatype,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  <a:effectLst/>
              </a:rPr>
              <a:t>    column3 datatype,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  <a:effectLst/>
              </a:rPr>
              <a:t>   ....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</a:rPr>
              <a:t>);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97BB9B-FD2A-42AF-AB00-3B0EF6FD1719}"/>
              </a:ext>
            </a:extLst>
          </p:cNvPr>
          <p:cNvSpPr/>
          <p:nvPr/>
        </p:nvSpPr>
        <p:spPr>
          <a:xfrm>
            <a:off x="5889058" y="2079479"/>
            <a:ext cx="3784331" cy="2420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CREATE TABLE Person 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</a:rPr>
              <a:t>    	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ID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INTEGER</a:t>
            </a:r>
            <a:r>
              <a:rPr lang="en-US" b="0" i="0" dirty="0">
                <a:solidFill>
                  <a:schemeClr val="bg1"/>
                </a:solidFill>
                <a:effectLst/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</a:rPr>
              <a:t>    	</a:t>
            </a:r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 VARCHAR</a:t>
            </a:r>
            <a:r>
              <a:rPr lang="en-US" b="0" i="0" dirty="0">
                <a:solidFill>
                  <a:schemeClr val="bg1"/>
                </a:solidFill>
                <a:effectLst/>
              </a:rPr>
              <a:t>(15),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</a:rPr>
              <a:t>    	</a:t>
            </a:r>
            <a:r>
              <a:rPr lang="en-US" dirty="0" err="1">
                <a:solidFill>
                  <a:schemeClr val="bg1"/>
                </a:solidFill>
              </a:rPr>
              <a:t>f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Name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VARCHAR</a:t>
            </a:r>
            <a:r>
              <a:rPr lang="en-US" b="0" i="0" dirty="0">
                <a:solidFill>
                  <a:schemeClr val="bg1"/>
                </a:solidFill>
                <a:effectLst/>
              </a:rPr>
              <a:t>(15),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</a:rPr>
              <a:t>    	address </a:t>
            </a:r>
            <a:r>
              <a:rPr lang="en-US" dirty="0">
                <a:solidFill>
                  <a:schemeClr val="bg1"/>
                </a:solidFill>
              </a:rPr>
              <a:t>VARCHAR</a:t>
            </a:r>
            <a:r>
              <a:rPr lang="en-US" b="0" i="0" dirty="0">
                <a:solidFill>
                  <a:schemeClr val="bg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15</a:t>
            </a:r>
            <a:r>
              <a:rPr lang="en-US" b="0" i="0" dirty="0">
                <a:solidFill>
                  <a:schemeClr val="bg1"/>
                </a:solidFill>
                <a:effectLst/>
              </a:rPr>
              <a:t>),</a:t>
            </a:r>
          </a:p>
          <a:p>
            <a:r>
              <a:rPr lang="en-US" dirty="0">
                <a:solidFill>
                  <a:schemeClr val="bg1"/>
                </a:solidFill>
              </a:rPr>
              <a:t>	age 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</a:rPr>
              <a:t>);</a:t>
            </a:r>
            <a:endParaRPr lang="en-IE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511CC04-4919-44D7-9BB4-D63B260A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71902"/>
              </p:ext>
            </p:extLst>
          </p:nvPr>
        </p:nvGraphicFramePr>
        <p:xfrm>
          <a:off x="1678203" y="4934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103705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20954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71346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70022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39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pID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fName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0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E1C0-8198-4786-99FE-237720AE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not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F782-A20B-414E-AFD4-AD4418B1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 columns must contain a valid value and may not be assigned NULL..</a:t>
            </a:r>
          </a:p>
          <a:p>
            <a:r>
              <a:rPr lang="en-IE" dirty="0"/>
              <a:t>NULL is used to represent data that is not available, not applicable or missing.</a:t>
            </a:r>
          </a:p>
          <a:p>
            <a:r>
              <a:rPr lang="en-IE" dirty="0"/>
              <a:t>NULL does not used to represent blank or 0.</a:t>
            </a:r>
          </a:p>
          <a:p>
            <a:r>
              <a:rPr lang="en-IE" dirty="0"/>
              <a:t>A column can be specified as NOT NULL in conjunction with the CREATE statement</a:t>
            </a:r>
          </a:p>
          <a:p>
            <a:r>
              <a:rPr lang="en-IE" dirty="0"/>
              <a:t>If NOT NULL is specified the system rejects any attempt to enter NULL in the column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7626F-62D8-42C9-B4AA-D26E54264BF6}"/>
              </a:ext>
            </a:extLst>
          </p:cNvPr>
          <p:cNvSpPr/>
          <p:nvPr/>
        </p:nvSpPr>
        <p:spPr>
          <a:xfrm>
            <a:off x="6340839" y="5234062"/>
            <a:ext cx="4125831" cy="1209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 TABLE 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VARCHAR(15)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NOT NULL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7AED9A-09AC-4735-BD34-4DC4143710AD}"/>
              </a:ext>
            </a:extLst>
          </p:cNvPr>
          <p:cNvSpPr/>
          <p:nvPr/>
        </p:nvSpPr>
        <p:spPr>
          <a:xfrm>
            <a:off x="1878729" y="5234062"/>
            <a:ext cx="4125831" cy="1209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 TABLE </a:t>
            </a:r>
            <a:r>
              <a:rPr lang="en-US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 column1 datatype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NOT NULL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77D-CA36-4826-B5CD-2B48D9DF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9004-7147-4F26-9624-1E87EC2E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PRIMARY KEY clause specifies the column or columns that form the primary key for the table.</a:t>
            </a:r>
          </a:p>
          <a:p>
            <a:r>
              <a:rPr lang="en-IE" dirty="0"/>
              <a:t>It is useful to specify a PRIMARY KEY for each table that is created.</a:t>
            </a:r>
          </a:p>
          <a:p>
            <a:r>
              <a:rPr lang="en-IE" dirty="0"/>
              <a:t>The primary key must contain a unique, not null value for each row.</a:t>
            </a:r>
          </a:p>
          <a:p>
            <a:r>
              <a:rPr lang="en-IE" dirty="0"/>
              <a:t>By default, NOT NULL is assumed for each column that comprises the primary key.</a:t>
            </a:r>
          </a:p>
          <a:p>
            <a:r>
              <a:rPr lang="en-IE" dirty="0"/>
              <a:t>Only one PRIMARY KEY clause is allowed per table.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BCC13-A34C-4861-8400-2EACE36AA7C1}"/>
              </a:ext>
            </a:extLst>
          </p:cNvPr>
          <p:cNvSpPr/>
          <p:nvPr/>
        </p:nvSpPr>
        <p:spPr>
          <a:xfrm>
            <a:off x="6340839" y="4995531"/>
            <a:ext cx="4125831" cy="14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CREATE TABLE </a:t>
            </a:r>
            <a:r>
              <a:rPr lang="en-US" i="1" dirty="0">
                <a:solidFill>
                  <a:schemeClr val="bg1"/>
                </a:solidFill>
              </a:rPr>
              <a:t>Person</a:t>
            </a:r>
            <a:r>
              <a:rPr lang="en-US" b="0" i="0" dirty="0">
                <a:solidFill>
                  <a:schemeClr val="bg1"/>
                </a:solidFill>
                <a:effectLst/>
              </a:rPr>
              <a:t>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1" dirty="0">
                <a:solidFill>
                  <a:schemeClr val="bg1"/>
                </a:solidFill>
                <a:effectLst/>
              </a:rPr>
              <a:t>    	</a:t>
            </a:r>
            <a:r>
              <a:rPr lang="en-US" b="0" i="1" dirty="0" err="1">
                <a:solidFill>
                  <a:schemeClr val="bg1"/>
                </a:solidFill>
                <a:effectLst/>
              </a:rPr>
              <a:t>pID</a:t>
            </a:r>
            <a:r>
              <a:rPr lang="en-US" b="0" i="1" dirty="0">
                <a:solidFill>
                  <a:schemeClr val="bg1"/>
                </a:solidFill>
                <a:effectLst/>
              </a:rPr>
              <a:t> INTEGER NOT NULL,</a:t>
            </a:r>
          </a:p>
          <a:p>
            <a:r>
              <a:rPr lang="en-US" i="1" dirty="0">
                <a:solidFill>
                  <a:schemeClr val="bg1"/>
                </a:solidFill>
              </a:rPr>
              <a:t>	PRIMARY KEY (</a:t>
            </a:r>
            <a:r>
              <a:rPr lang="en-US" i="1" dirty="0" err="1">
                <a:solidFill>
                  <a:schemeClr val="bg1"/>
                </a:solidFill>
              </a:rPr>
              <a:t>pID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1" dirty="0">
                <a:solidFill>
                  <a:schemeClr val="bg1"/>
                </a:solidFill>
                <a:effectLst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</a:rPr>
              <a:t>);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632AAB-2B5C-45A5-A054-756848563E82}"/>
              </a:ext>
            </a:extLst>
          </p:cNvPr>
          <p:cNvSpPr/>
          <p:nvPr/>
        </p:nvSpPr>
        <p:spPr>
          <a:xfrm>
            <a:off x="1878729" y="4995532"/>
            <a:ext cx="4125831" cy="1480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bg1"/>
                </a:solidFill>
                <a:effectLst/>
              </a:rPr>
              <a:t>CREATE TABLE </a:t>
            </a:r>
            <a:r>
              <a:rPr lang="en-US" b="0" dirty="0" err="1">
                <a:solidFill>
                  <a:schemeClr val="bg1"/>
                </a:solidFill>
                <a:effectLst/>
              </a:rPr>
              <a:t>table_name</a:t>
            </a:r>
            <a:r>
              <a:rPr lang="en-US" b="0" dirty="0">
                <a:solidFill>
                  <a:schemeClr val="bg1"/>
                </a:solidFill>
                <a:effectLst/>
              </a:rPr>
              <a:t> 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  <a:effectLst/>
              </a:rPr>
              <a:t>    	column1 datatype NOT NULL,</a:t>
            </a:r>
          </a:p>
          <a:p>
            <a:r>
              <a:rPr lang="en-US" dirty="0">
                <a:solidFill>
                  <a:schemeClr val="bg1"/>
                </a:solidFill>
              </a:rPr>
              <a:t>	PRIMARY KEY (column1)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  <a:effectLst/>
              </a:rPr>
              <a:t> );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4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5FAD-BCD4-4951-BCAD-C5806553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F4D1-4B7E-4BA7-BF61-39579B8F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FOREIGN KEY clause allows for a relationship to be created between two tables.</a:t>
            </a:r>
          </a:p>
          <a:p>
            <a:r>
              <a:rPr lang="en-US" dirty="0"/>
              <a:t>A FOREIGN KEY is a field (or collection of fields) in one table, that refers to the PRIMARY KEY in another table.</a:t>
            </a:r>
          </a:p>
          <a:p>
            <a:r>
              <a:rPr lang="en-US" dirty="0"/>
              <a:t>The table with the foreign key is called the child table, and the table with the primary key is called the referenced or parent table.</a:t>
            </a:r>
          </a:p>
          <a:p>
            <a:r>
              <a:rPr lang="en-US" dirty="0"/>
              <a:t>The FOREIGN </a:t>
            </a:r>
            <a:r>
              <a:rPr lang="en-US"/>
              <a:t>KEY clause </a:t>
            </a:r>
            <a:r>
              <a:rPr lang="en-US" dirty="0"/>
              <a:t>prevents invalid data from being inserted into the foreign key column, because it has to be one of the values contained in the parent table.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305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D8D1-8B68-46D5-837A-2C90859A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foreign key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59693C-6E08-4CFB-889E-20BB84BC8257}"/>
              </a:ext>
            </a:extLst>
          </p:cNvPr>
          <p:cNvSpPr/>
          <p:nvPr/>
        </p:nvSpPr>
        <p:spPr>
          <a:xfrm>
            <a:off x="1790330" y="3948904"/>
            <a:ext cx="7886330" cy="251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CREATE TABLE </a:t>
            </a:r>
            <a:r>
              <a:rPr lang="en-US" b="0" i="1" dirty="0">
                <a:solidFill>
                  <a:schemeClr val="bg1"/>
                </a:solidFill>
                <a:effectLst/>
              </a:rPr>
              <a:t>Employee</a:t>
            </a:r>
            <a:r>
              <a:rPr lang="en-US" b="0" i="0" dirty="0">
                <a:solidFill>
                  <a:schemeClr val="bg1"/>
                </a:solidFill>
                <a:effectLst/>
              </a:rPr>
              <a:t>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1" dirty="0">
                <a:solidFill>
                  <a:schemeClr val="bg1"/>
                </a:solidFill>
                <a:effectLst/>
              </a:rPr>
              <a:t>    	</a:t>
            </a:r>
            <a:r>
              <a:rPr lang="en-US" i="1" dirty="0" err="1">
                <a:solidFill>
                  <a:schemeClr val="bg1"/>
                </a:solidFill>
              </a:rPr>
              <a:t>e</a:t>
            </a:r>
            <a:r>
              <a:rPr lang="en-US" b="0" i="1" dirty="0" err="1">
                <a:solidFill>
                  <a:schemeClr val="bg1"/>
                </a:solidFill>
                <a:effectLst/>
              </a:rPr>
              <a:t>ID</a:t>
            </a:r>
            <a:r>
              <a:rPr lang="en-US" b="0" i="1" dirty="0">
                <a:solidFill>
                  <a:schemeClr val="bg1"/>
                </a:solidFill>
                <a:effectLst/>
              </a:rPr>
              <a:t> INTEGER NOT NULL,</a:t>
            </a:r>
          </a:p>
          <a:p>
            <a:r>
              <a:rPr lang="en-US" i="1" dirty="0">
                <a:solidFill>
                  <a:schemeClr val="bg1"/>
                </a:solidFill>
              </a:rPr>
              <a:t>	salary DECIMAL (7,2),</a:t>
            </a:r>
          </a:p>
          <a:p>
            <a:r>
              <a:rPr lang="en-US" b="0" i="1" dirty="0">
                <a:solidFill>
                  <a:schemeClr val="bg1"/>
                </a:solidFill>
                <a:effectLst/>
              </a:rPr>
              <a:t>	position VARCHAR (20),</a:t>
            </a:r>
          </a:p>
          <a:p>
            <a:r>
              <a:rPr lang="en-US" i="1" dirty="0">
                <a:solidFill>
                  <a:schemeClr val="bg1"/>
                </a:solidFill>
              </a:rPr>
              <a:t>	</a:t>
            </a:r>
            <a:r>
              <a:rPr lang="en-US" i="1" dirty="0" err="1">
                <a:solidFill>
                  <a:schemeClr val="bg1"/>
                </a:solidFill>
              </a:rPr>
              <a:t>pID</a:t>
            </a:r>
            <a:r>
              <a:rPr lang="en-US" i="1" dirty="0">
                <a:solidFill>
                  <a:schemeClr val="bg1"/>
                </a:solidFill>
              </a:rPr>
              <a:t> INTEGER,</a:t>
            </a:r>
            <a:endParaRPr lang="en-US" b="0" i="1" dirty="0">
              <a:solidFill>
                <a:schemeClr val="bg1"/>
              </a:solidFill>
              <a:effectLst/>
            </a:endParaRPr>
          </a:p>
          <a:p>
            <a:r>
              <a:rPr lang="en-US" i="1" dirty="0">
                <a:solidFill>
                  <a:schemeClr val="bg1"/>
                </a:solidFill>
              </a:rPr>
              <a:t>	PRIMARY KEY (</a:t>
            </a:r>
            <a:r>
              <a:rPr lang="en-US" i="1" dirty="0" err="1">
                <a:solidFill>
                  <a:schemeClr val="bg1"/>
                </a:solidFill>
              </a:rPr>
              <a:t>eID</a:t>
            </a:r>
            <a:r>
              <a:rPr lang="en-US" i="1" dirty="0">
                <a:solidFill>
                  <a:schemeClr val="bg1"/>
                </a:solidFill>
              </a:rPr>
              <a:t>),</a:t>
            </a:r>
          </a:p>
          <a:p>
            <a:r>
              <a:rPr lang="en-US" i="1" dirty="0">
                <a:solidFill>
                  <a:schemeClr val="bg1"/>
                </a:solidFill>
              </a:rPr>
              <a:t>	FOREIGN KEY (</a:t>
            </a:r>
            <a:r>
              <a:rPr lang="en-US" i="1" dirty="0" err="1">
                <a:solidFill>
                  <a:schemeClr val="bg1"/>
                </a:solidFill>
              </a:rPr>
              <a:t>pID</a:t>
            </a:r>
            <a:r>
              <a:rPr lang="en-US" i="1" dirty="0">
                <a:solidFill>
                  <a:schemeClr val="bg1"/>
                </a:solidFill>
              </a:rPr>
              <a:t>) REFERENCES Person (</a:t>
            </a:r>
            <a:r>
              <a:rPr lang="en-US" i="1" dirty="0" err="1">
                <a:solidFill>
                  <a:schemeClr val="bg1"/>
                </a:solidFill>
              </a:rPr>
              <a:t>pID</a:t>
            </a:r>
            <a:r>
              <a:rPr lang="en-US" i="1" dirty="0">
                <a:solidFill>
                  <a:schemeClr val="bg1"/>
                </a:solidFill>
              </a:rPr>
              <a:t>);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1" dirty="0">
                <a:solidFill>
                  <a:schemeClr val="bg1"/>
                </a:solidFill>
                <a:effectLst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</a:rPr>
              <a:t>);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898C1E-E6BE-4D6B-AD2A-6A982DB25CB0}"/>
              </a:ext>
            </a:extLst>
          </p:cNvPr>
          <p:cNvSpPr/>
          <p:nvPr/>
        </p:nvSpPr>
        <p:spPr>
          <a:xfrm>
            <a:off x="1718930" y="1364564"/>
            <a:ext cx="7957730" cy="229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bg1"/>
                </a:solidFill>
                <a:effectLst/>
              </a:rPr>
              <a:t>CREATE TABLE </a:t>
            </a:r>
            <a:r>
              <a:rPr lang="en-US" b="0" dirty="0" err="1">
                <a:solidFill>
                  <a:schemeClr val="bg1"/>
                </a:solidFill>
                <a:effectLst/>
              </a:rPr>
              <a:t>table_name</a:t>
            </a:r>
            <a:r>
              <a:rPr lang="en-US" b="0" dirty="0">
                <a:solidFill>
                  <a:schemeClr val="bg1"/>
                </a:solidFill>
                <a:effectLst/>
              </a:rPr>
              <a:t> 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  <a:effectLst/>
              </a:rPr>
              <a:t>    	column1 datatype NOT NULL,</a:t>
            </a:r>
          </a:p>
          <a:p>
            <a:r>
              <a:rPr lang="en-US" dirty="0">
                <a:solidFill>
                  <a:schemeClr val="bg1"/>
                </a:solidFill>
              </a:rPr>
              <a:t>	column2 datatype,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</a:rPr>
              <a:t>	PRIMARY KEY (column1)</a:t>
            </a:r>
          </a:p>
          <a:p>
            <a:r>
              <a:rPr lang="en-US" dirty="0">
                <a:solidFill>
                  <a:schemeClr val="bg1"/>
                </a:solidFill>
              </a:rPr>
              <a:t>	FOREIGN KEY (column2) REFERENCES </a:t>
            </a:r>
            <a:r>
              <a:rPr lang="en-US" dirty="0" err="1">
                <a:solidFill>
                  <a:schemeClr val="bg1"/>
                </a:solidFill>
              </a:rPr>
              <a:t>parent_table</a:t>
            </a:r>
            <a:r>
              <a:rPr lang="en-US" dirty="0">
                <a:solidFill>
                  <a:schemeClr val="bg1"/>
                </a:solidFill>
              </a:rPr>
              <a:t> (PRIMARY KEY)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  <a:effectLst/>
              </a:rPr>
              <a:t> );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681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A97E6A-FCA2-4CC0-B95D-A663D07C2278}"/>
</file>

<file path=customXml/itemProps2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9308</TotalTime>
  <Words>729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Gill Sans MT</vt:lpstr>
      <vt:lpstr>Impact</vt:lpstr>
      <vt:lpstr>Badge</vt:lpstr>
      <vt:lpstr>Understanding create</vt:lpstr>
      <vt:lpstr>Create</vt:lpstr>
      <vt:lpstr>Data Types</vt:lpstr>
      <vt:lpstr>PowerPoint Presentation</vt:lpstr>
      <vt:lpstr>Understanding not null</vt:lpstr>
      <vt:lpstr>Understanding primary key</vt:lpstr>
      <vt:lpstr>UNDERSTANDING FOREIGN KEY</vt:lpstr>
      <vt:lpstr>Understanding foreign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13</cp:revision>
  <dcterms:created xsi:type="dcterms:W3CDTF">2021-07-27T15:16:16Z</dcterms:created>
  <dcterms:modified xsi:type="dcterms:W3CDTF">2022-05-07T05:27:57Z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