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1F4BF9-9E18-4C6C-984B-ADA137740084}" v="24" dt="2022-04-02T06:44:01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53" d="100"/>
          <a:sy n="53" d="100"/>
        </p:scale>
        <p:origin x="38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18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9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30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92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06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7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0137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8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325D-B0FB-4EB6-A7D7-FC89D147D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Big 5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58516-F488-4D60-8679-F1E177A56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Databases</a:t>
            </a:r>
          </a:p>
        </p:txBody>
      </p:sp>
    </p:spTree>
    <p:extLst>
      <p:ext uri="{BB962C8B-B14F-4D97-AF65-F5344CB8AC3E}">
        <p14:creationId xmlns:p14="http://schemas.microsoft.com/office/powerpoint/2010/main" val="2035394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C460-60F8-43A1-B83F-0AAA1ED0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RELATIONAL database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D106AA-1891-4D25-B644-BFC103C7F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74894"/>
              </p:ext>
            </p:extLst>
          </p:nvPr>
        </p:nvGraphicFramePr>
        <p:xfrm>
          <a:off x="1370264" y="1945640"/>
          <a:ext cx="59930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687">
                  <a:extLst>
                    <a:ext uri="{9D8B030D-6E8A-4147-A177-3AD203B41FA5}">
                      <a16:colId xmlns:a16="http://schemas.microsoft.com/office/drawing/2014/main" val="3093357078"/>
                    </a:ext>
                  </a:extLst>
                </a:gridCol>
                <a:gridCol w="1997687">
                  <a:extLst>
                    <a:ext uri="{9D8B030D-6E8A-4147-A177-3AD203B41FA5}">
                      <a16:colId xmlns:a16="http://schemas.microsoft.com/office/drawing/2014/main" val="4079956248"/>
                    </a:ext>
                  </a:extLst>
                </a:gridCol>
                <a:gridCol w="1997687">
                  <a:extLst>
                    <a:ext uri="{9D8B030D-6E8A-4147-A177-3AD203B41FA5}">
                      <a16:colId xmlns:a16="http://schemas.microsoft.com/office/drawing/2014/main" val="3426239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Product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1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Doughnuts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3.50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3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Cupcakes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4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Croissants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4.25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31268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91CC542F-571B-4071-B6E2-D9C1EF833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422529"/>
              </p:ext>
            </p:extLst>
          </p:nvPr>
        </p:nvGraphicFramePr>
        <p:xfrm>
          <a:off x="4608095" y="3986998"/>
          <a:ext cx="59275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182">
                  <a:extLst>
                    <a:ext uri="{9D8B030D-6E8A-4147-A177-3AD203B41FA5}">
                      <a16:colId xmlns:a16="http://schemas.microsoft.com/office/drawing/2014/main" val="3093357078"/>
                    </a:ext>
                  </a:extLst>
                </a:gridCol>
                <a:gridCol w="1997687">
                  <a:extLst>
                    <a:ext uri="{9D8B030D-6E8A-4147-A177-3AD203B41FA5}">
                      <a16:colId xmlns:a16="http://schemas.microsoft.com/office/drawing/2014/main" val="4079956248"/>
                    </a:ext>
                  </a:extLst>
                </a:gridCol>
                <a:gridCol w="1997687">
                  <a:extLst>
                    <a:ext uri="{9D8B030D-6E8A-4147-A177-3AD203B41FA5}">
                      <a16:colId xmlns:a16="http://schemas.microsoft.com/office/drawing/2014/main" val="3426239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Invoice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Product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1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3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4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3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61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4B3FE3-BE62-4CFB-AA0F-A1383E0F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NoSQL Database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6C9008-3625-4039-AD54-B67ED01F3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NoSQL databases, "not only SQL“, are non-tabular databases.</a:t>
            </a:r>
          </a:p>
          <a:p>
            <a:r>
              <a:rPr lang="en-US" dirty="0">
                <a:solidFill>
                  <a:srgbClr val="42494F"/>
                </a:solidFill>
                <a:latin typeface="Akzidenz Grotesk BQ Light"/>
              </a:rPr>
              <a:t>The term is typically sued to refer to any  non-relational database.</a:t>
            </a:r>
          </a:p>
          <a:p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NoSQL databases emerged in the late 2000s.</a:t>
            </a:r>
          </a:p>
          <a:p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NoSQL databases allow developers to store huge amounts of unstructured data, providing a lot of flexibility.</a:t>
            </a:r>
          </a:p>
          <a:p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NoSQL databases come in a variety of types including document databases, key-values databases, wide-column stores, and graph databases.</a:t>
            </a:r>
          </a:p>
          <a:p>
            <a:r>
              <a:rPr lang="en-US" dirty="0">
                <a:solidFill>
                  <a:srgbClr val="42494F"/>
                </a:solidFill>
                <a:latin typeface="Akzidenz Grotesk BQ Light"/>
              </a:rPr>
              <a:t>Advantages of this model include 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flexible data models, horizontal scaling, and fast performance.</a:t>
            </a:r>
          </a:p>
          <a:p>
            <a:r>
              <a:rPr lang="en-US" dirty="0">
                <a:solidFill>
                  <a:srgbClr val="42494F"/>
                </a:solidFill>
                <a:latin typeface="Akzidenz Grotesk BQ Light"/>
              </a:rPr>
              <a:t>One disadvantage is that there are no standardization rules.</a:t>
            </a:r>
            <a:endParaRPr lang="en-US" b="0" i="0" dirty="0">
              <a:solidFill>
                <a:srgbClr val="42494F"/>
              </a:solidFill>
              <a:effectLst/>
              <a:latin typeface="Akzidenz Grotesk BQ Light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248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AEAF-668F-449A-ACB0-7E328486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NoSQL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7CAE4-7CDA-44CD-B37D-D83D8466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8" y="1414181"/>
            <a:ext cx="9516803" cy="4029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A1EEAA-BE1F-439D-B018-DC08A505191C}"/>
              </a:ext>
            </a:extLst>
          </p:cNvPr>
          <p:cNvSpPr txBox="1"/>
          <p:nvPr/>
        </p:nvSpPr>
        <p:spPr>
          <a:xfrm>
            <a:off x="8537967" y="5859380"/>
            <a:ext cx="2424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/>
              <a:t>Image courtesy of https://medium.com/</a:t>
            </a:r>
          </a:p>
        </p:txBody>
      </p:sp>
    </p:spTree>
    <p:extLst>
      <p:ext uri="{BB962C8B-B14F-4D97-AF65-F5344CB8AC3E}">
        <p14:creationId xmlns:p14="http://schemas.microsoft.com/office/powerpoint/2010/main" val="31248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79E0-1590-47D8-B5CB-F80BCE11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Most commonly used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86885-48C1-4179-8074-A2521C09F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most commonly used database are: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273239"/>
                </a:solidFill>
                <a:effectLst/>
                <a:latin typeface="urw-din"/>
              </a:rPr>
              <a:t>Hierarchical databases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273239"/>
                </a:solidFill>
                <a:effectLst/>
                <a:latin typeface="urw-din"/>
              </a:rPr>
              <a:t>Network databases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273239"/>
                </a:solidFill>
                <a:effectLst/>
                <a:latin typeface="urw-din"/>
              </a:rPr>
              <a:t>Object-oriented databases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273239"/>
                </a:solidFill>
                <a:effectLst/>
                <a:latin typeface="urw-din"/>
              </a:rPr>
              <a:t>Relational databases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273239"/>
                </a:solidFill>
                <a:effectLst/>
                <a:latin typeface="urw-din"/>
              </a:rPr>
              <a:t>NoSQL databases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5245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036A-3615-4B75-88D5-E08399A5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Hierarchical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0B58-4CE5-4A75-8910-99FF9A6F9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37360"/>
            <a:ext cx="10178322" cy="4834889"/>
          </a:xfrm>
        </p:spPr>
        <p:txBody>
          <a:bodyPr>
            <a:noAutofit/>
          </a:bodyPr>
          <a:lstStyle/>
          <a:p>
            <a:r>
              <a:rPr lang="en-I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Hierarchical database, data is organised in a tree-like structure</a:t>
            </a:r>
          </a:p>
          <a:p>
            <a:r>
              <a:rPr lang="en-I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can be viewed as a parent-child type relationship.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Each parent record can have several child records, each child record can only have one parent record</a:t>
            </a:r>
            <a:endParaRPr lang="en-I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ata is stored in the form of records which are the collection of fields.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records are connected through links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Each field can contain only one value.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data needs to be retrieved, the whole tree is traversed starting from the root.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advantage of this model is that data can be retrieved easily.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disadvantage is their inflexible nature and rigid structure doesn’t support complex relationships between data (only supports 1 – many relationships)</a:t>
            </a:r>
            <a:endParaRPr lang="en-I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2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A1B4-FF7D-4FC1-BBA5-0B8AAB80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Hierarchical Database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7E8D6CB-AF40-4159-86CD-DDA47AA604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80811" y="2009577"/>
            <a:ext cx="6830378" cy="283884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D740CC-60B9-4D52-B796-F7DEDE340FBB}"/>
              </a:ext>
            </a:extLst>
          </p:cNvPr>
          <p:cNvSpPr txBox="1"/>
          <p:nvPr/>
        </p:nvSpPr>
        <p:spPr>
          <a:xfrm>
            <a:off x="8518357" y="5618747"/>
            <a:ext cx="2029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/>
              <a:t>Image - https://whatisdbms.com/</a:t>
            </a:r>
          </a:p>
        </p:txBody>
      </p:sp>
    </p:spTree>
    <p:extLst>
      <p:ext uri="{BB962C8B-B14F-4D97-AF65-F5344CB8AC3E}">
        <p14:creationId xmlns:p14="http://schemas.microsoft.com/office/powerpoint/2010/main" val="37622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609A-94BF-4FDB-98EF-773EF682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Network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9E0E-10C5-47D2-A54D-6C2343E7C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The network database model was created to solve the shortcomings of the hierarchical database model.</a:t>
            </a:r>
          </a:p>
          <a:p>
            <a:r>
              <a:rPr lang="en-US" dirty="0">
                <a:solidFill>
                  <a:srgbClr val="000000"/>
                </a:solidFill>
              </a:rPr>
              <a:t>In this model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 child can be linked to multiple parents.</a:t>
            </a:r>
          </a:p>
          <a:p>
            <a:r>
              <a:rPr lang="en-US" b="0" i="0" dirty="0">
                <a:solidFill>
                  <a:srgbClr val="424242"/>
                </a:solidFill>
                <a:effectLst/>
              </a:rPr>
              <a:t>The model can be viewed as an upside-down tree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r>
              <a:rPr lang="en-US" b="0" i="0" dirty="0">
                <a:solidFill>
                  <a:srgbClr val="424242"/>
                </a:solidFill>
                <a:effectLst/>
              </a:rPr>
              <a:t>It allows each record to have multiple parent and multiple child records, which, when visualized, form a web-like structure of networked records.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</a:rPr>
              <a:t>An advantage of this model is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can support many to many relationships.</a:t>
            </a:r>
          </a:p>
          <a:p>
            <a:r>
              <a:rPr lang="en-US" dirty="0">
                <a:solidFill>
                  <a:srgbClr val="000000"/>
                </a:solidFill>
              </a:rPr>
              <a:t>A disadvantage of this mode is its complexity makes it difficult to manage and maintain.</a:t>
            </a:r>
            <a:endParaRPr lang="en-IE" b="0" i="0" dirty="0">
              <a:solidFill>
                <a:srgbClr val="000000"/>
              </a:solidFill>
              <a:effectLst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9980-CCF8-4FDD-AFB1-37C798BF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Network database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9A45972-A089-499A-B25D-EBAD86099B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62744" y="1562581"/>
            <a:ext cx="6266512" cy="43449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169AEB-C368-4341-A93F-FA3A3C6DF5A2}"/>
              </a:ext>
            </a:extLst>
          </p:cNvPr>
          <p:cNvSpPr txBox="1"/>
          <p:nvPr/>
        </p:nvSpPr>
        <p:spPr>
          <a:xfrm>
            <a:off x="8602579" y="6062349"/>
            <a:ext cx="2047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/>
              <a:t>Image - https://whatisdbms.com/</a:t>
            </a:r>
          </a:p>
        </p:txBody>
      </p:sp>
    </p:spTree>
    <p:extLst>
      <p:ext uri="{BB962C8B-B14F-4D97-AF65-F5344CB8AC3E}">
        <p14:creationId xmlns:p14="http://schemas.microsoft.com/office/powerpoint/2010/main" val="264441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FA4F-B781-44E6-A0BE-93AAA2A4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 Oriented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EEAAD-8D54-438F-A31F-7E82C9EE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Object-oriented databases emerged to meet the need of coupling object-oriented programming languages with a database</a:t>
            </a:r>
            <a:endParaRPr lang="en-IE" dirty="0"/>
          </a:p>
          <a:p>
            <a:r>
              <a:rPr lang="en-US" b="0" i="0" dirty="0">
                <a:solidFill>
                  <a:srgbClr val="42494F"/>
                </a:solidFill>
                <a:effectLst/>
                <a:latin typeface="Akzidenz Grotesk BQ Medium"/>
              </a:rPr>
              <a:t>With an OOD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, data objects are stored with all of their properties in the database. </a:t>
            </a:r>
          </a:p>
          <a:p>
            <a:r>
              <a:rPr lang="en-US" dirty="0">
                <a:solidFill>
                  <a:srgbClr val="3C3C3C"/>
                </a:solidFill>
                <a:latin typeface="OpenSansRegular"/>
              </a:rPr>
              <a:t>A</a:t>
            </a:r>
            <a:r>
              <a:rPr lang="en-US" b="0" i="0" dirty="0">
                <a:solidFill>
                  <a:srgbClr val="3C3C3C"/>
                </a:solidFill>
                <a:effectLst/>
                <a:latin typeface="OpenSansRegular"/>
              </a:rPr>
              <a:t>ll of the information is directly available instead of distributing everything across different tables</a:t>
            </a:r>
            <a:endParaRPr lang="en-US" b="0" i="0" dirty="0">
              <a:solidFill>
                <a:srgbClr val="7A7A7A"/>
              </a:solidFill>
              <a:effectLst/>
            </a:endParaRPr>
          </a:p>
          <a:p>
            <a:r>
              <a:rPr lang="en-US" b="0" i="0" dirty="0">
                <a:solidFill>
                  <a:srgbClr val="7A7A7A"/>
                </a:solidFill>
                <a:effectLst/>
              </a:rPr>
              <a:t>The OO Database model has been around since the late 1970s, however very few object oriented DBMSs have emerged.</a:t>
            </a:r>
          </a:p>
          <a:p>
            <a:r>
              <a:rPr lang="en-IE" dirty="0"/>
              <a:t>It is advantageous </a:t>
            </a:r>
            <a:r>
              <a:rPr lang="en-US" b="0" i="0" dirty="0">
                <a:solidFill>
                  <a:srgbClr val="7A7A7A"/>
                </a:solidFill>
                <a:effectLst/>
              </a:rPr>
              <a:t> to use an object oriented database when already working with object-oriented programming and it can easily manage complex data with complex object to object associations.</a:t>
            </a:r>
          </a:p>
          <a:p>
            <a:r>
              <a:rPr lang="en-US" dirty="0">
                <a:solidFill>
                  <a:srgbClr val="7A7A7A"/>
                </a:solidFill>
              </a:rPr>
              <a:t>A disadvantage of this model is that </a:t>
            </a:r>
            <a:r>
              <a:rPr lang="en-US" dirty="0">
                <a:solidFill>
                  <a:srgbClr val="3C3C3C"/>
                </a:solidFill>
                <a:latin typeface="1und1WebSansCondens"/>
              </a:rPr>
              <a:t>i</a:t>
            </a:r>
            <a:r>
              <a:rPr lang="en-US" b="0" i="0" dirty="0">
                <a:solidFill>
                  <a:srgbClr val="3C3C3C"/>
                </a:solidFill>
                <a:effectLst/>
                <a:latin typeface="1und1WebSansCondens"/>
              </a:rPr>
              <a:t>n some situations, the high complexity can cause performance problems.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573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3C63-B5C5-4670-B4A0-A27DD818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 OREIENTED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8E802-6492-4009-9D04-2D5191FAE5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51678" y="1789601"/>
            <a:ext cx="9144214" cy="41900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15FF1A-FEDC-495C-980C-646C23ED04EE}"/>
              </a:ext>
            </a:extLst>
          </p:cNvPr>
          <p:cNvSpPr txBox="1"/>
          <p:nvPr/>
        </p:nvSpPr>
        <p:spPr>
          <a:xfrm>
            <a:off x="7760761" y="6106283"/>
            <a:ext cx="2781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/>
              <a:t>Image - https://www.mongodb.com/databases</a:t>
            </a:r>
          </a:p>
        </p:txBody>
      </p:sp>
    </p:spTree>
    <p:extLst>
      <p:ext uri="{BB962C8B-B14F-4D97-AF65-F5344CB8AC3E}">
        <p14:creationId xmlns:p14="http://schemas.microsoft.com/office/powerpoint/2010/main" val="345947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48F2-F507-4D66-BDF7-8AF21E4F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B581-6FD2-4F22-88EE-8C8096519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</a:rPr>
              <a:t>Relational databases are based on the relational model, a way of representing data in tables.</a:t>
            </a:r>
          </a:p>
          <a:p>
            <a:r>
              <a:rPr lang="en-US" b="0" i="0" dirty="0">
                <a:solidFill>
                  <a:srgbClr val="161513"/>
                </a:solidFill>
                <a:effectLst/>
              </a:rPr>
              <a:t>Each row in the table is a record with a unique ID called the key. </a:t>
            </a:r>
          </a:p>
          <a:p>
            <a:r>
              <a:rPr lang="en-US" b="0" i="0" dirty="0">
                <a:solidFill>
                  <a:srgbClr val="161513"/>
                </a:solidFill>
                <a:effectLst/>
              </a:rPr>
              <a:t>The columns of the table hold attributes of the data</a:t>
            </a:r>
          </a:p>
          <a:p>
            <a:r>
              <a:rPr lang="en-US" dirty="0">
                <a:solidFill>
                  <a:srgbClr val="161513"/>
                </a:solidFill>
              </a:rPr>
              <a:t>T</a:t>
            </a:r>
            <a:r>
              <a:rPr lang="en-US" b="0" i="0" dirty="0">
                <a:solidFill>
                  <a:srgbClr val="161513"/>
                </a:solidFill>
                <a:effectLst/>
              </a:rPr>
              <a:t>o ensure that data is always accurate and accessible, relational databases follow certain integrity rules e.g., duplicates are not allowed</a:t>
            </a:r>
          </a:p>
          <a:p>
            <a:r>
              <a:rPr lang="en-IE" dirty="0"/>
              <a:t>An advantage of this database is its simplicity in terms of architecture, structure and design.</a:t>
            </a:r>
          </a:p>
          <a:p>
            <a:r>
              <a:rPr lang="en-IE" dirty="0"/>
              <a:t>A disadvantage is </a:t>
            </a:r>
            <a:r>
              <a:rPr lang="en-US" b="0" i="0" dirty="0">
                <a:solidFill>
                  <a:srgbClr val="3A3A3A"/>
                </a:solidFill>
                <a:effectLst/>
              </a:rPr>
              <a:t>s the database becomes larger its overall performance will be impacted negatively.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8781718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ue 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05363d4-13d0-4762-b738-6a9c138604a9" xsi:nil="true"/>
    <lcf76f155ced4ddcb4097134ff3c332f xmlns="a6489827-0745-4635-9708-560f8f9828d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CABB96CE8FB4D995EFD8D93DD8345" ma:contentTypeVersion="15" ma:contentTypeDescription="Create a new document." ma:contentTypeScope="" ma:versionID="1653fcb53d30f201cab3ac581a726732">
  <xsd:schema xmlns:xsd="http://www.w3.org/2001/XMLSchema" xmlns:xs="http://www.w3.org/2001/XMLSchema" xmlns:p="http://schemas.microsoft.com/office/2006/metadata/properties" xmlns:ns2="a6489827-0745-4635-9708-560f8f9828da" xmlns:ns3="e05363d4-13d0-4762-b738-6a9c138604a9" targetNamespace="http://schemas.microsoft.com/office/2006/metadata/properties" ma:root="true" ma:fieldsID="2fc0be962a59606a97b1008e6d5914f2" ns2:_="" ns3:_="">
    <xsd:import namespace="a6489827-0745-4635-9708-560f8f9828da"/>
    <xsd:import namespace="e05363d4-13d0-4762-b738-6a9c138604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489827-0745-4635-9708-560f8f98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6cfaf09-5f88-45ad-a6a8-dad774d80bd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363d4-13d0-4762-b738-6a9c138604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a8e14c30-52aa-48ca-b912-e7f4c517d5f2}" ma:internalName="TaxCatchAll" ma:showField="CatchAllData" ma:web="e05363d4-13d0-4762-b738-6a9c138604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5C490D-BA2E-4B89-8A71-442EC7EF93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F6AFDC6-E2C0-4EC9-BC3D-DBFBAAB7483B}"/>
</file>

<file path=customXml/itemProps3.xml><?xml version="1.0" encoding="utf-8"?>
<ds:datastoreItem xmlns:ds="http://schemas.openxmlformats.org/officeDocument/2006/customXml" ds:itemID="{CF086085-C0F8-4ACB-8608-1D6FE73A16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tf00001242</Template>
  <TotalTime>6362</TotalTime>
  <Words>633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1und1WebSansCondens</vt:lpstr>
      <vt:lpstr>Akzidenz Grotesk BQ Light</vt:lpstr>
      <vt:lpstr>Akzidenz Grotesk BQ Medium</vt:lpstr>
      <vt:lpstr>Arial</vt:lpstr>
      <vt:lpstr>Calibri</vt:lpstr>
      <vt:lpstr>Gill Sans MT</vt:lpstr>
      <vt:lpstr>Impact</vt:lpstr>
      <vt:lpstr>OpenSansRegular</vt:lpstr>
      <vt:lpstr>urw-din</vt:lpstr>
      <vt:lpstr>Badge</vt:lpstr>
      <vt:lpstr>The Big 5 Databases</vt:lpstr>
      <vt:lpstr>Most commonly used databases</vt:lpstr>
      <vt:lpstr>Hierarchical Databases</vt:lpstr>
      <vt:lpstr>Hierarchical Database</vt:lpstr>
      <vt:lpstr>Network database</vt:lpstr>
      <vt:lpstr>Network database</vt:lpstr>
      <vt:lpstr>Object Oriented Databases</vt:lpstr>
      <vt:lpstr>OBJECT OREIENTED database</vt:lpstr>
      <vt:lpstr>RELATIONAL DATABASE</vt:lpstr>
      <vt:lpstr>RELATIONAL database</vt:lpstr>
      <vt:lpstr>NoSQL Database</vt:lpstr>
      <vt:lpstr>NoSQL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Cogan</dc:creator>
  <cp:lastModifiedBy>Orla Kelly</cp:lastModifiedBy>
  <cp:revision>2</cp:revision>
  <dcterms:created xsi:type="dcterms:W3CDTF">2021-07-27T15:16:16Z</dcterms:created>
  <dcterms:modified xsi:type="dcterms:W3CDTF">2022-04-02T06:45:36Z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0x010100D5BCABB96CE8FB4D995EFD8D93DD8345</vt:lpwstr>
  </property>
</Properties>
</file>