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473" autoAdjust="0"/>
  </p:normalViewPr>
  <p:slideViewPr>
    <p:cSldViewPr snapToGrid="0">
      <p:cViewPr>
        <p:scale>
          <a:sx n="100" d="100"/>
          <a:sy n="100" d="100"/>
        </p:scale>
        <p:origin x="936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AC572-2555-4EB2-9414-C5CE58C9AB6E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8D69-ACD5-4714-B603-2193EB0E3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18C8-4555-4837-961E-82E58E54CAB6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0191-E235-4B07-B477-AB56268BFA89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C924-FB44-4F9E-834C-ABF55B01DF25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7935-EFE8-44F3-B357-17EBA51E41F5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052-B13A-4871-9CEF-151A7C717842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4237-90A6-45D0-8CC4-1211502FCD72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8A42-0E4D-43A4-838B-5FBE88A4ECE0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DEAE-F132-49A2-88AF-47979DED8426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53E-DD9A-4AC3-AADD-93B2F9E9B734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CA291-320C-40FC-BA17-CE69691E6828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FC9-EEF6-4B83-A4BB-2EF447229EC5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9932F2-2AC7-4207-A802-AD5860F32845}" type="datetime1">
              <a:rPr lang="en-US" smtClean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b="1" dirty="0"/>
              <a:t>Разработка алгоритмов нелинейной фильтрации </a:t>
            </a:r>
            <a:r>
              <a:rPr lang="ru-RU" sz="6000" b="1" dirty="0" smtClean="0"/>
              <a:t>на основе </a:t>
            </a:r>
            <a:r>
              <a:rPr lang="ru-RU" sz="6000" b="1" dirty="0"/>
              <a:t>идентификации линейных по </a:t>
            </a:r>
            <a:r>
              <a:rPr lang="ru-RU" sz="6000" b="1" dirty="0" smtClean="0"/>
              <a:t>параметрам моделей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333996" cy="1143000"/>
          </a:xfrm>
        </p:spPr>
        <p:txBody>
          <a:bodyPr numCol="1">
            <a:normAutofit fontScale="92500"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Выпускник								Елкин Д.А.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				Фурсов В. А.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Изображения </a:t>
            </a:r>
            <a:r>
              <a:rPr lang="ru-RU" dirty="0"/>
              <a:t>в</a:t>
            </a:r>
            <a:r>
              <a:rPr lang="ru-RU" dirty="0" smtClean="0"/>
              <a:t>осстановленные фильтрами, с уже найденными параметрами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0560"/>
            <a:ext cx="3714750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r>
              <a:rPr lang="ru-RU" dirty="0" smtClean="0"/>
              <a:t>/11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33" y="1940560"/>
            <a:ext cx="371475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6619" y="5769094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Нелинейный фильтр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30628" y="57690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Линейный фильтр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145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представленным результатам можно судить о преимуществе использования нелинейного фильтра перед </a:t>
            </a:r>
            <a:r>
              <a:rPr lang="ru-RU" dirty="0" smtClean="0"/>
              <a:t>линейным:</a:t>
            </a:r>
          </a:p>
          <a:p>
            <a:r>
              <a:rPr lang="ru-RU" dirty="0" smtClean="0"/>
              <a:t>границы </a:t>
            </a:r>
            <a:r>
              <a:rPr lang="ru-RU" dirty="0"/>
              <a:t>объектов,  при восстановлении с помощью не линейного фильтра более четкие, чем при восстановлении линейным фильтром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Также следует отметить удобство и простоту использования алгоритма идентификации параметров модели для задачи восстановления изображений.</a:t>
            </a:r>
          </a:p>
          <a:p>
            <a:endParaRPr lang="ru-RU" dirty="0"/>
          </a:p>
          <a:p>
            <a:r>
              <a:rPr lang="ru-RU" dirty="0" smtClean="0"/>
              <a:t>Среди недостатков стоит отметить, что в работе не учтено влияние, наличие и появление шума на изображении.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r>
              <a:rPr lang="ru-RU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настоящей работы является разработка алгоритма нелинейной фильтрации на основе идентификации линейной по параметрам модели. А также написание программного обеспечения и проведение экспериментального, наглядного иллюстрирования качества восстановления изображений с помощью данного алгоритма.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Проанализировать проблемы улучшения качества изображений;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Разработать технологию построения нелинейных фильтров на основе идентификации линейной по параметрам модели;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Провести экспериментальные исследования по восстановлению изображений с помощью разработанного алгоритма;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Визуально сравнить качество работы алгоритма с работой линейного фильтра.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идентификации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Линейный КИХ-фильтр: </a:t>
            </a:r>
          </a:p>
          <a:p>
            <a:r>
              <a:rPr lang="ru-RU" dirty="0" smtClean="0"/>
              <a:t>Отсчеты и параметры в векторном виде: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Линейный КИХ-фильтр в матричном виде:</a:t>
            </a:r>
          </a:p>
          <a:p>
            <a:r>
              <a:rPr lang="ru-RU" dirty="0"/>
              <a:t>Задача заключается в том, чтобы по одной реализации (фрагменту изображения) построить оценку </a:t>
            </a:r>
            <a:r>
              <a:rPr lang="ru-RU" dirty="0" smtClean="0"/>
              <a:t>   </a:t>
            </a:r>
            <a:r>
              <a:rPr lang="ru-RU" dirty="0"/>
              <a:t>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наблюдения </a:t>
            </a:r>
            <a:r>
              <a:rPr lang="ru-RU" dirty="0" smtClean="0"/>
              <a:t>         -</a:t>
            </a:r>
            <a:r>
              <a:rPr lang="ru-RU" dirty="0"/>
              <a:t>матрице </a:t>
            </a:r>
            <a:r>
              <a:rPr lang="ru-RU" dirty="0" smtClean="0"/>
              <a:t>   и        </a:t>
            </a:r>
            <a:r>
              <a:rPr lang="ru-RU" dirty="0"/>
              <a:t>-</a:t>
            </a:r>
            <a:r>
              <a:rPr lang="ru-RU" dirty="0" smtClean="0"/>
              <a:t>вектору               , </a:t>
            </a:r>
            <a:r>
              <a:rPr lang="ru-RU" dirty="0"/>
              <a:t>при неизвестном </a:t>
            </a:r>
            <a:r>
              <a:rPr lang="ru-RU" dirty="0" smtClean="0"/>
              <a:t>       </a:t>
            </a:r>
            <a:r>
              <a:rPr lang="ru-RU" dirty="0"/>
              <a:t>-векторе </a:t>
            </a:r>
            <a:r>
              <a:rPr lang="ru-RU" dirty="0" smtClean="0"/>
              <a:t>ошибок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03952"/>
              </p:ext>
            </p:extLst>
          </p:nvPr>
        </p:nvGraphicFramePr>
        <p:xfrm>
          <a:off x="3814763" y="1896251"/>
          <a:ext cx="627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3" imgW="6273720" imgH="431640" progId="Equation.DSMT4">
                  <p:embed/>
                </p:oleObj>
              </mc:Choice>
              <mc:Fallback>
                <p:oleObj name="Equation" r:id="rId3" imgW="62737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1896251"/>
                        <a:ext cx="627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52314"/>
              </p:ext>
            </p:extLst>
          </p:nvPr>
        </p:nvGraphicFramePr>
        <p:xfrm>
          <a:off x="1592262" y="2688750"/>
          <a:ext cx="70929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5" imgW="7073640" imgH="317160" progId="Equation.DSMT4">
                  <p:embed/>
                </p:oleObj>
              </mc:Choice>
              <mc:Fallback>
                <p:oleObj name="Equation" r:id="rId5" imgW="707364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2" y="2688750"/>
                        <a:ext cx="7092950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67000" y="459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14550"/>
              </p:ext>
            </p:extLst>
          </p:nvPr>
        </p:nvGraphicFramePr>
        <p:xfrm>
          <a:off x="1579563" y="3003550"/>
          <a:ext cx="4968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7" imgW="4965480" imgH="355320" progId="Equation.DSMT4">
                  <p:embed/>
                </p:oleObj>
              </mc:Choice>
              <mc:Fallback>
                <p:oleObj name="Equation" r:id="rId7" imgW="496548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003550"/>
                        <a:ext cx="49688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89427"/>
              </p:ext>
            </p:extLst>
          </p:nvPr>
        </p:nvGraphicFramePr>
        <p:xfrm>
          <a:off x="5799138" y="3705225"/>
          <a:ext cx="11303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9" imgW="850680" imgH="228600" progId="Equation.DSMT4">
                  <p:embed/>
                </p:oleObj>
              </mc:Choice>
              <mc:Fallback>
                <p:oleObj name="Equation" r:id="rId9" imgW="850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705225"/>
                        <a:ext cx="1130300" cy="30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511630"/>
              </p:ext>
            </p:extLst>
          </p:nvPr>
        </p:nvGraphicFramePr>
        <p:xfrm>
          <a:off x="3149599" y="4431947"/>
          <a:ext cx="1238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11" imgW="126890" imgH="241091" progId="Equation.DSMT4">
                  <p:embed/>
                </p:oleObj>
              </mc:Choice>
              <mc:Fallback>
                <p:oleObj name="Equation" r:id="rId11" imgW="126890" imgH="24109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599" y="4431947"/>
                        <a:ext cx="12382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16640"/>
              </p:ext>
            </p:extLst>
          </p:nvPr>
        </p:nvGraphicFramePr>
        <p:xfrm>
          <a:off x="2606674" y="4733784"/>
          <a:ext cx="542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13" imgW="545863" imgH="190417" progId="Equation.DSMT4">
                  <p:embed/>
                </p:oleObj>
              </mc:Choice>
              <mc:Fallback>
                <p:oleObj name="Equation" r:id="rId13" imgW="545863" imgH="19041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4" y="4733784"/>
                        <a:ext cx="5429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31895"/>
              </p:ext>
            </p:extLst>
          </p:nvPr>
        </p:nvGraphicFramePr>
        <p:xfrm>
          <a:off x="4148666" y="4743309"/>
          <a:ext cx="1714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15" imgW="177492" imgH="177492" progId="Equation.DSMT4">
                  <p:embed/>
                </p:oleObj>
              </mc:Choice>
              <mc:Fallback>
                <p:oleObj name="Equation" r:id="rId15" imgW="177492" imgH="17749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666" y="4743309"/>
                        <a:ext cx="17145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0951"/>
              </p:ext>
            </p:extLst>
          </p:nvPr>
        </p:nvGraphicFramePr>
        <p:xfrm>
          <a:off x="4521200" y="4746273"/>
          <a:ext cx="419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17" imgW="419100" imgH="190500" progId="Equation.DSMT4">
                  <p:embed/>
                </p:oleObj>
              </mc:Choice>
              <mc:Fallback>
                <p:oleObj name="Equation" r:id="rId17" imgW="419100" imgH="1905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746273"/>
                        <a:ext cx="4191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0214"/>
              </p:ext>
            </p:extLst>
          </p:nvPr>
        </p:nvGraphicFramePr>
        <p:xfrm>
          <a:off x="5913754" y="4721225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19" imgW="799753" imgH="266584" progId="Equation.DSMT4">
                  <p:embed/>
                </p:oleObj>
              </mc:Choice>
              <mc:Fallback>
                <p:oleObj name="Equation" r:id="rId19" imgW="799753" imgH="266584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754" y="4721225"/>
                        <a:ext cx="800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33463"/>
              </p:ext>
            </p:extLst>
          </p:nvPr>
        </p:nvGraphicFramePr>
        <p:xfrm>
          <a:off x="8725217" y="4757138"/>
          <a:ext cx="419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21" imgW="419040" imgH="190440" progId="Equation.DSMT4">
                  <p:embed/>
                </p:oleObj>
              </mc:Choice>
              <mc:Fallback>
                <p:oleObj name="Equation" r:id="rId21" imgW="419040" imgH="1904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217" y="4757138"/>
                        <a:ext cx="4191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9950"/>
              </p:ext>
            </p:extLst>
          </p:nvPr>
        </p:nvGraphicFramePr>
        <p:xfrm>
          <a:off x="10998200" y="4737100"/>
          <a:ext cx="18097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200" y="4737100"/>
                        <a:ext cx="180975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6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Нелинейная фильтрация на основе идентификации линейной по параметрам модели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изучения была выбрана маска размером </a:t>
            </a:r>
            <a:r>
              <a:rPr lang="en-US" dirty="0" smtClean="0"/>
              <a:t>5x5:</a:t>
            </a:r>
          </a:p>
          <a:p>
            <a:pPr marL="0" indent="0">
              <a:buNone/>
            </a:pPr>
            <a:r>
              <a:rPr lang="ru-RU" dirty="0" smtClean="0"/>
              <a:t>и функция вида: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Тогда для данной маски, уравнение выходного сигнала будет иметь следующий вид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               — идентифицируемые </a:t>
            </a:r>
            <a:r>
              <a:rPr lang="ru-RU" dirty="0"/>
              <a:t>параметры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        — </a:t>
            </a:r>
            <a:r>
              <a:rPr lang="ru-RU" dirty="0"/>
              <a:t>среднее значение яркости пикселей изображения с индексом соответствующим значению в </a:t>
            </a:r>
            <a:r>
              <a:rPr lang="ru-RU" dirty="0" smtClean="0"/>
              <a:t>маске, </a:t>
            </a:r>
            <a:r>
              <a:rPr lang="ru-RU" dirty="0"/>
              <a:t>т.е. равноудаленные от центра маски значения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Тогда по </a:t>
            </a:r>
            <a:r>
              <a:rPr lang="ru-RU" dirty="0"/>
              <a:t>простой формуле находится оценка вектора </a:t>
            </a:r>
            <a:r>
              <a:rPr lang="ru-RU" dirty="0" smtClean="0"/>
              <a:t>решений: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84596"/>
              </p:ext>
            </p:extLst>
          </p:nvPr>
        </p:nvGraphicFramePr>
        <p:xfrm>
          <a:off x="6629389" y="1893075"/>
          <a:ext cx="91440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83533"/>
              </p:ext>
            </p:extLst>
          </p:nvPr>
        </p:nvGraphicFramePr>
        <p:xfrm>
          <a:off x="2895601" y="2811763"/>
          <a:ext cx="1323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3" imgW="1320227" imgH="279279" progId="Equation.DSMT4">
                  <p:embed/>
                </p:oleObj>
              </mc:Choice>
              <mc:Fallback>
                <p:oleObj name="Equation" r:id="rId3" imgW="1320227" imgH="27927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811763"/>
                        <a:ext cx="1323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48220"/>
              </p:ext>
            </p:extLst>
          </p:nvPr>
        </p:nvGraphicFramePr>
        <p:xfrm>
          <a:off x="2133600" y="3504106"/>
          <a:ext cx="792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5" imgW="7937280" imgH="266400" progId="Equation.DSMT4">
                  <p:embed/>
                </p:oleObj>
              </mc:Choice>
              <mc:Fallback>
                <p:oleObj name="Equation" r:id="rId5" imgW="793728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4106"/>
                        <a:ext cx="7924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3213"/>
              </p:ext>
            </p:extLst>
          </p:nvPr>
        </p:nvGraphicFramePr>
        <p:xfrm>
          <a:off x="1524000" y="4125136"/>
          <a:ext cx="733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7" imgW="736600" imgH="279400" progId="Equation.DSMT4">
                  <p:embed/>
                </p:oleObj>
              </mc:Choice>
              <mc:Fallback>
                <p:oleObj name="Equation" r:id="rId7" imgW="7366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5136"/>
                        <a:ext cx="7334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524000" y="5050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36714"/>
              </p:ext>
            </p:extLst>
          </p:nvPr>
        </p:nvGraphicFramePr>
        <p:xfrm>
          <a:off x="1524000" y="4611863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9" imgW="164957" imgH="241091" progId="Equation.DSMT4">
                  <p:embed/>
                </p:oleObj>
              </mc:Choice>
              <mc:Fallback>
                <p:oleObj name="Equation" r:id="rId9" imgW="164957" imgH="24109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11863"/>
                        <a:ext cx="161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8158"/>
              </p:ext>
            </p:extLst>
          </p:nvPr>
        </p:nvGraphicFramePr>
        <p:xfrm>
          <a:off x="7974013" y="5283200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1" imgW="1295280" imgH="355320" progId="Equation.DSMT4">
                  <p:embed/>
                </p:oleObj>
              </mc:Choice>
              <mc:Fallback>
                <p:oleObj name="Equation" r:id="rId11" imgW="129528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283200"/>
                        <a:ext cx="12954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2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программного средства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r>
              <a:rPr lang="ru-RU" dirty="0" smtClean="0"/>
              <a:t>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64264" y="2361916"/>
            <a:ext cx="2145454" cy="42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Считывание картинки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4262" y="2904951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Обесцвечивание </a:t>
            </a:r>
            <a:r>
              <a:rPr lang="ru-RU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изображения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4262" y="3441935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Размытие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364261" y="4550590"/>
            <a:ext cx="2145455" cy="4287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4260" y="5092318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Решение СЛАУ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953167" y="5092318"/>
            <a:ext cx="2145455" cy="43349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3166" y="4550590"/>
            <a:ext cx="2145455" cy="42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изображения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3165" y="3993395"/>
            <a:ext cx="2145455" cy="42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Построение карты разности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53164" y="3441513"/>
            <a:ext cx="2145455" cy="434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Конец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364262" y="1820583"/>
            <a:ext cx="2145455" cy="433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</a:t>
            </a:r>
            <a:endParaRPr lang="en-US" sz="1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4261" y="3989319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случайных областей для составления системы уравнений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41295" y="4612591"/>
                <a:ext cx="108491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𝑟𝑎𝑛𝑔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i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95" y="4612591"/>
                <a:ext cx="1084912" cy="2616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758268" y="5077011"/>
                <a:ext cx="753989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i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68" y="5077011"/>
                <a:ext cx="753989" cy="465769"/>
              </a:xfrm>
              <a:prstGeom prst="rect">
                <a:avLst/>
              </a:prstGeom>
              <a:blipFill rotWithShape="0">
                <a:blip r:embed="rId3"/>
                <a:stretch>
                  <a:fillRect l="-51220" t="-111842" r="-55285" b="-1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3" idx="4"/>
            <a:endCxn id="10" idx="0"/>
          </p:cNvCxnSpPr>
          <p:nvPr/>
        </p:nvCxnSpPr>
        <p:spPr>
          <a:xfrm>
            <a:off x="2436990" y="2254073"/>
            <a:ext cx="1" cy="10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2436990" y="2791057"/>
            <a:ext cx="1" cy="1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2436990" y="3338441"/>
            <a:ext cx="0" cy="10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4" idx="0"/>
          </p:cNvCxnSpPr>
          <p:nvPr/>
        </p:nvCxnSpPr>
        <p:spPr>
          <a:xfrm flipH="1">
            <a:off x="2436989" y="3875425"/>
            <a:ext cx="1" cy="1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4" idx="0"/>
          </p:cNvCxnSpPr>
          <p:nvPr/>
        </p:nvCxnSpPr>
        <p:spPr>
          <a:xfrm>
            <a:off x="2436989" y="4422809"/>
            <a:ext cx="0" cy="1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15" idx="0"/>
          </p:cNvCxnSpPr>
          <p:nvPr/>
        </p:nvCxnSpPr>
        <p:spPr>
          <a:xfrm flipH="1">
            <a:off x="2436988" y="4979325"/>
            <a:ext cx="1" cy="11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6" idx="1"/>
          </p:cNvCxnSpPr>
          <p:nvPr/>
        </p:nvCxnSpPr>
        <p:spPr>
          <a:xfrm>
            <a:off x="3509715" y="5309063"/>
            <a:ext cx="4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1"/>
            <a:endCxn id="24" idx="1"/>
          </p:cNvCxnSpPr>
          <p:nvPr/>
        </p:nvCxnSpPr>
        <p:spPr>
          <a:xfrm rot="10800000">
            <a:off x="1364261" y="4206064"/>
            <a:ext cx="12700" cy="5588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0"/>
            <a:endCxn id="17" idx="2"/>
          </p:cNvCxnSpPr>
          <p:nvPr/>
        </p:nvCxnSpPr>
        <p:spPr>
          <a:xfrm flipH="1" flipV="1">
            <a:off x="5025894" y="4980090"/>
            <a:ext cx="1" cy="1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0"/>
            <a:endCxn id="18" idx="2"/>
          </p:cNvCxnSpPr>
          <p:nvPr/>
        </p:nvCxnSpPr>
        <p:spPr>
          <a:xfrm flipH="1" flipV="1">
            <a:off x="5025893" y="4422895"/>
            <a:ext cx="1" cy="12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0"/>
            <a:endCxn id="19" idx="4"/>
          </p:cNvCxnSpPr>
          <p:nvPr/>
        </p:nvCxnSpPr>
        <p:spPr>
          <a:xfrm flipH="1" flipV="1">
            <a:off x="5025892" y="3875846"/>
            <a:ext cx="1" cy="11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2"/>
            <a:endCxn id="24" idx="1"/>
          </p:cNvCxnSpPr>
          <p:nvPr/>
        </p:nvCxnSpPr>
        <p:spPr>
          <a:xfrm rot="5400000" flipH="1">
            <a:off x="2535206" y="3035119"/>
            <a:ext cx="1319744" cy="3661634"/>
          </a:xfrm>
          <a:prstGeom prst="bentConnector4">
            <a:avLst>
              <a:gd name="adj1" fmla="val -17322"/>
              <a:gd name="adj2" fmla="val 1062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4694" y="550800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97280" y="452630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5455" y="4872807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04466" y="4906903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010227" y="2361916"/>
            <a:ext cx="2145454" cy="42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Считывание картинки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10225" y="2904951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Обесцвечивание </a:t>
            </a:r>
            <a:r>
              <a:rPr lang="ru-RU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изображения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010225" y="3441935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Размытие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Content Placeholder 5"/>
          <p:cNvSpPr txBox="1">
            <a:spLocks/>
          </p:cNvSpPr>
          <p:nvPr/>
        </p:nvSpPr>
        <p:spPr>
          <a:xfrm>
            <a:off x="9010225" y="1820583"/>
            <a:ext cx="2145455" cy="433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</a:t>
            </a:r>
            <a:endParaRPr lang="en-US" sz="1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/>
          <p:cNvCxnSpPr>
            <a:stCxn id="67" idx="4"/>
            <a:endCxn id="64" idx="0"/>
          </p:cNvCxnSpPr>
          <p:nvPr/>
        </p:nvCxnSpPr>
        <p:spPr>
          <a:xfrm>
            <a:off x="10082953" y="2254073"/>
            <a:ext cx="1" cy="10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2"/>
            <a:endCxn id="65" idx="0"/>
          </p:cNvCxnSpPr>
          <p:nvPr/>
        </p:nvCxnSpPr>
        <p:spPr>
          <a:xfrm flipH="1">
            <a:off x="10082953" y="2791057"/>
            <a:ext cx="1" cy="1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66" idx="0"/>
          </p:cNvCxnSpPr>
          <p:nvPr/>
        </p:nvCxnSpPr>
        <p:spPr>
          <a:xfrm>
            <a:off x="10082953" y="3338441"/>
            <a:ext cx="0" cy="10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010224" y="3975186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с помощью найденных параметров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10222" y="4517370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параметров для линейного фильтра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010222" y="5059147"/>
            <a:ext cx="2145455" cy="43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с помощью линейного фильтра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10221" y="5596538"/>
            <a:ext cx="2145455" cy="434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Конец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>
            <a:stCxn id="66" idx="2"/>
            <a:endCxn id="71" idx="0"/>
          </p:cNvCxnSpPr>
          <p:nvPr/>
        </p:nvCxnSpPr>
        <p:spPr>
          <a:xfrm flipH="1">
            <a:off x="10082952" y="3875425"/>
            <a:ext cx="1" cy="9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  <a:endCxn id="72" idx="0"/>
          </p:cNvCxnSpPr>
          <p:nvPr/>
        </p:nvCxnSpPr>
        <p:spPr>
          <a:xfrm flipH="1">
            <a:off x="10082950" y="4408676"/>
            <a:ext cx="2" cy="10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73" idx="0"/>
          </p:cNvCxnSpPr>
          <p:nvPr/>
        </p:nvCxnSpPr>
        <p:spPr>
          <a:xfrm>
            <a:off x="10082950" y="4950860"/>
            <a:ext cx="0" cy="10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5" idx="0"/>
          </p:cNvCxnSpPr>
          <p:nvPr/>
        </p:nvCxnSpPr>
        <p:spPr>
          <a:xfrm flipH="1">
            <a:off x="10082949" y="5492637"/>
            <a:ext cx="1" cy="1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тестовое и размытое изображения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903060"/>
            <a:ext cx="4022725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r>
              <a:rPr lang="ru-RU" dirty="0" smtClean="0"/>
              <a:t>/11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3060"/>
            <a:ext cx="4023571" cy="40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Восстановленные изображения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3"/>
            <a:ext cx="4022725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r>
              <a:rPr lang="ru-RU" dirty="0" smtClean="0"/>
              <a:t>/11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4" y="1922462"/>
            <a:ext cx="4022725" cy="4022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606" y="59451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Нелинейный фильтр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119826" y="5905787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Линейный фильтр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74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контрольное и размытое изображение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30" y="1952625"/>
            <a:ext cx="3714750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r>
              <a:rPr lang="ru-RU" dirty="0" smtClean="0"/>
              <a:t>/11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625"/>
            <a:ext cx="3714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596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Retrospect</vt:lpstr>
      <vt:lpstr>Equation</vt:lpstr>
      <vt:lpstr>Разработка алгоритмов нелинейной фильтрации на основе идентификации линейных по параметрам моделей</vt:lpstr>
      <vt:lpstr>Цель работы</vt:lpstr>
      <vt:lpstr>Задачи</vt:lpstr>
      <vt:lpstr>Алгоритм идентификации</vt:lpstr>
      <vt:lpstr>Нелинейная фильтрация на основе идентификации линейной по параметрам модели</vt:lpstr>
      <vt:lpstr>Принцип работы программного средства</vt:lpstr>
      <vt:lpstr>Исходное тестовое и размытое изображения</vt:lpstr>
      <vt:lpstr>Восстановленные изображения</vt:lpstr>
      <vt:lpstr>Исходное контрольное и размытое изображение</vt:lpstr>
      <vt:lpstr>Изображения восстановленные фильтрами, с уже найденными параметрами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нелинейной фильтрации на основе идентификации линейных по параметрам моделей</dc:title>
  <dc:creator>Денис Елкин</dc:creator>
  <cp:lastModifiedBy>Денис Елкин</cp:lastModifiedBy>
  <cp:revision>33</cp:revision>
  <dcterms:created xsi:type="dcterms:W3CDTF">2014-06-06T00:44:16Z</dcterms:created>
  <dcterms:modified xsi:type="dcterms:W3CDTF">2014-06-09T22:26:23Z</dcterms:modified>
</cp:coreProperties>
</file>