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8" r:id="rId3"/>
    <p:sldId id="257" r:id="rId4"/>
    <p:sldId id="258" r:id="rId5"/>
    <p:sldId id="270" r:id="rId6"/>
    <p:sldId id="263" r:id="rId7"/>
    <p:sldId id="271" r:id="rId8"/>
    <p:sldId id="259" r:id="rId9"/>
    <p:sldId id="276" r:id="rId10"/>
    <p:sldId id="277" r:id="rId11"/>
    <p:sldId id="278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74" autoAdjust="0"/>
  </p:normalViewPr>
  <p:slideViewPr>
    <p:cSldViewPr snapToGrid="0">
      <p:cViewPr varScale="1">
        <p:scale>
          <a:sx n="91" d="100"/>
          <a:sy n="91" d="100"/>
        </p:scale>
        <p:origin x="5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16</c:v>
                </c:pt>
                <c:pt idx="3">
                  <c:v>256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8730.9699999999993</c:v>
                </c:pt>
                <c:pt idx="1">
                  <c:v>2152.38</c:v>
                </c:pt>
                <c:pt idx="2">
                  <c:v>582.18600000000004</c:v>
                </c:pt>
                <c:pt idx="3">
                  <c:v>360.12299999999999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94438368"/>
        <c:axId val="-794437280"/>
      </c:scatterChart>
      <c:valAx>
        <c:axId val="-794438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Количество</a:t>
                </a:r>
                <a:r>
                  <a:rPr lang="ru-RU" baseline="0" dirty="0" smtClean="0"/>
                  <a:t> нитей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4437280"/>
        <c:crosses val="autoZero"/>
        <c:crossBetween val="midCat"/>
      </c:valAx>
      <c:valAx>
        <c:axId val="-79443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Время,</a:t>
                </a:r>
                <a:r>
                  <a:rPr lang="ru-RU" baseline="0" dirty="0" smtClean="0"/>
                  <a:t> </a:t>
                </a:r>
                <a:r>
                  <a:rPr lang="ru-RU" baseline="0" dirty="0" err="1" smtClean="0"/>
                  <a:t>мс</a:t>
                </a:r>
                <a:r>
                  <a:rPr lang="ru-RU" baseline="0" dirty="0" smtClean="0"/>
                  <a:t> 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44383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16</c:v>
                </c:pt>
                <c:pt idx="3">
                  <c:v>256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4.0564259099229689</c:v>
                </c:pt>
                <c:pt idx="2">
                  <c:v>14.996873851312122</c:v>
                </c:pt>
                <c:pt idx="3">
                  <c:v>24.244410937374173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78580512"/>
        <c:axId val="-978581056"/>
      </c:scatterChart>
      <c:valAx>
        <c:axId val="-978580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Количество</a:t>
                </a:r>
                <a:r>
                  <a:rPr lang="ru-RU" baseline="0" dirty="0" smtClean="0"/>
                  <a:t> нитей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78581056"/>
        <c:crosses val="autoZero"/>
        <c:crossBetween val="midCat"/>
      </c:valAx>
      <c:valAx>
        <c:axId val="-97858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aseline="0" dirty="0" smtClean="0"/>
                  <a:t>Эффективность 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78580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9AE95-EF91-455C-9D45-5F55244D8EB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559D5-C292-4352-B999-1561170B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69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559D5-C292-4352-B999-1561170BED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92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559D5-C292-4352-B999-1561170BED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67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E8D69-ACD5-4714-B603-2193EB0E3A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3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Одним из конструктивных подходов является использование моделей в виде последовательности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Вольтерра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частности, Винер показал, что функциональный ряд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Вольтерра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может быть использован для описания систем, в которых нелинейность не слишком существенна. Опираясь на этот результат предпринимаются попытки использования рядов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Вольтерра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оценки и идентификации нелинейных систем [6]. Основная проблема, с которой приходится при этом сталкиваться, это сложность определения ядер ряда. Поэтому на этом пути пока не достигнуто значительных успехов.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559D5-C292-4352-B999-1561170BED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16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559D5-C292-4352-B999-1561170BED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559D5-C292-4352-B999-1561170BED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95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559D5-C292-4352-B999-1561170BED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95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559D5-C292-4352-B999-1561170BED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34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559D5-C292-4352-B999-1561170BED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3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559D5-C292-4352-B999-1561170BED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6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559D5-C292-4352-B999-1561170BED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4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0053-6D77-47ED-9F5C-A3666916E82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4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0053-6D77-47ED-9F5C-A3666916E82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3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0053-6D77-47ED-9F5C-A3666916E82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8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0053-6D77-47ED-9F5C-A3666916E82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3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0053-6D77-47ED-9F5C-A3666916E82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52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0053-6D77-47ED-9F5C-A3666916E82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1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0053-6D77-47ED-9F5C-A3666916E82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0053-6D77-47ED-9F5C-A3666916E82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8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0053-6D77-47ED-9F5C-A3666916E82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5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7BE0053-6D77-47ED-9F5C-A3666916E82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3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0053-6D77-47ED-9F5C-A3666916E82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6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BE0053-6D77-47ED-9F5C-A3666916E82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3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8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4.w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2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2.wmf"/><Relationship Id="rId4" Type="http://schemas.openxmlformats.org/officeDocument/2006/relationships/image" Target="../media/image16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1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chart" Target="../charts/chart2.xml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9.wmf"/><Relationship Id="rId1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6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6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sz="5400" b="1" dirty="0"/>
              <a:t>CUDA</a:t>
            </a:r>
            <a:r>
              <a:rPr lang="ru-RU" sz="5400" b="1" dirty="0"/>
              <a:t>-среде</a:t>
            </a:r>
            <a:endParaRPr lang="en-US" sz="5400" b="1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333996" cy="1143000"/>
          </a:xfrm>
        </p:spPr>
        <p:txBody>
          <a:bodyPr numCol="1">
            <a:normAutofit/>
          </a:bodyPr>
          <a:lstStyle/>
          <a:p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Магистрант								Елкин Д. А.</a:t>
            </a:r>
          </a:p>
          <a:p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работы						Фурсов В.А.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ru-RU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dirty="0" smtClean="0"/>
              <a:t>CUDA-</a:t>
            </a:r>
            <a:r>
              <a:rPr lang="ru-RU" dirty="0" smtClean="0"/>
              <a:t>СРЕДЕ, Елкин Д. А.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</a:t>
            </a:fld>
            <a:r>
              <a:rPr lang="ru-RU" dirty="0" smtClean="0"/>
              <a:t>/1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25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3 – </a:t>
            </a:r>
            <a:r>
              <a:rPr lang="ru-RU" dirty="0" smtClean="0"/>
              <a:t>сравнение результатов при </a:t>
            </a:r>
            <a:r>
              <a:rPr lang="el-GR" dirty="0" smtClean="0"/>
              <a:t>σ</a:t>
            </a:r>
            <a:r>
              <a:rPr lang="ru-RU" dirty="0" smtClean="0"/>
              <a:t>=</a:t>
            </a:r>
            <a:r>
              <a:rPr lang="en-US" dirty="0"/>
              <a:t>3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 smtClean="0"/>
              <a:t>10</a:t>
            </a:r>
            <a:r>
              <a:rPr lang="ru-RU" dirty="0" smtClean="0"/>
              <a:t>/1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ru-RU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dirty="0" smtClean="0"/>
              <a:t>CUDA-</a:t>
            </a:r>
            <a:r>
              <a:rPr lang="ru-RU" dirty="0" smtClean="0"/>
              <a:t>СРЕДЕ, Елкин Д. А.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97280" y="5029024"/>
            <a:ext cx="2286000" cy="25657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ru-RU" sz="1400" dirty="0" smtClean="0"/>
              <a:t>Исходное изображение</a:t>
            </a:r>
            <a:endParaRPr lang="en-US" sz="1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855259" y="5027017"/>
            <a:ext cx="1970691" cy="25657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Размытое изображение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455584" y="4926904"/>
            <a:ext cx="1970691" cy="35668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ru-RU" sz="1400" dirty="0" smtClean="0"/>
              <a:t>Восстановленное нелинейным фильтром</a:t>
            </a:r>
            <a:endParaRPr lang="en-US" sz="1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9027334" y="5031339"/>
            <a:ext cx="1970691" cy="25657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OpenCV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58500"/>
            <a:ext cx="2286000" cy="228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064" y="2658500"/>
            <a:ext cx="2286000" cy="2286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872" y="2658500"/>
            <a:ext cx="2286000" cy="2286000"/>
          </a:xfrm>
          <a:prstGeom prst="rect">
            <a:avLst/>
          </a:prstGeom>
        </p:spPr>
      </p:pic>
      <p:pic>
        <p:nvPicPr>
          <p:cNvPr id="21" name="Picture 2" descr="lena_3_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680" y="26585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5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/>
              <a:t>4</a:t>
            </a:r>
            <a:r>
              <a:rPr lang="en-US" dirty="0" smtClean="0"/>
              <a:t> – </a:t>
            </a:r>
            <a:r>
              <a:rPr lang="ru-RU" dirty="0" smtClean="0"/>
              <a:t>сравнение результатов при </a:t>
            </a:r>
            <a:r>
              <a:rPr lang="el-GR" dirty="0" smtClean="0"/>
              <a:t>σ</a:t>
            </a:r>
            <a:r>
              <a:rPr lang="ru-RU" dirty="0" smtClean="0"/>
              <a:t>=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 smtClean="0"/>
              <a:t>11</a:t>
            </a:r>
            <a:r>
              <a:rPr lang="ru-RU" dirty="0" smtClean="0"/>
              <a:t>/1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ru-RU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dirty="0" smtClean="0"/>
              <a:t>CUDA-</a:t>
            </a:r>
            <a:r>
              <a:rPr lang="ru-RU" dirty="0" smtClean="0"/>
              <a:t>СРЕДЕ, Елкин Д. А.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97280" y="5029024"/>
            <a:ext cx="2286000" cy="25657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ru-RU" sz="1400" dirty="0" smtClean="0"/>
              <a:t>Исходное изображение</a:t>
            </a:r>
            <a:endParaRPr lang="en-US" sz="1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855259" y="5027017"/>
            <a:ext cx="1970691" cy="25657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Размытое изображение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455584" y="4926904"/>
            <a:ext cx="1970691" cy="35668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ru-RU" sz="1400" dirty="0" smtClean="0"/>
              <a:t>Восстановленное нелинейным фильтром</a:t>
            </a:r>
            <a:endParaRPr lang="en-US" sz="1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9027334" y="5031339"/>
            <a:ext cx="1970691" cy="25657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OpenCV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58500"/>
            <a:ext cx="2286000" cy="228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064" y="2658500"/>
            <a:ext cx="2286000" cy="2286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338" y="2658500"/>
            <a:ext cx="2286000" cy="2286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79" y="26585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представленным результатам можно судить о преимуществе использования нелинейного </a:t>
            </a:r>
            <a:r>
              <a:rPr lang="ru-RU" dirty="0" smtClean="0"/>
              <a:t>фильтра</a:t>
            </a:r>
            <a:r>
              <a:rPr lang="en-US" dirty="0"/>
              <a:t>:</a:t>
            </a:r>
            <a:r>
              <a:rPr lang="ru-RU" dirty="0" smtClean="0"/>
              <a:t> границы </a:t>
            </a:r>
            <a:r>
              <a:rPr lang="ru-RU" dirty="0"/>
              <a:t>объектов,  при восстановлении с помощью </a:t>
            </a:r>
            <a:r>
              <a:rPr lang="ru-RU" dirty="0" smtClean="0"/>
              <a:t>нелинейного </a:t>
            </a:r>
            <a:r>
              <a:rPr lang="ru-RU" dirty="0"/>
              <a:t>фильтра более </a:t>
            </a:r>
            <a:r>
              <a:rPr lang="ru-RU" dirty="0" smtClean="0"/>
              <a:t>четкие.</a:t>
            </a:r>
          </a:p>
          <a:p>
            <a:endParaRPr lang="ru-RU" dirty="0" smtClean="0"/>
          </a:p>
          <a:p>
            <a:r>
              <a:rPr lang="ru-RU" dirty="0" smtClean="0"/>
              <a:t>Также следует отметить удобство и простоту использования алгоритма идентификации параметров модели для задачи восстановления изображений.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r>
              <a:rPr lang="ru-RU" dirty="0" smtClean="0"/>
              <a:t>/12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ru-RU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dirty="0" smtClean="0"/>
              <a:t>CUDA-</a:t>
            </a:r>
            <a:r>
              <a:rPr lang="ru-RU" dirty="0" smtClean="0"/>
              <a:t>СРЕДЕ, Елкин Д. 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Целью работы является разработка и исследование модели нелинейной фильтрации изображений для устранения динамических искажений. Создание программного обеспечения для исследования качества восстановления изображений с помощью разработанной модели.</a:t>
            </a:r>
          </a:p>
          <a:p>
            <a:endParaRPr lang="ru-RU" dirty="0"/>
          </a:p>
          <a:p>
            <a:r>
              <a:rPr lang="ru-RU" sz="2600" b="1" u="sng" dirty="0" smtClean="0"/>
              <a:t>Задачи: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Анализ задачи построения нелинейного фильтра для устранения динамических искажений.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Разработка модели нелинейного </a:t>
            </a:r>
            <a:r>
              <a:rPr lang="ru-RU" dirty="0" smtClean="0"/>
              <a:t>фильтра для искажений с радиальной симметрией.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Разработка программного комплекса.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Проведение экспериментов по восстановлению изображений с помощью разработанной модели нелинейного фильтра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ru-RU" dirty="0" smtClean="0"/>
              <a:t>2/1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ru-RU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dirty="0" smtClean="0"/>
              <a:t>CUDA-</a:t>
            </a:r>
            <a:r>
              <a:rPr lang="ru-RU" dirty="0" smtClean="0"/>
              <a:t>СРЕДЕ, Елкин Д. 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3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Полином </a:t>
            </a:r>
            <a:r>
              <a:rPr lang="ru-RU" dirty="0" err="1" smtClean="0"/>
              <a:t>Колмагорова-Габора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Матричное соотношение:</a:t>
            </a:r>
            <a:endParaRPr lang="en-US" dirty="0" smtClean="0"/>
          </a:p>
          <a:p>
            <a:endParaRPr lang="en-US" dirty="0"/>
          </a:p>
          <a:p>
            <a:r>
              <a:rPr lang="ru-RU" dirty="0"/>
              <a:t>Задача заключается в том, чтобы по одной реализации (фрагменту изображения) построить </a:t>
            </a:r>
            <a:r>
              <a:rPr lang="ru-RU" dirty="0" smtClean="0"/>
              <a:t>оценку </a:t>
            </a:r>
            <a:r>
              <a:rPr lang="en-US" b="1" dirty="0" smtClean="0"/>
              <a:t>ĉ</a:t>
            </a:r>
            <a:r>
              <a:rPr lang="ru-RU" dirty="0" smtClean="0"/>
              <a:t> вектора параметров </a:t>
            </a:r>
            <a:r>
              <a:rPr lang="ru-RU" b="1" dirty="0"/>
              <a:t>с</a:t>
            </a:r>
            <a:r>
              <a:rPr lang="ru-RU" dirty="0"/>
              <a:t> по доступным для непосредственного наблюдения             -матрице     и           -вектору                     , при неизвестном           -векторе ошибок</a:t>
            </a:r>
            <a:r>
              <a:rPr lang="en-US" dirty="0"/>
              <a:t>  </a:t>
            </a:r>
            <a:r>
              <a:rPr lang="ru-RU" dirty="0"/>
              <a:t> </a:t>
            </a:r>
            <a:endParaRPr lang="ru-RU" b="1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138023"/>
            <a:ext cx="9860880" cy="1001741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453637"/>
              </p:ext>
            </p:extLst>
          </p:nvPr>
        </p:nvGraphicFramePr>
        <p:xfrm>
          <a:off x="4064633" y="3664533"/>
          <a:ext cx="158591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" name="Equation" r:id="rId5" imgW="1193760" imgH="291960" progId="Equation.DSMT4">
                  <p:embed/>
                </p:oleObj>
              </mc:Choice>
              <mc:Fallback>
                <p:oleObj name="Equation" r:id="rId5" imgW="11937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633" y="3664533"/>
                        <a:ext cx="1585912" cy="385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049834"/>
              </p:ext>
            </p:extLst>
          </p:nvPr>
        </p:nvGraphicFramePr>
        <p:xfrm>
          <a:off x="2610515" y="5165142"/>
          <a:ext cx="74453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" name="Equation" r:id="rId7" imgW="749160" imgH="241200" progId="Equation.DSMT4">
                  <p:embed/>
                </p:oleObj>
              </mc:Choice>
              <mc:Fallback>
                <p:oleObj name="Equation" r:id="rId7" imgW="749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0515" y="5165142"/>
                        <a:ext cx="74453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312846"/>
              </p:ext>
            </p:extLst>
          </p:nvPr>
        </p:nvGraphicFramePr>
        <p:xfrm>
          <a:off x="4292630" y="5175870"/>
          <a:ext cx="219075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30" y="5175870"/>
                        <a:ext cx="219075" cy="220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691973"/>
              </p:ext>
            </p:extLst>
          </p:nvPr>
        </p:nvGraphicFramePr>
        <p:xfrm>
          <a:off x="4776023" y="5175870"/>
          <a:ext cx="571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" name="Equation" r:id="rId11" imgW="571320" imgH="241200" progId="Equation.DSMT4">
                  <p:embed/>
                </p:oleObj>
              </mc:Choice>
              <mc:Fallback>
                <p:oleObj name="Equation" r:id="rId11" imgW="571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023" y="5175870"/>
                        <a:ext cx="5715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395290"/>
              </p:ext>
            </p:extLst>
          </p:nvPr>
        </p:nvGraphicFramePr>
        <p:xfrm>
          <a:off x="6331560" y="5104687"/>
          <a:ext cx="1117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" name="Equation" r:id="rId13" imgW="1117440" imgH="380880" progId="Equation.DSMT4">
                  <p:embed/>
                </p:oleObj>
              </mc:Choice>
              <mc:Fallback>
                <p:oleObj name="Equation" r:id="rId13" imgW="11174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1560" y="5104687"/>
                        <a:ext cx="1117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669875"/>
              </p:ext>
            </p:extLst>
          </p:nvPr>
        </p:nvGraphicFramePr>
        <p:xfrm>
          <a:off x="9518679" y="5174537"/>
          <a:ext cx="571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" name="Equation" r:id="rId15" imgW="571320" imgH="241200" progId="Equation.DSMT4">
                  <p:embed/>
                </p:oleObj>
              </mc:Choice>
              <mc:Fallback>
                <p:oleObj name="Equation" r:id="rId15" imgW="571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8679" y="5174537"/>
                        <a:ext cx="5715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863228"/>
              </p:ext>
            </p:extLst>
          </p:nvPr>
        </p:nvGraphicFramePr>
        <p:xfrm>
          <a:off x="2104778" y="5452699"/>
          <a:ext cx="2286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" name="Equation" r:id="rId17" imgW="241200" imgH="291960" progId="Equation.DSMT4">
                  <p:embed/>
                </p:oleObj>
              </mc:Choice>
              <mc:Fallback>
                <p:oleObj name="Equation" r:id="rId17" imgW="2412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4778" y="5452699"/>
                        <a:ext cx="228600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/>
              <a:t>3</a:t>
            </a:r>
            <a:r>
              <a:rPr lang="ru-RU" dirty="0" smtClean="0"/>
              <a:t>/1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ru-RU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dirty="0" smtClean="0"/>
              <a:t>CUDA-</a:t>
            </a:r>
            <a:r>
              <a:rPr lang="ru-RU" dirty="0" smtClean="0"/>
              <a:t>СРЕДЕ, Елкин Д. 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56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Модификация модели</a:t>
            </a:r>
            <a:r>
              <a:rPr lang="en-US" dirty="0" smtClean="0"/>
              <a:t> </a:t>
            </a:r>
            <a:r>
              <a:rPr lang="ru-RU" dirty="0" smtClean="0"/>
              <a:t>для случая радиально симметричных искажений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80" y="2184019"/>
            <a:ext cx="3467100" cy="3505200"/>
          </a:xfr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82066" y="29473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242352"/>
              </p:ext>
            </p:extLst>
          </p:nvPr>
        </p:nvGraphicFramePr>
        <p:xfrm>
          <a:off x="1097280" y="1903616"/>
          <a:ext cx="2806505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" name="Equation" r:id="rId5" imgW="1269720" imgH="368280" progId="Equation.DSMT4">
                  <p:embed/>
                </p:oleObj>
              </mc:Choice>
              <mc:Fallback>
                <p:oleObj name="Equation" r:id="rId5" imgW="1269720" imgH="3682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1903616"/>
                        <a:ext cx="2806505" cy="8229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98471" y="30557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602736" y="20665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/>
              <a:t>4</a:t>
            </a:r>
            <a:r>
              <a:rPr lang="ru-RU" dirty="0" smtClean="0"/>
              <a:t>/1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ru-RU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dirty="0" smtClean="0"/>
              <a:t>CUDA-</a:t>
            </a:r>
            <a:r>
              <a:rPr lang="ru-RU" dirty="0" smtClean="0"/>
              <a:t>СРЕДЕ, Елкин Д. А.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097280" y="2837110"/>
            <a:ext cx="6081286" cy="303198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 smtClean="0"/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 smtClean="0"/>
              <a:t> </a:t>
            </a:r>
            <a:endParaRPr lang="en-US" sz="16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 smtClean="0"/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 smtClean="0"/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 smtClean="0"/>
              <a:t> </a:t>
            </a:r>
          </a:p>
        </p:txBody>
      </p:sp>
      <p:sp>
        <p:nvSpPr>
          <p:cNvPr id="3" name="Rectangle 10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286935"/>
              </p:ext>
            </p:extLst>
          </p:nvPr>
        </p:nvGraphicFramePr>
        <p:xfrm>
          <a:off x="1512888" y="2811463"/>
          <a:ext cx="38179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" name="Equation" r:id="rId7" imgW="3822480" imgH="583920" progId="Equation.DSMT4">
                  <p:embed/>
                </p:oleObj>
              </mc:Choice>
              <mc:Fallback>
                <p:oleObj name="Equation" r:id="rId7" imgW="3822480" imgH="583920" progId="Equation.DSMT4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2811463"/>
                        <a:ext cx="3817937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06"/>
          <p:cNvSpPr>
            <a:spLocks noChangeArrowheads="1"/>
          </p:cNvSpPr>
          <p:nvPr/>
        </p:nvSpPr>
        <p:spPr bwMode="auto">
          <a:xfrm>
            <a:off x="1495645" y="37004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179577"/>
              </p:ext>
            </p:extLst>
          </p:nvPr>
        </p:nvGraphicFramePr>
        <p:xfrm>
          <a:off x="1520825" y="3376613"/>
          <a:ext cx="327501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" name="Equation" r:id="rId9" imgW="3288960" imgH="558720" progId="Equation.DSMT4">
                  <p:embed/>
                </p:oleObj>
              </mc:Choice>
              <mc:Fallback>
                <p:oleObj name="Equation" r:id="rId9" imgW="3288960" imgH="558720" progId="Equation.DSMT4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3376613"/>
                        <a:ext cx="3275013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08"/>
          <p:cNvSpPr>
            <a:spLocks noChangeArrowheads="1"/>
          </p:cNvSpPr>
          <p:nvPr/>
        </p:nvSpPr>
        <p:spPr bwMode="auto">
          <a:xfrm>
            <a:off x="1495645" y="41127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943267"/>
              </p:ext>
            </p:extLst>
          </p:nvPr>
        </p:nvGraphicFramePr>
        <p:xfrm>
          <a:off x="1512888" y="3914775"/>
          <a:ext cx="44069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" name="Equation" r:id="rId11" imgW="4419360" imgH="558720" progId="Equation.DSMT4">
                  <p:embed/>
                </p:oleObj>
              </mc:Choice>
              <mc:Fallback>
                <p:oleObj name="Equation" r:id="rId11" imgW="4419360" imgH="558720" progId="Equation.DSMT4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3914775"/>
                        <a:ext cx="44069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1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145158"/>
              </p:ext>
            </p:extLst>
          </p:nvPr>
        </p:nvGraphicFramePr>
        <p:xfrm>
          <a:off x="1512888" y="4457700"/>
          <a:ext cx="44069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" name="Equation" r:id="rId13" imgW="4419360" imgH="558720" progId="Equation.DSMT4">
                  <p:embed/>
                </p:oleObj>
              </mc:Choice>
              <mc:Fallback>
                <p:oleObj name="Equation" r:id="rId13" imgW="4419360" imgH="558720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4457700"/>
                        <a:ext cx="44069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291424"/>
              </p:ext>
            </p:extLst>
          </p:nvPr>
        </p:nvGraphicFramePr>
        <p:xfrm>
          <a:off x="1509713" y="5018503"/>
          <a:ext cx="44132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" name="Equation" r:id="rId15" imgW="4419360" imgH="1117440" progId="Equation.DSMT4">
                  <p:embed/>
                </p:oleObj>
              </mc:Choice>
              <mc:Fallback>
                <p:oleObj name="Equation" r:id="rId15" imgW="4419360" imgH="1117440" progId="Equation.DSMT4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5018503"/>
                        <a:ext cx="4413250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802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программного комплекса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Шаги</a:t>
            </a:r>
            <a:r>
              <a:rPr lang="en-US" dirty="0" smtClean="0"/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Инициализация</a:t>
            </a:r>
            <a:r>
              <a:rPr lang="en-US" dirty="0" smtClean="0"/>
              <a:t> </a:t>
            </a:r>
            <a:r>
              <a:rPr lang="ru-RU" i="1" dirty="0" smtClean="0"/>
              <a:t>y </a:t>
            </a:r>
            <a:r>
              <a:rPr lang="en-US" dirty="0" err="1" smtClean="0"/>
              <a:t>значением</a:t>
            </a:r>
            <a:r>
              <a:rPr lang="en-US" dirty="0" smtClean="0"/>
              <a:t>    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Параллельно</a:t>
            </a:r>
            <a:r>
              <a:rPr lang="en-US" dirty="0" smtClean="0"/>
              <a:t> </a:t>
            </a:r>
            <a:r>
              <a:rPr lang="en-US" dirty="0" err="1" smtClean="0"/>
              <a:t>для</a:t>
            </a:r>
            <a:r>
              <a:rPr lang="en-US" dirty="0" smtClean="0"/>
              <a:t> </a:t>
            </a:r>
            <a:r>
              <a:rPr lang="en-US" dirty="0" err="1" smtClean="0"/>
              <a:t>каждого</a:t>
            </a:r>
            <a:r>
              <a:rPr lang="en-US" dirty="0" smtClean="0"/>
              <a:t> </a:t>
            </a:r>
            <a:r>
              <a:rPr lang="en-US" dirty="0" err="1" smtClean="0"/>
              <a:t>отсчета</a:t>
            </a:r>
            <a:r>
              <a:rPr lang="en-US" dirty="0" smtClean="0"/>
              <a:t> </a:t>
            </a:r>
            <a:r>
              <a:rPr lang="en-US" dirty="0" err="1" smtClean="0"/>
              <a:t>рассчитать</a:t>
            </a:r>
            <a:r>
              <a:rPr lang="en-US" dirty="0" smtClean="0"/>
              <a:t>                 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Параллельно</a:t>
            </a:r>
            <a:r>
              <a:rPr lang="en-US" dirty="0" smtClean="0"/>
              <a:t> </a:t>
            </a:r>
            <a:r>
              <a:rPr lang="en-US" dirty="0" err="1" smtClean="0"/>
              <a:t>для</a:t>
            </a:r>
            <a:r>
              <a:rPr lang="en-US" dirty="0" smtClean="0"/>
              <a:t> </a:t>
            </a:r>
            <a:r>
              <a:rPr lang="en-US" dirty="0" err="1" smtClean="0"/>
              <a:t>каждого</a:t>
            </a:r>
            <a:r>
              <a:rPr lang="en-US" dirty="0" smtClean="0"/>
              <a:t> </a:t>
            </a:r>
            <a:r>
              <a:rPr lang="en-US" dirty="0" err="1" smtClean="0"/>
              <a:t>отсчета</a:t>
            </a:r>
            <a:r>
              <a:rPr lang="en-US" dirty="0" smtClean="0"/>
              <a:t> </a:t>
            </a:r>
            <a:r>
              <a:rPr lang="en-US" dirty="0" err="1" smtClean="0"/>
              <a:t>рассчитать</a:t>
            </a:r>
            <a:r>
              <a:rPr lang="en-US" dirty="0" smtClean="0"/>
              <a:t>                   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Параллельно</a:t>
            </a:r>
            <a:r>
              <a:rPr lang="en-US" dirty="0" smtClean="0"/>
              <a:t> </a:t>
            </a:r>
            <a:r>
              <a:rPr lang="en-US" dirty="0" err="1" smtClean="0"/>
              <a:t>для</a:t>
            </a:r>
            <a:r>
              <a:rPr lang="en-US" dirty="0" smtClean="0"/>
              <a:t> </a:t>
            </a:r>
            <a:r>
              <a:rPr lang="en-US" dirty="0" err="1" smtClean="0"/>
              <a:t>каждого</a:t>
            </a:r>
            <a:r>
              <a:rPr lang="en-US" dirty="0" smtClean="0"/>
              <a:t> </a:t>
            </a:r>
            <a:r>
              <a:rPr lang="en-US" dirty="0" err="1" smtClean="0"/>
              <a:t>отсчета</a:t>
            </a:r>
            <a:r>
              <a:rPr lang="en-US" dirty="0" smtClean="0"/>
              <a:t> </a:t>
            </a:r>
            <a:r>
              <a:rPr lang="en-US" dirty="0" err="1" smtClean="0"/>
              <a:t>рассчитать</a:t>
            </a:r>
            <a:r>
              <a:rPr lang="en-US" dirty="0" smtClean="0"/>
              <a:t>                   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/>
              <a:t>5</a:t>
            </a:r>
            <a:r>
              <a:rPr lang="ru-RU" dirty="0" smtClean="0"/>
              <a:t>/1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ru-RU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dirty="0" smtClean="0"/>
              <a:t>CUDA-</a:t>
            </a:r>
            <a:r>
              <a:rPr lang="ru-RU" dirty="0" smtClean="0"/>
              <a:t>СРЕДЕ, Елкин Д. А.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982064"/>
              </p:ext>
            </p:extLst>
          </p:nvPr>
        </p:nvGraphicFramePr>
        <p:xfrm>
          <a:off x="1217613" y="2236788"/>
          <a:ext cx="43703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4" imgW="4381200" imgH="558720" progId="Equation.DSMT4">
                  <p:embed/>
                </p:oleObj>
              </mc:Choice>
              <mc:Fallback>
                <p:oleObj name="Equation" r:id="rId4" imgW="43812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2236788"/>
                        <a:ext cx="4370387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93357"/>
              </p:ext>
            </p:extLst>
          </p:nvPr>
        </p:nvGraphicFramePr>
        <p:xfrm>
          <a:off x="4565928" y="3736975"/>
          <a:ext cx="188912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6" imgW="190440" imgH="279360" progId="Equation.DSMT4">
                  <p:embed/>
                </p:oleObj>
              </mc:Choice>
              <mc:Fallback>
                <p:oleObj name="Equation" r:id="rId6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928" y="3736975"/>
                        <a:ext cx="188912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861101"/>
              </p:ext>
            </p:extLst>
          </p:nvPr>
        </p:nvGraphicFramePr>
        <p:xfrm>
          <a:off x="6275176" y="4184650"/>
          <a:ext cx="8731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8" imgW="876240" imgH="558720" progId="Equation.DSMT4">
                  <p:embed/>
                </p:oleObj>
              </mc:Choice>
              <mc:Fallback>
                <p:oleObj name="Equation" r:id="rId8" imgW="87624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176" y="4184650"/>
                        <a:ext cx="87312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672666"/>
              </p:ext>
            </p:extLst>
          </p:nvPr>
        </p:nvGraphicFramePr>
        <p:xfrm>
          <a:off x="6275176" y="4757014"/>
          <a:ext cx="9874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10" imgW="990360" imgH="558720" progId="Equation.DSMT4">
                  <p:embed/>
                </p:oleObj>
              </mc:Choice>
              <mc:Fallback>
                <p:oleObj name="Equation" r:id="rId10" imgW="9903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176" y="4757014"/>
                        <a:ext cx="98742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564251"/>
              </p:ext>
            </p:extLst>
          </p:nvPr>
        </p:nvGraphicFramePr>
        <p:xfrm>
          <a:off x="6287876" y="5339732"/>
          <a:ext cx="9747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12" imgW="977760" imgH="558720" progId="Equation.DSMT4">
                  <p:embed/>
                </p:oleObj>
              </mc:Choice>
              <mc:Fallback>
                <p:oleObj name="Equation" r:id="rId12" imgW="9777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7876" y="5339732"/>
                        <a:ext cx="97472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2886666402"/>
              </p:ext>
            </p:extLst>
          </p:nvPr>
        </p:nvGraphicFramePr>
        <p:xfrm>
          <a:off x="8133114" y="1845734"/>
          <a:ext cx="3949191" cy="2076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895620917"/>
              </p:ext>
            </p:extLst>
          </p:nvPr>
        </p:nvGraphicFramePr>
        <p:xfrm>
          <a:off x="8133114" y="4024065"/>
          <a:ext cx="3949191" cy="2076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</p:spTree>
    <p:extLst>
      <p:ext uri="{BB962C8B-B14F-4D97-AF65-F5344CB8AC3E}">
        <p14:creationId xmlns:p14="http://schemas.microsoft.com/office/powerpoint/2010/main" val="34417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ru-RU" dirty="0" smtClean="0"/>
              <a:t>равнение</a:t>
            </a:r>
            <a:r>
              <a:rPr lang="en-US" dirty="0" smtClean="0"/>
              <a:t> </a:t>
            </a:r>
            <a:r>
              <a:rPr lang="ru-RU" dirty="0" smtClean="0"/>
              <a:t>результатов обработки при </a:t>
            </a:r>
            <a:r>
              <a:rPr lang="el-GR" dirty="0"/>
              <a:t>σ</a:t>
            </a:r>
            <a:r>
              <a:rPr lang="ru-RU" dirty="0"/>
              <a:t>=3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797094"/>
              </p:ext>
            </p:extLst>
          </p:nvPr>
        </p:nvGraphicFramePr>
        <p:xfrm>
          <a:off x="1097280" y="2023962"/>
          <a:ext cx="10115202" cy="42046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679"/>
                <a:gridCol w="1765738"/>
                <a:gridCol w="1868785"/>
              </a:tblGrid>
              <a:tr h="548687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ru-RU" sz="2400" dirty="0">
                          <a:effectLst/>
                        </a:rPr>
                        <a:t>Фильтр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ru-RU" sz="2400" dirty="0">
                          <a:effectLst/>
                        </a:rPr>
                        <a:t>СКО «Лена»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ru-RU" sz="2400" dirty="0">
                          <a:effectLst/>
                        </a:rPr>
                        <a:t>СКО «Город»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48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8,7016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15,1467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8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8,704</a:t>
                      </a: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15,1555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124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9613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6698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8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8,9870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15,294</a:t>
                      </a: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8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8,8932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16,846</a:t>
                      </a: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8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OpenCV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Винеровский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фильтр)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3741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6</a:t>
            </a:fld>
            <a:r>
              <a:rPr lang="ru-RU" dirty="0" smtClean="0"/>
              <a:t>/1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ru-RU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dirty="0" smtClean="0"/>
              <a:t>CUDA-</a:t>
            </a:r>
            <a:r>
              <a:rPr lang="ru-RU" dirty="0" smtClean="0"/>
              <a:t>СРЕДЕ, Елкин Д. А.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24609" y="26170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56535"/>
              </p:ext>
            </p:extLst>
          </p:nvPr>
        </p:nvGraphicFramePr>
        <p:xfrm>
          <a:off x="2743200" y="2627586"/>
          <a:ext cx="33051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Equation" r:id="rId4" imgW="3314700" imgH="431800" progId="Equation.DSMT4">
                  <p:embed/>
                </p:oleObj>
              </mc:Choice>
              <mc:Fallback>
                <p:oleObj name="Equation" r:id="rId4" imgW="33147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627586"/>
                        <a:ext cx="33051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618594" y="31179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195968"/>
              </p:ext>
            </p:extLst>
          </p:nvPr>
        </p:nvGraphicFramePr>
        <p:xfrm>
          <a:off x="3162299" y="3176933"/>
          <a:ext cx="24669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Equation" r:id="rId6" imgW="2476500" imgH="431800" progId="Equation.DSMT4">
                  <p:embed/>
                </p:oleObj>
              </mc:Choice>
              <mc:Fallback>
                <p:oleObj name="Equation" r:id="rId6" imgW="24765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299" y="3176933"/>
                        <a:ext cx="24669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599560"/>
              </p:ext>
            </p:extLst>
          </p:nvPr>
        </p:nvGraphicFramePr>
        <p:xfrm>
          <a:off x="2676843" y="3696500"/>
          <a:ext cx="3449637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Equation" r:id="rId8" imgW="3454200" imgH="863280" progId="Equation.DSMT4">
                  <p:embed/>
                </p:oleObj>
              </mc:Choice>
              <mc:Fallback>
                <p:oleObj name="Equation" r:id="rId8" imgW="345420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843" y="3696500"/>
                        <a:ext cx="3449637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492472" y="46318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415847"/>
              </p:ext>
            </p:extLst>
          </p:nvPr>
        </p:nvGraphicFramePr>
        <p:xfrm>
          <a:off x="2962273" y="4631507"/>
          <a:ext cx="28670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Equation" r:id="rId10" imgW="2870200" imgH="444500" progId="Equation.DSMT4">
                  <p:embed/>
                </p:oleObj>
              </mc:Choice>
              <mc:Fallback>
                <p:oleObj name="Equation" r:id="rId10" imgW="2870200" imgH="444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3" y="4631507"/>
                        <a:ext cx="28670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45528"/>
              </p:ext>
            </p:extLst>
          </p:nvPr>
        </p:nvGraphicFramePr>
        <p:xfrm>
          <a:off x="2739905" y="5183639"/>
          <a:ext cx="33051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Equation" r:id="rId12" imgW="3314700" imgH="431800" progId="Equation.DSMT4">
                  <p:embed/>
                </p:oleObj>
              </mc:Choice>
              <mc:Fallback>
                <p:oleObj name="Equation" r:id="rId12" imgW="33147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9905" y="5183639"/>
                        <a:ext cx="33051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596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ru-RU" dirty="0" smtClean="0"/>
              <a:t>равнение</a:t>
            </a:r>
            <a:r>
              <a:rPr lang="en-US" dirty="0" smtClean="0"/>
              <a:t> </a:t>
            </a:r>
            <a:r>
              <a:rPr lang="ru-RU" dirty="0" smtClean="0"/>
              <a:t>результатов обработки при </a:t>
            </a:r>
            <a:r>
              <a:rPr lang="el-GR" dirty="0"/>
              <a:t>σ</a:t>
            </a:r>
            <a:r>
              <a:rPr lang="ru-RU" dirty="0" smtClean="0"/>
              <a:t>=</a:t>
            </a:r>
            <a:r>
              <a:rPr lang="en-US" dirty="0" smtClean="0"/>
              <a:t>5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052958"/>
              </p:ext>
            </p:extLst>
          </p:nvPr>
        </p:nvGraphicFramePr>
        <p:xfrm>
          <a:off x="1097280" y="2023962"/>
          <a:ext cx="10115202" cy="42046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679"/>
                <a:gridCol w="1765738"/>
                <a:gridCol w="1868785"/>
              </a:tblGrid>
              <a:tr h="548687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ru-RU" sz="2400" dirty="0">
                          <a:effectLst/>
                        </a:rPr>
                        <a:t>Фильтр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ru-RU" sz="2400" dirty="0">
                          <a:effectLst/>
                        </a:rPr>
                        <a:t>СКО «Лена»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ru-RU" sz="2400" dirty="0">
                          <a:effectLst/>
                        </a:rPr>
                        <a:t>СКО «Город»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48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11,626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23,516</a:t>
                      </a:r>
                      <a:r>
                        <a:rPr lang="ru-RU" sz="24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8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11,7534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23,520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124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11,8041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23,6472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8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11,9505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23,733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8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12,163</a:t>
                      </a:r>
                      <a:r>
                        <a:rPr lang="ru-RU" sz="24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23,6343</a:t>
                      </a:r>
                    </a:p>
                  </a:txBody>
                  <a:tcPr marL="68580" marR="68580" marT="0" marB="0" anchor="ctr"/>
                </a:tc>
              </a:tr>
              <a:tr h="54868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OpenCV</a:t>
                      </a:r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Винеровский</a:t>
                      </a:r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фильтр)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ru-RU" sz="24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8003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7</a:t>
            </a:fld>
            <a:r>
              <a:rPr lang="ru-RU" dirty="0" smtClean="0"/>
              <a:t>/1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ru-RU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dirty="0" smtClean="0"/>
              <a:t>CUDA-</a:t>
            </a:r>
            <a:r>
              <a:rPr lang="ru-RU" dirty="0" smtClean="0"/>
              <a:t>СРЕДЕ, Елкин Д. А.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24609" y="26170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43200" y="2627586"/>
          <a:ext cx="33051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" name="Equation" r:id="rId4" imgW="3314700" imgH="431800" progId="Equation.DSMT4">
                  <p:embed/>
                </p:oleObj>
              </mc:Choice>
              <mc:Fallback>
                <p:oleObj name="Equation" r:id="rId4" imgW="3314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627586"/>
                        <a:ext cx="33051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618594" y="31179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162299" y="3176933"/>
          <a:ext cx="24669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" name="Equation" r:id="rId6" imgW="2476500" imgH="431800" progId="Equation.DSMT4">
                  <p:embed/>
                </p:oleObj>
              </mc:Choice>
              <mc:Fallback>
                <p:oleObj name="Equation" r:id="rId6" imgW="2476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299" y="3176933"/>
                        <a:ext cx="24669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2676843" y="3696500"/>
          <a:ext cx="3449637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" name="Equation" r:id="rId8" imgW="3454200" imgH="863280" progId="Equation.DSMT4">
                  <p:embed/>
                </p:oleObj>
              </mc:Choice>
              <mc:Fallback>
                <p:oleObj name="Equation" r:id="rId8" imgW="345420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843" y="3696500"/>
                        <a:ext cx="3449637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492472" y="46318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962273" y="4631507"/>
          <a:ext cx="28670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" name="Equation" r:id="rId10" imgW="2870200" imgH="444500" progId="Equation.DSMT4">
                  <p:embed/>
                </p:oleObj>
              </mc:Choice>
              <mc:Fallback>
                <p:oleObj name="Equation" r:id="rId10" imgW="28702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3" y="4631507"/>
                        <a:ext cx="28670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739905" y="5183639"/>
          <a:ext cx="33051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" name="Equation" r:id="rId12" imgW="3314700" imgH="431800" progId="Equation.DSMT4">
                  <p:embed/>
                </p:oleObj>
              </mc:Choice>
              <mc:Fallback>
                <p:oleObj name="Equation" r:id="rId12" imgW="3314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9905" y="5183639"/>
                        <a:ext cx="33051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531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</a:t>
            </a:r>
            <a:r>
              <a:rPr lang="en-US" dirty="0" smtClean="0"/>
              <a:t> – </a:t>
            </a:r>
            <a:r>
              <a:rPr lang="ru-RU" dirty="0" smtClean="0"/>
              <a:t>сравнение результатов при </a:t>
            </a:r>
            <a:r>
              <a:rPr lang="el-GR" dirty="0" smtClean="0"/>
              <a:t>σ</a:t>
            </a:r>
            <a:r>
              <a:rPr lang="ru-RU" dirty="0" smtClean="0"/>
              <a:t>=3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/>
              <a:t>8</a:t>
            </a:r>
            <a:r>
              <a:rPr lang="ru-RU" dirty="0" smtClean="0"/>
              <a:t>/1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ru-RU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dirty="0" smtClean="0"/>
              <a:t>CUDA-</a:t>
            </a:r>
            <a:r>
              <a:rPr lang="ru-RU" dirty="0" smtClean="0"/>
              <a:t>СРЕДЕ, Елкин Д. А.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97280" y="5029024"/>
            <a:ext cx="2286000" cy="25657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ru-RU" sz="1400" dirty="0" smtClean="0"/>
              <a:t>Исходное изображение</a:t>
            </a:r>
            <a:endParaRPr lang="en-US" sz="1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855259" y="5027017"/>
            <a:ext cx="1970691" cy="25657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Размытое изображение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455584" y="4926904"/>
            <a:ext cx="1970691" cy="35668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ru-RU" sz="1400" dirty="0" smtClean="0"/>
              <a:t>Восстановленное нелинейным фильтром</a:t>
            </a:r>
            <a:endParaRPr lang="en-US" sz="1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9027334" y="5031339"/>
            <a:ext cx="1970691" cy="25657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OpenCV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58500"/>
            <a:ext cx="2286000" cy="228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05" y="2658500"/>
            <a:ext cx="2286000" cy="228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30" y="2658500"/>
            <a:ext cx="2286000" cy="2286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26585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9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/>
              <a:t>2</a:t>
            </a:r>
            <a:r>
              <a:rPr lang="en-US" dirty="0" smtClean="0"/>
              <a:t> – </a:t>
            </a:r>
            <a:r>
              <a:rPr lang="ru-RU" dirty="0" smtClean="0"/>
              <a:t>сравнение результатов при </a:t>
            </a:r>
            <a:r>
              <a:rPr lang="el-GR" dirty="0" smtClean="0"/>
              <a:t>σ</a:t>
            </a:r>
            <a:r>
              <a:rPr lang="ru-RU" dirty="0" smtClean="0"/>
              <a:t>=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 smtClean="0"/>
              <a:t>9</a:t>
            </a:r>
            <a:r>
              <a:rPr lang="ru-RU" dirty="0" smtClean="0"/>
              <a:t>/1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ru-RU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dirty="0" smtClean="0"/>
              <a:t>CUDA-</a:t>
            </a:r>
            <a:r>
              <a:rPr lang="ru-RU" dirty="0" smtClean="0"/>
              <a:t>СРЕДЕ, Елкин Д. А.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97280" y="5029024"/>
            <a:ext cx="2286000" cy="25657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ru-RU" sz="1400" dirty="0" smtClean="0"/>
              <a:t>Исходное изображение</a:t>
            </a:r>
            <a:endParaRPr lang="en-US" sz="1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855259" y="5027017"/>
            <a:ext cx="1970691" cy="25657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Размытое изображение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455584" y="4926904"/>
            <a:ext cx="1970691" cy="35668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ru-RU" sz="1400" dirty="0" smtClean="0"/>
              <a:t>Восстановленное нелинейным фильтром</a:t>
            </a:r>
            <a:endParaRPr lang="en-US" sz="1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9027334" y="5031339"/>
            <a:ext cx="1970691" cy="25657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OpenCV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58500"/>
            <a:ext cx="2286000" cy="228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49" y="2658500"/>
            <a:ext cx="2286000" cy="2286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848" y="2658500"/>
            <a:ext cx="2286000" cy="2286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26585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1749</TotalTime>
  <Words>693</Words>
  <Application>Microsoft Office PowerPoint</Application>
  <PresentationFormat>Widescreen</PresentationFormat>
  <Paragraphs>131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Times New Roman</vt:lpstr>
      <vt:lpstr>Retrospect</vt:lpstr>
      <vt:lpstr>MathType 6.0 Equation</vt:lpstr>
      <vt:lpstr>Equation</vt:lpstr>
      <vt:lpstr>Разработка и исследование массивно-многопоточного алгоритма нелинейной фильтрации изображений в CUDA-среде</vt:lpstr>
      <vt:lpstr>Цель работы</vt:lpstr>
      <vt:lpstr>Постановка задачи</vt:lpstr>
      <vt:lpstr>Модификация модели для случая радиально симметричных искажений</vt:lpstr>
      <vt:lpstr>Описание программного комплекса</vt:lpstr>
      <vt:lpstr>Cравнение результатов обработки при σ=3 </vt:lpstr>
      <vt:lpstr>Cравнение результатов обработки при σ=5</vt:lpstr>
      <vt:lpstr>Пример 1 – сравнение результатов при σ=3</vt:lpstr>
      <vt:lpstr>Пример 2 – сравнение результатов при σ=5</vt:lpstr>
      <vt:lpstr>Пример 3 – сравнение результатов при σ=3</vt:lpstr>
      <vt:lpstr>Пример 4 – сравнение результатов при σ=5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ВОС­СТА­НОВ­ЛЕ­НИЕ ИЗО­БРА­ЖЕ­НИЙ НЕЛИНЕЙНЫМИ ФИЛЬТРАМИ,  ПОЛУЧЕННЫМИ ИДЕНТИФИКАЦИЕЙ ЛИНЕЙНОЙ ПО ПАРАМЕТРАМ МОДЕЛИ</dc:title>
  <dc:creator>Денис Елкин</dc:creator>
  <cp:lastModifiedBy>Денис Елкин</cp:lastModifiedBy>
  <cp:revision>76</cp:revision>
  <dcterms:created xsi:type="dcterms:W3CDTF">2016-04-06T00:38:48Z</dcterms:created>
  <dcterms:modified xsi:type="dcterms:W3CDTF">2016-05-26T06:11:27Z</dcterms:modified>
</cp:coreProperties>
</file>