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70" r:id="rId6"/>
    <p:sldId id="279" r:id="rId7"/>
    <p:sldId id="263" r:id="rId8"/>
    <p:sldId id="271" r:id="rId9"/>
    <p:sldId id="259" r:id="rId10"/>
    <p:sldId id="276" r:id="rId11"/>
    <p:sldId id="277" r:id="rId12"/>
    <p:sldId id="278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4" autoAdjust="0"/>
  </p:normalViewPr>
  <p:slideViewPr>
    <p:cSldViewPr snapToGrid="0">
      <p:cViewPr varScale="1">
        <p:scale>
          <a:sx n="91" d="100"/>
          <a:sy n="91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8730.9699999999993</c:v>
                </c:pt>
                <c:pt idx="1">
                  <c:v>2152.38</c:v>
                </c:pt>
                <c:pt idx="2">
                  <c:v>582.18600000000004</c:v>
                </c:pt>
                <c:pt idx="3">
                  <c:v>360.12299999999999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666240"/>
        <c:axId val="2074667328"/>
      </c:scatterChart>
      <c:valAx>
        <c:axId val="20746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Количество</a:t>
                </a:r>
                <a:r>
                  <a:rPr lang="ru-RU" sz="1600" baseline="0" dirty="0" smtClean="0"/>
                  <a:t> нитей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67328"/>
        <c:crosses val="autoZero"/>
        <c:crossBetween val="midCat"/>
      </c:valAx>
      <c:valAx>
        <c:axId val="207466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Время,</a:t>
                </a:r>
                <a:r>
                  <a:rPr lang="ru-RU" sz="1600" baseline="0" dirty="0" smtClean="0"/>
                  <a:t> </a:t>
                </a:r>
                <a:r>
                  <a:rPr lang="ru-RU" sz="1600" baseline="0" dirty="0" err="1" smtClean="0"/>
                  <a:t>мс</a:t>
                </a:r>
                <a:r>
                  <a:rPr lang="ru-RU" sz="1600" baseline="0" dirty="0" smtClean="0"/>
                  <a:t> 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66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256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4.0564259099229689</c:v>
                </c:pt>
                <c:pt idx="2">
                  <c:v>14.996873851312122</c:v>
                </c:pt>
                <c:pt idx="3">
                  <c:v>24.244410937374173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668416"/>
        <c:axId val="2074669504"/>
      </c:scatterChart>
      <c:valAx>
        <c:axId val="207466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Количество</a:t>
                </a:r>
                <a:r>
                  <a:rPr lang="ru-RU" sz="1600" baseline="0" dirty="0" smtClean="0"/>
                  <a:t> нитей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69504"/>
        <c:crosses val="autoZero"/>
        <c:crossBetween val="midCat"/>
      </c:valAx>
      <c:valAx>
        <c:axId val="20746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aseline="0" dirty="0" smtClean="0"/>
                  <a:t>Эффективность 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6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AE95-EF91-455C-9D45-5F55244D8EB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559D5-C292-4352-B999-1561170B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2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7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8D69-ACD5-4714-B603-2193EB0E3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конструктивных подходов является использование моделей в виде последовательности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частности, Винер показал, что функциональный ряд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для описания систем, в которых нелинейность не слишком существенна. Опираясь на этот результат предпринимаются попытки использования рядов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Вольтерра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оценки и идентификации нелинейных систем [6]. Основная проблема, с которой приходится при этом сталкиваться, это сложность определения ядер ряда. Поэтому на этом пути пока не достигнуто значительных успехов.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59D5-C292-4352-B999-1561170BED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BE0053-6D77-47ED-9F5C-A3666916E82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F152D-D6EA-4778-9782-CC95BD85F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9144000" cy="356616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sz="5400" b="1" dirty="0"/>
              <a:t>CUDA</a:t>
            </a:r>
            <a:r>
              <a:rPr lang="ru-RU" sz="5400" b="1" dirty="0"/>
              <a:t>-среде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4455620"/>
            <a:ext cx="9144000" cy="1143000"/>
          </a:xfrm>
        </p:spPr>
        <p:txBody>
          <a:bodyPr numCol="1"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					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Елкин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 А.</a:t>
            </a: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		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Фурсов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В.А.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/>
              <a:t>2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2672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31260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31585" y="4926905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03335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0" y="2658500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49" y="2658500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48" y="2658500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2658500"/>
            <a:ext cx="2286000" cy="228600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3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/>
              <a:t>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2672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31260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31585" y="4926905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03335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0" y="2658500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64" y="265850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72" y="2658500"/>
            <a:ext cx="2286000" cy="2286000"/>
          </a:xfrm>
          <a:prstGeom prst="rect">
            <a:avLst/>
          </a:prstGeom>
        </p:spPr>
      </p:pic>
      <p:pic>
        <p:nvPicPr>
          <p:cNvPr id="21" name="Picture 2" descr="lena_3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265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/>
              <a:t>4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2672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31260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31585" y="4926905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03335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0" y="2658500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64" y="2658500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38" y="2658500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79" y="2658500"/>
            <a:ext cx="2286000" cy="2286000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представленным результатам можно судить о преимуществе использования нелинейного </a:t>
            </a:r>
            <a:r>
              <a:rPr lang="ru-RU" dirty="0" smtClean="0"/>
              <a:t>фильтра</a:t>
            </a:r>
            <a:r>
              <a:rPr lang="en-US" dirty="0"/>
              <a:t>:</a:t>
            </a:r>
            <a:r>
              <a:rPr lang="ru-RU" dirty="0" smtClean="0"/>
              <a:t> границы </a:t>
            </a:r>
            <a:r>
              <a:rPr lang="ru-RU" dirty="0"/>
              <a:t>объектов,  при восстановлении с помощью </a:t>
            </a:r>
            <a:r>
              <a:rPr lang="ru-RU" dirty="0" smtClean="0"/>
              <a:t>нелинейного </a:t>
            </a:r>
            <a:r>
              <a:rPr lang="ru-RU" dirty="0"/>
              <a:t>фильтра более </a:t>
            </a:r>
            <a:r>
              <a:rPr lang="ru-RU" dirty="0" smtClean="0"/>
              <a:t>четкие.</a:t>
            </a:r>
          </a:p>
          <a:p>
            <a:endParaRPr lang="ru-RU" dirty="0" smtClean="0"/>
          </a:p>
          <a:p>
            <a:r>
              <a:rPr lang="ru-RU" dirty="0" smtClean="0"/>
              <a:t>Также следует отметить удобство и простоту использования алгоритма идентификации параметров модели для задачи восстановления изображений.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Целью работы является разработка и исследование модели нелинейной фильтрации изображений для устранения динамических искажений. Создание программного обеспечения для исследования качества восстановления изображений с помощью разработанной модели.</a:t>
            </a:r>
          </a:p>
          <a:p>
            <a:endParaRPr lang="ru-RU" dirty="0"/>
          </a:p>
          <a:p>
            <a:r>
              <a:rPr lang="ru-RU" sz="2600" b="1" u="sng" dirty="0"/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Анализ задачи построения нелинейного фильтра для устранения динамических искажений.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 модели нелинейного </a:t>
            </a:r>
            <a:r>
              <a:rPr lang="ru-RU" dirty="0" smtClean="0"/>
              <a:t>фильтра для искажений с радиальной симметрией.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Разработка программного комплекса.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Проведение экспериментов по восстановлению изображений с помощью разработанной модели нелинейного фильтра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3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Полином </a:t>
            </a:r>
            <a:r>
              <a:rPr lang="ru-RU" dirty="0" err="1" smtClean="0"/>
              <a:t>Колмагорова-Габора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Матричное соотношение: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Задача заключается в том, чтобы по одной реализации (фрагменту изображения) построить </a:t>
            </a:r>
            <a:r>
              <a:rPr lang="ru-RU" dirty="0" smtClean="0"/>
              <a:t>оценку </a:t>
            </a:r>
            <a:r>
              <a:rPr lang="en-US" b="1" dirty="0" smtClean="0"/>
              <a:t>ĉ</a:t>
            </a:r>
            <a:r>
              <a:rPr lang="ru-RU" dirty="0" smtClean="0"/>
              <a:t> вектора параметров </a:t>
            </a:r>
            <a:r>
              <a:rPr lang="ru-RU" b="1" dirty="0"/>
              <a:t>с</a:t>
            </a:r>
            <a:r>
              <a:rPr lang="ru-RU" dirty="0"/>
              <a:t> по доступным для непосредственного наблюдения             -матрице     и           -вектору                     , при неизвестном           -векторе ошибок</a:t>
            </a:r>
            <a:r>
              <a:rPr lang="en-US" dirty="0"/>
              <a:t>  </a:t>
            </a:r>
            <a:r>
              <a:rPr lang="ru-RU" dirty="0"/>
              <a:t> </a:t>
            </a:r>
            <a:endParaRPr lang="ru-RU" b="1" dirty="0"/>
          </a:p>
          <a:p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305886"/>
              </p:ext>
            </p:extLst>
          </p:nvPr>
        </p:nvGraphicFramePr>
        <p:xfrm>
          <a:off x="3780448" y="3664533"/>
          <a:ext cx="1585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4" imgW="1193760" imgH="291960" progId="Equation.DSMT4">
                  <p:embed/>
                </p:oleObj>
              </mc:Choice>
              <mc:Fallback>
                <p:oleObj name="Equation" r:id="rId4" imgW="1193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448" y="3664533"/>
                        <a:ext cx="1585912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55787"/>
              </p:ext>
            </p:extLst>
          </p:nvPr>
        </p:nvGraphicFramePr>
        <p:xfrm>
          <a:off x="6200496" y="5174918"/>
          <a:ext cx="7445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6" imgW="749160" imgH="241200" progId="Equation.DSMT4">
                  <p:embed/>
                </p:oleObj>
              </mc:Choice>
              <mc:Fallback>
                <p:oleObj name="Equation" r:id="rId6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496" y="5174918"/>
                        <a:ext cx="7445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87338"/>
              </p:ext>
            </p:extLst>
          </p:nvPr>
        </p:nvGraphicFramePr>
        <p:xfrm>
          <a:off x="7939529" y="5193357"/>
          <a:ext cx="219075" cy="20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529" y="5193357"/>
                        <a:ext cx="219075" cy="2044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2005"/>
              </p:ext>
            </p:extLst>
          </p:nvPr>
        </p:nvGraphicFramePr>
        <p:xfrm>
          <a:off x="5366360" y="5460016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Equation" r:id="rId10" imgW="291960" imgH="241200" progId="Equation.DSMT4">
                  <p:embed/>
                </p:oleObj>
              </mc:Choice>
              <mc:Fallback>
                <p:oleObj name="Equation" r:id="rId10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360" y="5460016"/>
                        <a:ext cx="292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68928"/>
              </p:ext>
            </p:extLst>
          </p:nvPr>
        </p:nvGraphicFramePr>
        <p:xfrm>
          <a:off x="1940431" y="5388414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Equation" r:id="rId12" imgW="1117440" imgH="380880" progId="Equation.DSMT4">
                  <p:embed/>
                </p:oleObj>
              </mc:Choice>
              <mc:Fallback>
                <p:oleObj name="Equation" r:id="rId12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431" y="5388414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47182"/>
              </p:ext>
            </p:extLst>
          </p:nvPr>
        </p:nvGraphicFramePr>
        <p:xfrm>
          <a:off x="676909" y="545826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Equation" r:id="rId14" imgW="291960" imgH="241200" progId="Equation.DSMT4">
                  <p:embed/>
                </p:oleObj>
              </mc:Choice>
              <mc:Fallback>
                <p:oleObj name="Equation" r:id="rId14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09" y="5458264"/>
                        <a:ext cx="292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95786"/>
              </p:ext>
            </p:extLst>
          </p:nvPr>
        </p:nvGraphicFramePr>
        <p:xfrm>
          <a:off x="7540756" y="5454543"/>
          <a:ext cx="228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Equation" r:id="rId16" imgW="241200" imgH="291960" progId="Equation.DSMT4">
                  <p:embed/>
                </p:oleObj>
              </mc:Choice>
              <mc:Fallback>
                <p:oleObj name="Equation" r:id="rId16" imgW="241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756" y="5454543"/>
                        <a:ext cx="2286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6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Модификация модели</a:t>
            </a:r>
            <a:r>
              <a:rPr lang="en-US" dirty="0" smtClean="0"/>
              <a:t> </a:t>
            </a:r>
            <a:r>
              <a:rPr lang="ru-RU" dirty="0" smtClean="0"/>
              <a:t>для случая радиально симметричных искажений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30" y="2307172"/>
            <a:ext cx="3467100" cy="3505200"/>
          </a:xfr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4301" y="276272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79255"/>
              </p:ext>
            </p:extLst>
          </p:nvPr>
        </p:nvGraphicFramePr>
        <p:xfrm>
          <a:off x="319514" y="1903616"/>
          <a:ext cx="280650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5" imgW="1269720" imgH="368280" progId="Equation.DSMT4">
                  <p:embed/>
                </p:oleObj>
              </mc:Choice>
              <mc:Fallback>
                <p:oleObj name="Equation" r:id="rId5" imgW="126972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14" y="1903616"/>
                        <a:ext cx="2806505" cy="82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0706" y="28710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24971" y="1881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9514" y="2837111"/>
            <a:ext cx="6081286" cy="30319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 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 </a:t>
            </a:r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81983"/>
              </p:ext>
            </p:extLst>
          </p:nvPr>
        </p:nvGraphicFramePr>
        <p:xfrm>
          <a:off x="735122" y="2811463"/>
          <a:ext cx="3817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7" imgW="3822480" imgH="583920" progId="Equation.DSMT4">
                  <p:embed/>
                </p:oleObj>
              </mc:Choice>
              <mc:Fallback>
                <p:oleObj name="Equation" r:id="rId7" imgW="3822480" imgH="58392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22" y="2811463"/>
                        <a:ext cx="38179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6"/>
          <p:cNvSpPr>
            <a:spLocks noChangeArrowheads="1"/>
          </p:cNvSpPr>
          <p:nvPr/>
        </p:nvSpPr>
        <p:spPr bwMode="auto">
          <a:xfrm>
            <a:off x="717879" y="3515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68467"/>
              </p:ext>
            </p:extLst>
          </p:nvPr>
        </p:nvGraphicFramePr>
        <p:xfrm>
          <a:off x="743059" y="3376614"/>
          <a:ext cx="327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tion" r:id="rId9" imgW="3288960" imgH="558720" progId="Equation.DSMT4">
                  <p:embed/>
                </p:oleObj>
              </mc:Choice>
              <mc:Fallback>
                <p:oleObj name="Equation" r:id="rId9" imgW="3288960" imgH="55872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59" y="3376614"/>
                        <a:ext cx="32750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8"/>
          <p:cNvSpPr>
            <a:spLocks noChangeArrowheads="1"/>
          </p:cNvSpPr>
          <p:nvPr/>
        </p:nvSpPr>
        <p:spPr bwMode="auto">
          <a:xfrm>
            <a:off x="717879" y="39280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29219"/>
              </p:ext>
            </p:extLst>
          </p:nvPr>
        </p:nvGraphicFramePr>
        <p:xfrm>
          <a:off x="735122" y="3914775"/>
          <a:ext cx="4406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11" imgW="4419360" imgH="558720" progId="Equation.DSMT4">
                  <p:embed/>
                </p:oleObj>
              </mc:Choice>
              <mc:Fallback>
                <p:oleObj name="Equation" r:id="rId11" imgW="4419360" imgH="55872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22" y="3914775"/>
                        <a:ext cx="44069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1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5232"/>
              </p:ext>
            </p:extLst>
          </p:nvPr>
        </p:nvGraphicFramePr>
        <p:xfrm>
          <a:off x="735122" y="4457701"/>
          <a:ext cx="4406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13" imgW="4419360" imgH="558720" progId="Equation.DSMT4">
                  <p:embed/>
                </p:oleObj>
              </mc:Choice>
              <mc:Fallback>
                <p:oleObj name="Equation" r:id="rId13" imgW="4419360" imgH="55872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22" y="4457701"/>
                        <a:ext cx="4406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4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723213"/>
              </p:ext>
            </p:extLst>
          </p:nvPr>
        </p:nvGraphicFramePr>
        <p:xfrm>
          <a:off x="731947" y="5018504"/>
          <a:ext cx="44132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15" imgW="4419360" imgH="1117440" progId="Equation.DSMT4">
                  <p:embed/>
                </p:oleObj>
              </mc:Choice>
              <mc:Fallback>
                <p:oleObj name="Equation" r:id="rId15" imgW="4419360" imgH="111744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47" y="5018504"/>
                        <a:ext cx="441325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программного комплекса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62" y="1836204"/>
            <a:ext cx="7543801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Шаги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Инициализация</a:t>
            </a:r>
            <a:r>
              <a:rPr lang="en-US" dirty="0" smtClean="0"/>
              <a:t> </a:t>
            </a:r>
            <a:r>
              <a:rPr lang="ru-RU" i="1" dirty="0" smtClean="0"/>
              <a:t>y </a:t>
            </a:r>
            <a:r>
              <a:rPr lang="en-US" dirty="0" err="1" smtClean="0"/>
              <a:t>значением</a:t>
            </a:r>
            <a:r>
              <a:rPr lang="en-US" dirty="0" smtClean="0"/>
              <a:t>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  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Параллельно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каждого</a:t>
            </a:r>
            <a:r>
              <a:rPr lang="en-US" dirty="0" smtClean="0"/>
              <a:t> </a:t>
            </a:r>
            <a:r>
              <a:rPr lang="en-US" dirty="0" err="1" smtClean="0"/>
              <a:t>отсчета</a:t>
            </a:r>
            <a:r>
              <a:rPr lang="en-US" dirty="0" smtClean="0"/>
              <a:t> </a:t>
            </a:r>
            <a:r>
              <a:rPr lang="en-US" dirty="0" err="1" smtClean="0"/>
              <a:t>рассчитать</a:t>
            </a:r>
            <a:r>
              <a:rPr lang="en-US" dirty="0" smtClean="0"/>
              <a:t>                   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72146"/>
              </p:ext>
            </p:extLst>
          </p:nvPr>
        </p:nvGraphicFramePr>
        <p:xfrm>
          <a:off x="2485069" y="1836204"/>
          <a:ext cx="437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4" imgW="4381200" imgH="558720" progId="Equation.DSMT4">
                  <p:embed/>
                </p:oleObj>
              </mc:Choice>
              <mc:Fallback>
                <p:oleObj name="Equation" r:id="rId4" imgW="438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069" y="1836204"/>
                        <a:ext cx="43703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52374"/>
              </p:ext>
            </p:extLst>
          </p:nvPr>
        </p:nvGraphicFramePr>
        <p:xfrm>
          <a:off x="4475001" y="3299723"/>
          <a:ext cx="1889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6" imgW="190440" imgH="279360" progId="Equation.DSMT4">
                  <p:embed/>
                </p:oleObj>
              </mc:Choice>
              <mc:Fallback>
                <p:oleObj name="Equation" r:id="rId6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001" y="3299723"/>
                        <a:ext cx="1889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40574"/>
              </p:ext>
            </p:extLst>
          </p:nvPr>
        </p:nvGraphicFramePr>
        <p:xfrm>
          <a:off x="6331582" y="3763482"/>
          <a:ext cx="8731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8" imgW="876240" imgH="558720" progId="Equation.DSMT4">
                  <p:embed/>
                </p:oleObj>
              </mc:Choice>
              <mc:Fallback>
                <p:oleObj name="Equation" r:id="rId8" imgW="8762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82" y="3763482"/>
                        <a:ext cx="8731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09777"/>
              </p:ext>
            </p:extLst>
          </p:nvPr>
        </p:nvGraphicFramePr>
        <p:xfrm>
          <a:off x="6305747" y="4380581"/>
          <a:ext cx="9874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0" imgW="990360" imgH="558720" progId="Equation.DSMT4">
                  <p:embed/>
                </p:oleObj>
              </mc:Choice>
              <mc:Fallback>
                <p:oleObj name="Equation" r:id="rId10" imgW="990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747" y="4380581"/>
                        <a:ext cx="9874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7675"/>
              </p:ext>
            </p:extLst>
          </p:nvPr>
        </p:nvGraphicFramePr>
        <p:xfrm>
          <a:off x="6331582" y="5033462"/>
          <a:ext cx="974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2" imgW="977760" imgH="558720" progId="Equation.DSMT4">
                  <p:embed/>
                </p:oleObj>
              </mc:Choice>
              <mc:Fallback>
                <p:oleObj name="Equation" r:id="rId12" imgW="977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82" y="5033462"/>
                        <a:ext cx="9747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программного комплекса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716106142"/>
              </p:ext>
            </p:extLst>
          </p:nvPr>
        </p:nvGraphicFramePr>
        <p:xfrm>
          <a:off x="-61552" y="2007476"/>
          <a:ext cx="5071945" cy="399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747018413"/>
              </p:ext>
            </p:extLst>
          </p:nvPr>
        </p:nvGraphicFramePr>
        <p:xfrm>
          <a:off x="5010393" y="2007476"/>
          <a:ext cx="4133607" cy="399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равнение</a:t>
            </a:r>
            <a:r>
              <a:rPr lang="en-US" dirty="0" smtClean="0"/>
              <a:t> </a:t>
            </a:r>
            <a:r>
              <a:rPr lang="ru-RU" dirty="0" smtClean="0"/>
              <a:t>результатов обработки при </a:t>
            </a:r>
            <a:r>
              <a:rPr lang="el-GR" dirty="0"/>
              <a:t>σ</a:t>
            </a:r>
            <a:r>
              <a:rPr lang="ru-RU" dirty="0"/>
              <a:t>=3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97094"/>
              </p:ext>
            </p:extLst>
          </p:nvPr>
        </p:nvGraphicFramePr>
        <p:xfrm>
          <a:off x="-426720" y="2023963"/>
          <a:ext cx="10115202" cy="420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679"/>
                <a:gridCol w="1765738"/>
                <a:gridCol w="1868785"/>
              </a:tblGrid>
              <a:tr h="5486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Фильтр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«Лена»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«Город»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8,7016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15,1467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8,704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15,1555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9613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6698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8,9870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15,294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8,8932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16,846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Винеровский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фильтр)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3741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99391" y="24324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56535"/>
              </p:ext>
            </p:extLst>
          </p:nvPr>
        </p:nvGraphicFramePr>
        <p:xfrm>
          <a:off x="1219201" y="2627587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4" imgW="3314700" imgH="431800" progId="Equation.DSMT4">
                  <p:embed/>
                </p:oleObj>
              </mc:Choice>
              <mc:Fallback>
                <p:oleObj name="Equation" r:id="rId4" imgW="3314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627587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4595" y="29333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95968"/>
              </p:ext>
            </p:extLst>
          </p:nvPr>
        </p:nvGraphicFramePr>
        <p:xfrm>
          <a:off x="1638300" y="3176934"/>
          <a:ext cx="2466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6" imgW="2476500" imgH="431800" progId="Equation.DSMT4">
                  <p:embed/>
                </p:oleObj>
              </mc:Choice>
              <mc:Fallback>
                <p:oleObj name="Equation" r:id="rId6" imgW="2476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176934"/>
                        <a:ext cx="2466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99560"/>
              </p:ext>
            </p:extLst>
          </p:nvPr>
        </p:nvGraphicFramePr>
        <p:xfrm>
          <a:off x="1152844" y="3696500"/>
          <a:ext cx="34496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8" imgW="3454200" imgH="863280" progId="Equation.DSMT4">
                  <p:embed/>
                </p:oleObj>
              </mc:Choice>
              <mc:Fallback>
                <p:oleObj name="Equation" r:id="rId8" imgW="3454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44" y="3696500"/>
                        <a:ext cx="34496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31528" y="44471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5847"/>
              </p:ext>
            </p:extLst>
          </p:nvPr>
        </p:nvGraphicFramePr>
        <p:xfrm>
          <a:off x="1438274" y="4631508"/>
          <a:ext cx="2867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10" imgW="2870200" imgH="444500" progId="Equation.DSMT4">
                  <p:embed/>
                </p:oleObj>
              </mc:Choice>
              <mc:Fallback>
                <p:oleObj name="Equation" r:id="rId10" imgW="28702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4" y="4631508"/>
                        <a:ext cx="2867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5528"/>
              </p:ext>
            </p:extLst>
          </p:nvPr>
        </p:nvGraphicFramePr>
        <p:xfrm>
          <a:off x="1215906" y="5183640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12" imgW="3314700" imgH="431800" progId="Equation.DSMT4">
                  <p:embed/>
                </p:oleObj>
              </mc:Choice>
              <mc:Fallback>
                <p:oleObj name="Equation" r:id="rId12" imgW="33147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906" y="5183640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равнение</a:t>
            </a:r>
            <a:r>
              <a:rPr lang="en-US" dirty="0" smtClean="0"/>
              <a:t> </a:t>
            </a:r>
            <a:r>
              <a:rPr lang="ru-RU" dirty="0" smtClean="0"/>
              <a:t>результатов обработки при </a:t>
            </a:r>
            <a:r>
              <a:rPr lang="el-GR" dirty="0"/>
              <a:t>σ</a:t>
            </a:r>
            <a:r>
              <a:rPr lang="ru-RU" dirty="0" smtClean="0"/>
              <a:t>=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52958"/>
              </p:ext>
            </p:extLst>
          </p:nvPr>
        </p:nvGraphicFramePr>
        <p:xfrm>
          <a:off x="-426720" y="2023963"/>
          <a:ext cx="10115202" cy="420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679"/>
                <a:gridCol w="1765738"/>
                <a:gridCol w="1868785"/>
              </a:tblGrid>
              <a:tr h="5486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Фильтр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«Лена»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52115" algn="r"/>
                        </a:tabLst>
                      </a:pPr>
                      <a:r>
                        <a:rPr lang="ru-RU" sz="2400" dirty="0">
                          <a:effectLst/>
                        </a:rPr>
                        <a:t>СКО «Город»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11,626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23,516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11,7534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23,520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11,8041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23,6472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11,9505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23,733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12,163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23,6343</a:t>
                      </a:r>
                    </a:p>
                  </a:txBody>
                  <a:tcPr marL="68580" marR="68580" marT="0" marB="0" anchor="ctr"/>
                </a:tc>
              </a:tr>
              <a:tr h="5486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Винеровский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фильтр)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8003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99391" y="24324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1" y="2627587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4" imgW="3314700" imgH="431800" progId="Equation.DSMT4">
                  <p:embed/>
                </p:oleObj>
              </mc:Choice>
              <mc:Fallback>
                <p:oleObj name="Equation" r:id="rId4" imgW="3314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627587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4595" y="29333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38300" y="3176934"/>
          <a:ext cx="2466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6" imgW="2476500" imgH="431800" progId="Equation.DSMT4">
                  <p:embed/>
                </p:oleObj>
              </mc:Choice>
              <mc:Fallback>
                <p:oleObj name="Equation" r:id="rId6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176934"/>
                        <a:ext cx="2466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52844" y="3696500"/>
          <a:ext cx="34496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8" imgW="3454200" imgH="863280" progId="Equation.DSMT4">
                  <p:embed/>
                </p:oleObj>
              </mc:Choice>
              <mc:Fallback>
                <p:oleObj name="Equation" r:id="rId8" imgW="3454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44" y="3696500"/>
                        <a:ext cx="34496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31528" y="44471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438274" y="4631508"/>
          <a:ext cx="2867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10" imgW="2870200" imgH="444500" progId="Equation.DSMT4">
                  <p:embed/>
                </p:oleObj>
              </mc:Choice>
              <mc:Fallback>
                <p:oleObj name="Equation" r:id="rId10" imgW="287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4" y="4631508"/>
                        <a:ext cx="2867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215906" y="5183640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12" imgW="3314700" imgH="431800" progId="Equation.DSMT4">
                  <p:embed/>
                </p:oleObj>
              </mc:Choice>
              <mc:Fallback>
                <p:oleObj name="Equation" r:id="rId12" imgW="3314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906" y="5183640"/>
                        <a:ext cx="3305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r>
              <a:rPr lang="en-US" dirty="0" smtClean="0"/>
              <a:t> – </a:t>
            </a:r>
            <a:r>
              <a:rPr lang="ru-RU" dirty="0" smtClean="0"/>
              <a:t>сравнение результатов при </a:t>
            </a:r>
            <a:r>
              <a:rPr lang="el-GR" dirty="0" smtClean="0"/>
              <a:t>σ</a:t>
            </a:r>
            <a:r>
              <a:rPr lang="ru-RU" dirty="0" smtClean="0"/>
              <a:t>=3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185" y="6459786"/>
            <a:ext cx="4822804" cy="365125"/>
          </a:xfrm>
        </p:spPr>
        <p:txBody>
          <a:bodyPr/>
          <a:lstStyle/>
          <a:p>
            <a:r>
              <a:rPr lang="ru-RU" dirty="0" smtClean="0"/>
              <a:t>РАЗРАБОТКА И ИССЛЕДОВАНИЕ МАССИВНО-МНОГОПОТОЧНОГО АЛГОРИТМА НЕЛИНЕЙНОЙ ФИЛЬТРАЦИИ ИЗОБРАЖЕНИЙ В </a:t>
            </a:r>
            <a:r>
              <a:rPr lang="en-US" dirty="0" smtClean="0"/>
              <a:t>CUDA-</a:t>
            </a:r>
            <a:r>
              <a:rPr lang="ru-RU" dirty="0" smtClean="0"/>
              <a:t>СРЕДЕ, Елкин Д. А.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426720" y="5029024"/>
            <a:ext cx="2286000" cy="2565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Исходное изображение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31260" y="5027017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Размытое изображение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31585" y="4926905"/>
            <a:ext cx="1970691" cy="356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1400" dirty="0"/>
              <a:t>Восстановленное нелинейным фильтром</a:t>
            </a:r>
            <a:endParaRPr lang="en-US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03335" y="5031339"/>
            <a:ext cx="1970691" cy="25657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0" y="2658500"/>
            <a:ext cx="2286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5" y="2658500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930" y="2658500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2658500"/>
            <a:ext cx="2286000" cy="228600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7467" y="6459786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r>
              <a:rPr lang="ru-RU" dirty="0" smtClean="0"/>
              <a:t>/1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1774</TotalTime>
  <Words>719</Words>
  <Application>Microsoft Office PowerPoint</Application>
  <PresentationFormat>On-screen Show (4:3)</PresentationFormat>
  <Paragraphs>134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Times New Roman</vt:lpstr>
      <vt:lpstr>Retrospect</vt:lpstr>
      <vt:lpstr>Equation</vt:lpstr>
      <vt:lpstr>MathType 6.0 Equation</vt:lpstr>
      <vt:lpstr>Разработка и исследование массивно-многопоточного алгоритма нелинейной фильтрации изображений в CUDA-среде</vt:lpstr>
      <vt:lpstr>Цель работы</vt:lpstr>
      <vt:lpstr>Постановка задачи</vt:lpstr>
      <vt:lpstr>Модификация модели для случая радиально симметричных искажений</vt:lpstr>
      <vt:lpstr>Описание программного комплекса</vt:lpstr>
      <vt:lpstr>Описание программного комплекса</vt:lpstr>
      <vt:lpstr>Cравнение результатов обработки при σ=3 </vt:lpstr>
      <vt:lpstr>Cравнение результатов обработки при σ=5</vt:lpstr>
      <vt:lpstr>Пример 1 – сравнение результатов при σ=3</vt:lpstr>
      <vt:lpstr>Пример 2 – сравнение результатов при σ=5</vt:lpstr>
      <vt:lpstr>Пример 3 – сравнение результатов при σ=3</vt:lpstr>
      <vt:lpstr>Пример 4 – сравнение результатов при σ=5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ВОС­СТА­НОВ­ЛЕ­НИЕ ИЗО­БРА­ЖЕ­НИЙ НЕЛИНЕЙНЫМИ ФИЛЬТРАМИ,  ПОЛУЧЕННЫМИ ИДЕНТИФИКАЦИЕЙ ЛИНЕЙНОЙ ПО ПАРАМЕТРАМ МОДЕЛИ</dc:title>
  <dc:creator>Денис Елкин</dc:creator>
  <cp:lastModifiedBy>Денис Елкин</cp:lastModifiedBy>
  <cp:revision>85</cp:revision>
  <dcterms:created xsi:type="dcterms:W3CDTF">2016-04-06T00:38:48Z</dcterms:created>
  <dcterms:modified xsi:type="dcterms:W3CDTF">2016-05-26T15:37:57Z</dcterms:modified>
</cp:coreProperties>
</file>