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8730.9699999999993</c:v>
                </c:pt>
                <c:pt idx="1">
                  <c:v>2152.38</c:v>
                </c:pt>
                <c:pt idx="2">
                  <c:v>582.18600000000004</c:v>
                </c:pt>
                <c:pt idx="3">
                  <c:v>360.12299999999999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0930240"/>
        <c:axId val="-660932416"/>
      </c:scatterChart>
      <c:valAx>
        <c:axId val="-66093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Количество</a:t>
                </a:r>
                <a:r>
                  <a:rPr lang="ru-RU" sz="1600" baseline="0" dirty="0" smtClean="0"/>
                  <a:t> нитей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0932416"/>
        <c:crosses val="autoZero"/>
        <c:crossBetween val="midCat"/>
      </c:valAx>
      <c:valAx>
        <c:axId val="-66093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Время,</a:t>
                </a:r>
                <a:r>
                  <a:rPr lang="ru-RU" sz="1600" baseline="0" dirty="0" smtClean="0"/>
                  <a:t> </a:t>
                </a:r>
                <a:r>
                  <a:rPr lang="ru-RU" sz="1600" baseline="0" dirty="0" err="1" smtClean="0"/>
                  <a:t>мс</a:t>
                </a:r>
                <a:r>
                  <a:rPr lang="ru-RU" sz="1600" baseline="0" dirty="0" smtClean="0"/>
                  <a:t> 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0930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4.0564259099229689</c:v>
                </c:pt>
                <c:pt idx="2">
                  <c:v>14.996873851312122</c:v>
                </c:pt>
                <c:pt idx="3">
                  <c:v>24.244410937374173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0928608"/>
        <c:axId val="-584675312"/>
      </c:scatterChart>
      <c:valAx>
        <c:axId val="-66092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Количество</a:t>
                </a:r>
                <a:r>
                  <a:rPr lang="ru-RU" sz="1600" baseline="0" dirty="0" smtClean="0"/>
                  <a:t> нитей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84675312"/>
        <c:crosses val="autoZero"/>
        <c:crossBetween val="midCat"/>
      </c:valAx>
      <c:valAx>
        <c:axId val="-5846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aseline="0" dirty="0" smtClean="0"/>
                  <a:t>Эффективность 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092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3797-AD27-4116-AAB2-725C339B64F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DF42-1141-4089-8EE3-DBBE3A0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09592"/>
            <a:ext cx="7772400" cy="2387600"/>
          </a:xfrm>
        </p:spPr>
        <p:txBody>
          <a:bodyPr>
            <a:noAutofit/>
          </a:bodyPr>
          <a:lstStyle/>
          <a:p>
            <a:r>
              <a:rPr lang="ru-RU" sz="4800" b="1" dirty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4800" b="1" dirty="0"/>
              <a:t>CUDA</a:t>
            </a:r>
            <a:r>
              <a:rPr lang="ru-RU" sz="4800" b="1" dirty="0"/>
              <a:t>-среде</a:t>
            </a:r>
            <a:endParaRPr lang="en-US" sz="4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-1" y="4661395"/>
            <a:ext cx="9144000" cy="1143000"/>
          </a:xfrm>
        </p:spPr>
        <p:txBody>
          <a:bodyPr numCol="1"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						       Елкин Д. 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		      Фурсов В.А.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1</a:t>
            </a:r>
            <a:r>
              <a:rPr lang="ru-RU" sz="1600" dirty="0" smtClean="0"/>
              <a:t>/13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2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1</a:t>
            </a:r>
            <a:r>
              <a:rPr lang="en-US" dirty="0"/>
              <a:t> – </a:t>
            </a:r>
            <a:r>
              <a:rPr lang="ru-RU" dirty="0"/>
              <a:t>сравнение результатов при </a:t>
            </a:r>
            <a:r>
              <a:rPr lang="el-GR" dirty="0"/>
              <a:t>σ</a:t>
            </a:r>
            <a:r>
              <a:rPr lang="ru-RU" dirty="0"/>
              <a:t>=3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7236"/>
            <a:ext cx="3498969" cy="349896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10</a:t>
            </a:fld>
            <a:r>
              <a:rPr lang="ru-RU" sz="1600" dirty="0" smtClean="0"/>
              <a:t>/13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4053"/>
            <a:ext cx="3502152" cy="35021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8" y="2024053"/>
            <a:ext cx="3502152" cy="350215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28649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dirty="0" smtClean="0"/>
              <a:t>Восстановленное изображение СКО=</a:t>
            </a:r>
            <a:r>
              <a:rPr lang="en-US" dirty="0"/>
              <a:t>15,1467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endParaRPr lang="en-US" sz="2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16381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dirty="0" err="1" smtClean="0"/>
              <a:t>OpenCV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СКО=</a:t>
            </a:r>
            <a:r>
              <a:rPr lang="en-US" dirty="0"/>
              <a:t>19</a:t>
            </a:r>
            <a:r>
              <a:rPr lang="ru-RU" dirty="0"/>
              <a:t>,</a:t>
            </a:r>
            <a:r>
              <a:rPr lang="en-US" dirty="0"/>
              <a:t>3741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63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сравнение результатов при </a:t>
            </a:r>
            <a:r>
              <a:rPr lang="el-GR" dirty="0"/>
              <a:t>σ</a:t>
            </a:r>
            <a:r>
              <a:rPr lang="ru-RU" dirty="0" smtClean="0"/>
              <a:t>=5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16381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2200" dirty="0" smtClean="0"/>
              <a:t>Размытое изображение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7236"/>
            <a:ext cx="3498969" cy="3498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8" y="2024053"/>
            <a:ext cx="3502152" cy="350215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11</a:t>
            </a:fld>
            <a:r>
              <a:rPr lang="ru-RU" sz="1600" dirty="0" smtClean="0"/>
              <a:t>/1</a:t>
            </a:r>
            <a:r>
              <a:rPr lang="ru-RU" sz="1600" dirty="0"/>
              <a:t>3</a:t>
            </a: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2200" dirty="0"/>
              <a:t>Исходное изображение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4053"/>
            <a:ext cx="3502152" cy="35021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81" y="2024052"/>
            <a:ext cx="3502152" cy="35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ru-RU" dirty="0"/>
              <a:t>сравнение результатов при </a:t>
            </a:r>
            <a:r>
              <a:rPr lang="el-GR" dirty="0"/>
              <a:t>σ</a:t>
            </a:r>
            <a:r>
              <a:rPr lang="ru-RU" dirty="0" smtClean="0"/>
              <a:t>=</a:t>
            </a:r>
            <a:r>
              <a:rPr lang="en-US" smtClean="0"/>
              <a:t>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7236"/>
            <a:ext cx="3498969" cy="349896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12</a:t>
            </a:fld>
            <a:r>
              <a:rPr lang="ru-RU" sz="1600" dirty="0" smtClean="0"/>
              <a:t>/13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4053"/>
            <a:ext cx="3502152" cy="35021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8" y="2024053"/>
            <a:ext cx="3502152" cy="350215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28649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dirty="0" smtClean="0"/>
              <a:t>Восстановленное изображение СКО=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11,626</a:t>
            </a:r>
            <a:r>
              <a:rPr lang="ru-RU" dirty="0">
                <a:solidFill>
                  <a:schemeClr val="dk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endParaRPr lang="en-US" sz="2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16381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dirty="0" err="1" smtClean="0"/>
              <a:t>OpenCV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СКО=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ru-RU" dirty="0">
                <a:solidFill>
                  <a:schemeClr val="dk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2166</a:t>
            </a:r>
          </a:p>
          <a:p>
            <a:pPr marL="0" indent="0" algn="ctr"/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7" y="2024052"/>
            <a:ext cx="3502152" cy="3502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81" y="2024052"/>
            <a:ext cx="3502152" cy="35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676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dirty="0"/>
              <a:t>По представленным результатам можно судить о преимуществе использования нелинейного фильтра</a:t>
            </a:r>
            <a:r>
              <a:rPr lang="en-US" sz="3200" dirty="0"/>
              <a:t>:</a:t>
            </a:r>
            <a:r>
              <a:rPr lang="ru-RU" sz="3200" dirty="0"/>
              <a:t> границы объектов,  при восстановлении с помощью нелинейного фильтра более четкие.</a:t>
            </a:r>
          </a:p>
          <a:p>
            <a:pPr algn="just"/>
            <a:endParaRPr lang="ru-RU" sz="3200" dirty="0"/>
          </a:p>
          <a:p>
            <a:pPr marL="0" indent="0" algn="just">
              <a:buNone/>
            </a:pPr>
            <a:r>
              <a:rPr lang="ru-RU" sz="3200" dirty="0"/>
              <a:t>Также следует отметить удобство и простоту использования алгоритма идентификации параметров модели для задачи восстановления изображений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 smtClean="0"/>
              <a:t>13/13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9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365126"/>
            <a:ext cx="8456102" cy="507329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</a:t>
            </a:r>
            <a:r>
              <a:rPr lang="ru-RU" sz="3200" dirty="0"/>
              <a:t> </a:t>
            </a:r>
            <a:r>
              <a:rPr lang="ru-RU" dirty="0"/>
              <a:t>работы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2338" y="1258349"/>
            <a:ext cx="8456102" cy="479850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100" dirty="0" smtClean="0"/>
              <a:t>Целью работы является разработка и исследование модели нелинейной фильтрации изображений для устранения динамических искажений. Создание программного обеспечения для исследования качества восстановления изображений с помощью разработанной модели.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sz="4000" b="1" u="sng" dirty="0" smtClean="0"/>
              <a:t>Задачи</a:t>
            </a:r>
            <a:r>
              <a:rPr lang="ru-RU" sz="3100" b="1" u="sng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3100" dirty="0"/>
              <a:t>Анализ задачи построения нелинейного фильтра для устранения динамических искажений.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3100" dirty="0"/>
              <a:t>Разработка модели нелинейного </a:t>
            </a:r>
            <a:r>
              <a:rPr lang="ru-RU" sz="3100" dirty="0" smtClean="0"/>
              <a:t>фильтра для искажений с радиальной симметрией.</a:t>
            </a:r>
            <a:endParaRPr lang="ru-RU" sz="31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3100" dirty="0"/>
              <a:t>Разработка программного </a:t>
            </a:r>
            <a:r>
              <a:rPr lang="ru-RU" sz="3100" dirty="0" smtClean="0"/>
              <a:t>комплекса для идентификации параметров фильтра и восстановления изображений.</a:t>
            </a:r>
            <a:endParaRPr lang="ru-RU" sz="31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3100" dirty="0"/>
              <a:t>Проведение экспериментов по восстановлению изображений с помощью разработанной модели нелинейного фильтра</a:t>
            </a:r>
            <a:r>
              <a:rPr lang="ru-RU" sz="3100" dirty="0" smtClean="0"/>
              <a:t>.</a:t>
            </a:r>
            <a:endParaRPr lang="en-US" sz="31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2</a:t>
            </a:r>
            <a:r>
              <a:rPr lang="ru-RU" sz="1600" dirty="0" smtClean="0"/>
              <a:t>/13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05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Постановка</a:t>
            </a:r>
            <a:r>
              <a:rPr lang="ru-RU" dirty="0" smtClean="0"/>
              <a:t>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2010"/>
            <a:ext cx="79556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Полином </a:t>
            </a:r>
            <a:r>
              <a:rPr lang="ru-RU" dirty="0" smtClean="0"/>
              <a:t>Колм</a:t>
            </a:r>
            <a:r>
              <a:rPr lang="ru-RU" dirty="0"/>
              <a:t>о</a:t>
            </a:r>
            <a:r>
              <a:rPr lang="ru-RU" dirty="0" smtClean="0"/>
              <a:t>горова-</a:t>
            </a:r>
            <a:r>
              <a:rPr lang="ru-RU" dirty="0" err="1" smtClean="0"/>
              <a:t>Габора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Матричное соотношение:</a:t>
            </a:r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ru-RU" dirty="0"/>
              <a:t>Задача заключается в том, чтобы по одной реализации (фрагменту изображения) построить оценку </a:t>
            </a:r>
            <a:r>
              <a:rPr lang="en-US" b="1" dirty="0"/>
              <a:t>ĉ</a:t>
            </a:r>
            <a:r>
              <a:rPr lang="ru-RU" dirty="0"/>
              <a:t> 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</a:t>
            </a:r>
            <a:r>
              <a:rPr lang="ru-RU" dirty="0" smtClean="0"/>
              <a:t>наблюдения </a:t>
            </a:r>
            <a:r>
              <a:rPr lang="en-US" i="1" dirty="0" smtClean="0"/>
              <a:t>N×M</a:t>
            </a:r>
            <a:r>
              <a:rPr lang="ru-RU" dirty="0" smtClean="0"/>
              <a:t>-матрице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ru-RU" dirty="0" smtClean="0"/>
              <a:t>-вектору </a:t>
            </a:r>
            <a:r>
              <a:rPr lang="en-US" b="1" dirty="0" smtClean="0"/>
              <a:t>Y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&gt;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при </a:t>
            </a:r>
            <a:r>
              <a:rPr lang="ru-RU" dirty="0" smtClean="0"/>
              <a:t>неизвестном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ru-RU" dirty="0" smtClean="0"/>
              <a:t>-векторе ошибок</a:t>
            </a:r>
            <a:r>
              <a:rPr lang="en-US" dirty="0" smtClean="0"/>
              <a:t>   .</a:t>
            </a: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83954"/>
              </p:ext>
            </p:extLst>
          </p:nvPr>
        </p:nvGraphicFramePr>
        <p:xfrm>
          <a:off x="4412610" y="3322601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422360" imgH="368280" progId="Equation.DSMT4">
                  <p:embed/>
                </p:oleObj>
              </mc:Choice>
              <mc:Fallback>
                <p:oleObj name="Equation" r:id="rId3" imgW="142236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610" y="3322601"/>
                        <a:ext cx="1422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19571"/>
              </p:ext>
            </p:extLst>
          </p:nvPr>
        </p:nvGraphicFramePr>
        <p:xfrm>
          <a:off x="628650" y="1939998"/>
          <a:ext cx="84201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5" imgW="8420040" imgH="799920" progId="Equation.DSMT4">
                  <p:embed/>
                </p:oleObj>
              </mc:Choice>
              <mc:Fallback>
                <p:oleObj name="Equation" r:id="rId5" imgW="8420040" imgH="799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939998"/>
                        <a:ext cx="84201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153553" y="5401585"/>
                <a:ext cx="41069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smtClean="0">
                          <a:latin typeface="Cambria Math" panose="02040503050406030204" pitchFamily="18" charset="0"/>
                        </a:rPr>
                        <m:t>𝛏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53" y="5401585"/>
                <a:ext cx="41069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 smtClean="0"/>
              <a:t>3/13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56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Модификация модели</a:t>
            </a:r>
            <a:r>
              <a:rPr lang="en-US" dirty="0"/>
              <a:t> </a:t>
            </a:r>
            <a:r>
              <a:rPr lang="ru-RU" dirty="0"/>
              <a:t>для случая радиально симметричных искажений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</a:t>
            </a:r>
            <a:endParaRPr lang="en-US" sz="1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</a:t>
            </a:r>
            <a:endParaRPr lang="en-US" sz="1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</a:t>
            </a:r>
            <a:endParaRPr lang="en-US" sz="1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90" y="2453197"/>
            <a:ext cx="3130047" cy="316444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93651"/>
              </p:ext>
            </p:extLst>
          </p:nvPr>
        </p:nvGraphicFramePr>
        <p:xfrm>
          <a:off x="743059" y="1820447"/>
          <a:ext cx="280650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4" imgW="1269720" imgH="368280" progId="Equation.DSMT4">
                  <p:embed/>
                </p:oleObj>
              </mc:Choice>
              <mc:Fallback>
                <p:oleObj name="Equation" r:id="rId4" imgW="1269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59" y="1820447"/>
                        <a:ext cx="2806505" cy="82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60406"/>
              </p:ext>
            </p:extLst>
          </p:nvPr>
        </p:nvGraphicFramePr>
        <p:xfrm>
          <a:off x="966839" y="2770883"/>
          <a:ext cx="3817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6" imgW="3822480" imgH="583920" progId="Equation.DSMT4">
                  <p:embed/>
                </p:oleObj>
              </mc:Choice>
              <mc:Fallback>
                <p:oleObj name="Equation" r:id="rId6" imgW="38224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9" y="2770883"/>
                        <a:ext cx="38179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189662"/>
              </p:ext>
            </p:extLst>
          </p:nvPr>
        </p:nvGraphicFramePr>
        <p:xfrm>
          <a:off x="966839" y="3311646"/>
          <a:ext cx="327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8" imgW="3288960" imgH="558720" progId="Equation.DSMT4">
                  <p:embed/>
                </p:oleObj>
              </mc:Choice>
              <mc:Fallback>
                <p:oleObj name="Equation" r:id="rId8" imgW="3288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9" y="3311646"/>
                        <a:ext cx="32750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30533"/>
              </p:ext>
            </p:extLst>
          </p:nvPr>
        </p:nvGraphicFramePr>
        <p:xfrm>
          <a:off x="966839" y="3806126"/>
          <a:ext cx="4406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10" imgW="4419360" imgH="558720" progId="Equation.DSMT4">
                  <p:embed/>
                </p:oleObj>
              </mc:Choice>
              <mc:Fallback>
                <p:oleObj name="Equation" r:id="rId10" imgW="4419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9" y="3806126"/>
                        <a:ext cx="44069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06399"/>
              </p:ext>
            </p:extLst>
          </p:nvPr>
        </p:nvGraphicFramePr>
        <p:xfrm>
          <a:off x="966839" y="4360164"/>
          <a:ext cx="4406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12" imgW="4419360" imgH="558720" progId="Equation.DSMT4">
                  <p:embed/>
                </p:oleObj>
              </mc:Choice>
              <mc:Fallback>
                <p:oleObj name="Equation" r:id="rId12" imgW="4419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9" y="4360164"/>
                        <a:ext cx="4406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07368"/>
              </p:ext>
            </p:extLst>
          </p:nvPr>
        </p:nvGraphicFramePr>
        <p:xfrm>
          <a:off x="966839" y="4906264"/>
          <a:ext cx="4413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14" imgW="4419360" imgH="1117440" progId="Equation.DSMT4">
                  <p:embed/>
                </p:oleObj>
              </mc:Choice>
              <mc:Fallback>
                <p:oleObj name="Equation" r:id="rId14" imgW="44193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9" y="4906264"/>
                        <a:ext cx="441325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4</a:t>
            </a:r>
            <a:r>
              <a:rPr lang="ru-RU" sz="1600" dirty="0" smtClean="0"/>
              <a:t>/13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6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6257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Параллельная реализация восстановления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656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lnSpc>
                <a:spcPct val="170000"/>
              </a:lnSpc>
              <a:buNone/>
            </a:pPr>
            <a:r>
              <a:rPr lang="ru-RU" u="sng" dirty="0" smtClean="0"/>
              <a:t>Шаги: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err="1"/>
              <a:t>Инициализация</a:t>
            </a:r>
            <a:r>
              <a:rPr lang="en-US" dirty="0"/>
              <a:t> </a:t>
            </a:r>
            <a:r>
              <a:rPr lang="ru-RU" i="1" dirty="0"/>
              <a:t>y </a:t>
            </a:r>
            <a:r>
              <a:rPr lang="en-US" dirty="0" err="1"/>
              <a:t>значением</a:t>
            </a:r>
            <a:r>
              <a:rPr lang="en-US" dirty="0"/>
              <a:t>    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каждого</a:t>
            </a:r>
            <a:r>
              <a:rPr lang="en-US" dirty="0"/>
              <a:t> </a:t>
            </a:r>
            <a:r>
              <a:rPr lang="en-US" dirty="0" err="1"/>
              <a:t>отсчета</a:t>
            </a:r>
            <a:r>
              <a:rPr lang="en-US" dirty="0"/>
              <a:t> </a:t>
            </a:r>
            <a:r>
              <a:rPr lang="en-US" dirty="0" err="1"/>
              <a:t>рассчитать</a:t>
            </a:r>
            <a:r>
              <a:rPr lang="en-US" dirty="0"/>
              <a:t>                 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каждого</a:t>
            </a:r>
            <a:r>
              <a:rPr lang="en-US" dirty="0"/>
              <a:t> </a:t>
            </a:r>
            <a:r>
              <a:rPr lang="en-US" dirty="0" err="1"/>
              <a:t>отсчета</a:t>
            </a:r>
            <a:r>
              <a:rPr lang="en-US" dirty="0"/>
              <a:t> </a:t>
            </a:r>
            <a:r>
              <a:rPr lang="en-US" dirty="0" err="1"/>
              <a:t>рассчитать</a:t>
            </a:r>
            <a:r>
              <a:rPr lang="en-US" dirty="0"/>
              <a:t>                   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каждого</a:t>
            </a:r>
            <a:r>
              <a:rPr lang="en-US" dirty="0"/>
              <a:t> </a:t>
            </a:r>
            <a:r>
              <a:rPr lang="en-US" dirty="0" err="1"/>
              <a:t>отсчета</a:t>
            </a:r>
            <a:r>
              <a:rPr lang="en-US" dirty="0"/>
              <a:t> </a:t>
            </a:r>
            <a:r>
              <a:rPr lang="en-US" dirty="0" err="1"/>
              <a:t>рассчитать</a:t>
            </a:r>
            <a:r>
              <a:rPr lang="en-US" dirty="0"/>
              <a:t>                   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14925"/>
              </p:ext>
            </p:extLst>
          </p:nvPr>
        </p:nvGraphicFramePr>
        <p:xfrm>
          <a:off x="4726672" y="3607499"/>
          <a:ext cx="2397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3" imgW="241200" imgH="342720" progId="Equation.DSMT4">
                  <p:embed/>
                </p:oleObj>
              </mc:Choice>
              <mc:Fallback>
                <p:oleObj name="Equation" r:id="rId3" imgW="241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672" y="3607499"/>
                        <a:ext cx="2397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68888"/>
              </p:ext>
            </p:extLst>
          </p:nvPr>
        </p:nvGraphicFramePr>
        <p:xfrm>
          <a:off x="6671357" y="4070977"/>
          <a:ext cx="1087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5" imgW="1091880" imgH="685800" progId="Equation.DSMT4">
                  <p:embed/>
                </p:oleObj>
              </mc:Choice>
              <mc:Fallback>
                <p:oleObj name="Equation" r:id="rId5" imgW="1091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357" y="4070977"/>
                        <a:ext cx="10874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26042"/>
              </p:ext>
            </p:extLst>
          </p:nvPr>
        </p:nvGraphicFramePr>
        <p:xfrm>
          <a:off x="6658099" y="4709680"/>
          <a:ext cx="1228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7" imgW="1231560" imgH="685800" progId="Equation.DSMT4">
                  <p:embed/>
                </p:oleObj>
              </mc:Choice>
              <mc:Fallback>
                <p:oleObj name="Equation" r:id="rId7" imgW="1231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099" y="4709680"/>
                        <a:ext cx="12287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45933"/>
              </p:ext>
            </p:extLst>
          </p:nvPr>
        </p:nvGraphicFramePr>
        <p:xfrm>
          <a:off x="6674549" y="5347185"/>
          <a:ext cx="1214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9" imgW="1218960" imgH="685800" progId="Equation.DSMT4">
                  <p:embed/>
                </p:oleObj>
              </mc:Choice>
              <mc:Fallback>
                <p:oleObj name="Equation" r:id="rId9" imgW="1218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549" y="5347185"/>
                        <a:ext cx="121443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5</a:t>
            </a:r>
            <a:r>
              <a:rPr lang="ru-RU" sz="1600" dirty="0" smtClean="0"/>
              <a:t>/13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79077"/>
              </p:ext>
            </p:extLst>
          </p:nvPr>
        </p:nvGraphicFramePr>
        <p:xfrm>
          <a:off x="1595436" y="1919084"/>
          <a:ext cx="5953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11" imgW="5968800" imgH="749160" progId="Equation.DSMT4">
                  <p:embed/>
                </p:oleObj>
              </mc:Choice>
              <mc:Fallback>
                <p:oleObj name="Equation" r:id="rId11" imgW="59688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6" y="1919084"/>
                        <a:ext cx="59531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5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1805830"/>
              </p:ext>
            </p:extLst>
          </p:nvPr>
        </p:nvGraphicFramePr>
        <p:xfrm>
          <a:off x="628651" y="2036326"/>
          <a:ext cx="3943350" cy="399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00826625"/>
              </p:ext>
            </p:extLst>
          </p:nvPr>
        </p:nvGraphicFramePr>
        <p:xfrm>
          <a:off x="4572001" y="2036326"/>
          <a:ext cx="3943349" cy="399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6</a:t>
            </a:r>
            <a:r>
              <a:rPr lang="ru-RU" sz="1600" dirty="0" smtClean="0"/>
              <a:t>/13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6"/>
            <a:ext cx="7886700" cy="10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Параллельная реализация восстановления изображений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ru-RU" dirty="0"/>
              <a:t>равнение</a:t>
            </a:r>
            <a:r>
              <a:rPr lang="en-US" dirty="0"/>
              <a:t> </a:t>
            </a:r>
            <a:r>
              <a:rPr lang="ru-RU" dirty="0"/>
              <a:t>результатов обработки при </a:t>
            </a:r>
            <a:r>
              <a:rPr lang="el-GR" dirty="0"/>
              <a:t>σ</a:t>
            </a:r>
            <a:r>
              <a:rPr lang="ru-RU" dirty="0"/>
              <a:t>=3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36382"/>
              </p:ext>
            </p:extLst>
          </p:nvPr>
        </p:nvGraphicFramePr>
        <p:xfrm>
          <a:off x="628650" y="1825625"/>
          <a:ext cx="7886700" cy="425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651"/>
                <a:gridCol w="973123"/>
                <a:gridCol w="1065926"/>
              </a:tblGrid>
              <a:tr h="7738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Фильтр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СКО «Лена»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СКО «Город»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8,7016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15,1467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8,704</a:t>
                      </a:r>
                      <a:r>
                        <a:rPr lang="ru-RU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15,1555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8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ru-RU" sz="2000" dirty="0" smtClean="0">
                          <a:effectLst/>
                        </a:rPr>
                        <a:t>9613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15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ru-RU" sz="2000" dirty="0" smtClean="0">
                          <a:effectLst/>
                        </a:rPr>
                        <a:t>6698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8,9870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15,294</a:t>
                      </a:r>
                      <a:r>
                        <a:rPr lang="ru-RU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8,8932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16,846</a:t>
                      </a:r>
                      <a:r>
                        <a:rPr lang="ru-RU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OpenCV</a:t>
                      </a:r>
                      <a:r>
                        <a:rPr lang="en-US" sz="2000" dirty="0" smtClean="0">
                          <a:effectLst/>
                        </a:rPr>
                        <a:t> (</a:t>
                      </a:r>
                      <a:r>
                        <a:rPr lang="ru-RU" sz="2000" dirty="0" err="1" smtClean="0">
                          <a:effectLst/>
                        </a:rPr>
                        <a:t>Винеровский</a:t>
                      </a:r>
                      <a:r>
                        <a:rPr lang="ru-RU" sz="2000" baseline="0" dirty="0" smtClean="0">
                          <a:effectLst/>
                        </a:rPr>
                        <a:t> фильтр)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ru-RU" sz="2000">
                          <a:effectLst/>
                        </a:rPr>
                        <a:t>,</a:t>
                      </a:r>
                      <a:r>
                        <a:rPr lang="en-US" sz="2000">
                          <a:effectLst/>
                        </a:rPr>
                        <a:t>8238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r>
                        <a:rPr lang="ru-RU" sz="2000" dirty="0"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3741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/>
              <a:t>7</a:t>
            </a:r>
            <a:r>
              <a:rPr lang="ru-RU" sz="1600" dirty="0" smtClean="0"/>
              <a:t>/13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27341"/>
              </p:ext>
            </p:extLst>
          </p:nvPr>
        </p:nvGraphicFramePr>
        <p:xfrm>
          <a:off x="1414026" y="2609850"/>
          <a:ext cx="436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3" imgW="4381200" imgH="558720" progId="Equation.DSMT4">
                  <p:embed/>
                </p:oleObj>
              </mc:Choice>
              <mc:Fallback>
                <p:oleObj name="Equation" r:id="rId3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6" y="2609850"/>
                        <a:ext cx="4368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66019"/>
              </p:ext>
            </p:extLst>
          </p:nvPr>
        </p:nvGraphicFramePr>
        <p:xfrm>
          <a:off x="1972826" y="3187701"/>
          <a:ext cx="325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5" imgW="3263760" imgH="558720" progId="Equation.DSMT4">
                  <p:embed/>
                </p:oleObj>
              </mc:Choice>
              <mc:Fallback>
                <p:oleObj name="Equation" r:id="rId5" imgW="3263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826" y="3187701"/>
                        <a:ext cx="32512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93095"/>
              </p:ext>
            </p:extLst>
          </p:nvPr>
        </p:nvGraphicFramePr>
        <p:xfrm>
          <a:off x="1423551" y="3791519"/>
          <a:ext cx="4349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7" imgW="4356000" imgH="507960" progId="Equation.DSMT4">
                  <p:embed/>
                </p:oleObj>
              </mc:Choice>
              <mc:Fallback>
                <p:oleObj name="Equation" r:id="rId7" imgW="4356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551" y="3791519"/>
                        <a:ext cx="43497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05755"/>
              </p:ext>
            </p:extLst>
          </p:nvPr>
        </p:nvGraphicFramePr>
        <p:xfrm>
          <a:off x="1707713" y="4335405"/>
          <a:ext cx="3781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9" imgW="3784320" imgH="583920" progId="Equation.DSMT4">
                  <p:embed/>
                </p:oleObj>
              </mc:Choice>
              <mc:Fallback>
                <p:oleObj name="Equation" r:id="rId9" imgW="3784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13" y="4335405"/>
                        <a:ext cx="37814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16857"/>
              </p:ext>
            </p:extLst>
          </p:nvPr>
        </p:nvGraphicFramePr>
        <p:xfrm>
          <a:off x="1423551" y="4934189"/>
          <a:ext cx="4368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11" imgW="4381200" imgH="558720" progId="Equation.DSMT4">
                  <p:embed/>
                </p:oleObj>
              </mc:Choice>
              <mc:Fallback>
                <p:oleObj name="Equation" r:id="rId11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551" y="4934189"/>
                        <a:ext cx="4368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5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ru-RU" dirty="0"/>
              <a:t>равнение</a:t>
            </a:r>
            <a:r>
              <a:rPr lang="en-US" dirty="0"/>
              <a:t> </a:t>
            </a:r>
            <a:r>
              <a:rPr lang="ru-RU" dirty="0"/>
              <a:t>результатов обработки при </a:t>
            </a:r>
            <a:r>
              <a:rPr lang="el-GR" dirty="0"/>
              <a:t>σ</a:t>
            </a:r>
            <a:r>
              <a:rPr lang="ru-RU" dirty="0" smtClean="0"/>
              <a:t>=5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16081"/>
              </p:ext>
            </p:extLst>
          </p:nvPr>
        </p:nvGraphicFramePr>
        <p:xfrm>
          <a:off x="628650" y="1825625"/>
          <a:ext cx="7886700" cy="425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651"/>
                <a:gridCol w="973123"/>
                <a:gridCol w="1065926"/>
              </a:tblGrid>
              <a:tr h="7738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Фильтр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СКО «Лена»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000" dirty="0">
                          <a:effectLst/>
                        </a:rPr>
                        <a:t>СКО «Город»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11,626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23,516</a:t>
                      </a: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11,7534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23,520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11,8041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23,6472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11,9505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23,733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12,163</a:t>
                      </a: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23,6343</a:t>
                      </a:r>
                    </a:p>
                  </a:txBody>
                  <a:tcPr marL="68580" marR="68580" marT="0" marB="0" anchor="ctr"/>
                </a:tc>
              </a:tr>
              <a:tr h="58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OpenCV</a:t>
                      </a:r>
                      <a:r>
                        <a:rPr lang="en-US" sz="2000" dirty="0" smtClean="0">
                          <a:effectLst/>
                        </a:rPr>
                        <a:t> (</a:t>
                      </a:r>
                      <a:r>
                        <a:rPr lang="ru-RU" sz="2000" dirty="0" err="1" smtClean="0">
                          <a:effectLst/>
                        </a:rPr>
                        <a:t>Винеровский</a:t>
                      </a:r>
                      <a:r>
                        <a:rPr lang="ru-RU" sz="2000" baseline="0" dirty="0" smtClean="0">
                          <a:effectLst/>
                        </a:rPr>
                        <a:t> фильтр)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8003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8</a:t>
            </a:fld>
            <a:r>
              <a:rPr lang="ru-RU" sz="1600" dirty="0" smtClean="0"/>
              <a:t>/1</a:t>
            </a:r>
            <a:r>
              <a:rPr lang="ru-RU" sz="1600" dirty="0"/>
              <a:t>3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14026" y="2609850"/>
          <a:ext cx="436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3" imgW="4381200" imgH="558720" progId="Equation.DSMT4">
                  <p:embed/>
                </p:oleObj>
              </mc:Choice>
              <mc:Fallback>
                <p:oleObj name="Equation" r:id="rId3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6" y="2609850"/>
                        <a:ext cx="4368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972826" y="3187701"/>
          <a:ext cx="325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5" imgW="3263760" imgH="558720" progId="Equation.DSMT4">
                  <p:embed/>
                </p:oleObj>
              </mc:Choice>
              <mc:Fallback>
                <p:oleObj name="Equation" r:id="rId5" imgW="3263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826" y="3187701"/>
                        <a:ext cx="32512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423551" y="3791519"/>
          <a:ext cx="4349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7" imgW="4356000" imgH="507960" progId="Equation.DSMT4">
                  <p:embed/>
                </p:oleObj>
              </mc:Choice>
              <mc:Fallback>
                <p:oleObj name="Equation" r:id="rId7" imgW="4356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551" y="3791519"/>
                        <a:ext cx="43497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707713" y="4335405"/>
          <a:ext cx="3781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9" imgW="3784320" imgH="583920" progId="Equation.DSMT4">
                  <p:embed/>
                </p:oleObj>
              </mc:Choice>
              <mc:Fallback>
                <p:oleObj name="Equation" r:id="rId9" imgW="3784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13" y="4335405"/>
                        <a:ext cx="37814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423551" y="4934189"/>
          <a:ext cx="4368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11" imgW="4381200" imgH="558720" progId="Equation.DSMT4">
                  <p:embed/>
                </p:oleObj>
              </mc:Choice>
              <mc:Fallback>
                <p:oleObj name="Equation" r:id="rId11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551" y="4934189"/>
                        <a:ext cx="4368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1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1</a:t>
            </a:r>
            <a:r>
              <a:rPr lang="en-US" dirty="0"/>
              <a:t> – </a:t>
            </a:r>
            <a:r>
              <a:rPr lang="ru-RU" dirty="0"/>
              <a:t>сравнение результатов при </a:t>
            </a:r>
            <a:r>
              <a:rPr lang="el-GR" dirty="0"/>
              <a:t>σ</a:t>
            </a:r>
            <a:r>
              <a:rPr lang="ru-RU" dirty="0"/>
              <a:t>=3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16381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2200" dirty="0" smtClean="0"/>
              <a:t>Размытое изображение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7236"/>
            <a:ext cx="3498969" cy="3498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8" y="2024053"/>
            <a:ext cx="3502152" cy="350215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9961" y="6375895"/>
            <a:ext cx="7144077" cy="365125"/>
          </a:xfrm>
        </p:spPr>
        <p:txBody>
          <a:bodyPr/>
          <a:lstStyle/>
          <a:p>
            <a:r>
              <a:rPr lang="ru-RU" sz="1600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1600" dirty="0" smtClean="0"/>
              <a:t>CUDA-</a:t>
            </a:r>
            <a:r>
              <a:rPr lang="ru-RU" sz="1600" dirty="0" smtClean="0"/>
              <a:t>СРЕДЕ, Елкин Д. А.</a:t>
            </a: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6415" y="6375896"/>
            <a:ext cx="1312025" cy="365125"/>
          </a:xfrm>
        </p:spPr>
        <p:txBody>
          <a:bodyPr/>
          <a:lstStyle/>
          <a:p>
            <a:r>
              <a:rPr lang="ru-RU" sz="1600" dirty="0" smtClean="0"/>
              <a:t>9/1</a:t>
            </a:r>
            <a:r>
              <a:rPr lang="ru-RU" sz="1600" dirty="0"/>
              <a:t>3</a:t>
            </a: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5678606"/>
            <a:ext cx="3498969" cy="405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2200" dirty="0"/>
              <a:t>Исходное изображение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6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9583</TotalTime>
  <Words>605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Разработка и исследование массивно-многопоточного алгоритма нелинейной фильтрации изображений в CUDA-среде</vt:lpstr>
      <vt:lpstr>Цель работы</vt:lpstr>
      <vt:lpstr>Постановка задачи</vt:lpstr>
      <vt:lpstr>Модификация модели для случая радиально симметричных искажений</vt:lpstr>
      <vt:lpstr>Параллельная реализация восстановления изображений</vt:lpstr>
      <vt:lpstr>PowerPoint Presentation</vt:lpstr>
      <vt:lpstr>Cравнение результатов обработки при σ=3 </vt:lpstr>
      <vt:lpstr>Cравнение результатов обработки при σ=5 </vt:lpstr>
      <vt:lpstr>Пример 1 – сравнение результатов при σ=3</vt:lpstr>
      <vt:lpstr>Пример 1 – сравнение результатов при σ=3</vt:lpstr>
      <vt:lpstr>Пример 2 – сравнение результатов при σ=5</vt:lpstr>
      <vt:lpstr>Пример 2 – сравнение результатов при σ=5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Денис Елкин</dc:creator>
  <cp:lastModifiedBy>Денис Елкин</cp:lastModifiedBy>
  <cp:revision>62</cp:revision>
  <cp:lastPrinted>2016-06-03T06:04:50Z</cp:lastPrinted>
  <dcterms:created xsi:type="dcterms:W3CDTF">2016-05-26T15:42:26Z</dcterms:created>
  <dcterms:modified xsi:type="dcterms:W3CDTF">2016-06-05T18:43:11Z</dcterms:modified>
</cp:coreProperties>
</file>