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9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24" autoAdjust="0"/>
  </p:normalViewPr>
  <p:slideViewPr>
    <p:cSldViewPr>
      <p:cViewPr>
        <p:scale>
          <a:sx n="90" d="100"/>
          <a:sy n="90" d="100"/>
        </p:scale>
        <p:origin x="-72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FDF18-7925-4237-87A7-E28041555226}" type="datetimeFigureOut">
              <a:rPr lang="ru-RU" smtClean="0"/>
              <a:pPr/>
              <a:t>10.06.2010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4CC5-84D9-457F-A897-A7E9CD5CCDA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DFFEC-906D-472A-ACB6-4737C0A02D60}" type="datetimeFigureOut">
              <a:rPr lang="ru-RU" smtClean="0"/>
              <a:pPr/>
              <a:t>10.06.2010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9099-D8ED-4834-A39A-8759D9BB4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D9099-D8ED-4834-A39A-8759D9BB4681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A1E-D93D-476C-8825-14E0B88E3A43}" type="datetime1">
              <a:rPr lang="ru-RU" smtClean="0"/>
              <a:t>11.06.2010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6A3-695D-49F4-A5EB-B28E5390BA40}" type="datetime1">
              <a:rPr lang="ru-RU" smtClean="0"/>
              <a:t>11.06.2010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E8AE-7F1C-402D-B052-82211B87A6CC}" type="datetime1">
              <a:rPr lang="ru-RU" smtClean="0"/>
              <a:t>11.06.2010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FD1-76AF-41CF-9FED-82B68820498D}" type="datetime1">
              <a:rPr lang="ru-RU" smtClean="0"/>
              <a:t>11.06.2010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4371-DB5B-4F98-9093-F2D10270DD5B}" type="datetime1">
              <a:rPr lang="ru-RU" smtClean="0"/>
              <a:t>11.06.2010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E8B5-513B-4A78-A065-E6D1A5B95E27}" type="datetime1">
              <a:rPr lang="ru-RU" smtClean="0"/>
              <a:t>11.06.2010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04D6-4FBD-4A91-9183-272B86AEEBE2}" type="datetime1">
              <a:rPr lang="ru-RU" smtClean="0"/>
              <a:t>11.06.2010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779E-EDC4-4315-A89E-23B0B115100D}" type="datetime1">
              <a:rPr lang="ru-RU" smtClean="0"/>
              <a:t>11.06.2010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1DE-E9AF-44B8-A056-D56E20EFB157}" type="datetime1">
              <a:rPr lang="ru-RU" smtClean="0"/>
              <a:t>11.06.2010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69E5-86EC-4246-B024-036FD76F6AFA}" type="datetime1">
              <a:rPr lang="ru-RU" smtClean="0"/>
              <a:t>11.06.2010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301-0288-442D-B224-033ED45A753D}" type="datetime1">
              <a:rPr lang="ru-RU" smtClean="0"/>
              <a:t>11.06.2010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2CC2-B672-4162-AAE9-6BC01EA3525C}" type="datetime1">
              <a:rPr lang="ru-RU" smtClean="0"/>
              <a:t>11.06.2010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6DC1-F7FD-4D29-B679-3E9BA73449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7206" y="571480"/>
            <a:ext cx="8129591" cy="300039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857629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Дипломник: Баранов В.Е.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Научный руководитель: Макарян В.Г.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47623" y="6328757"/>
            <a:ext cx="614338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1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500065"/>
          </a:xfrm>
        </p:spPr>
        <p:txBody>
          <a:bodyPr>
            <a:norm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Радиальные распределения частиц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71472" y="714356"/>
          <a:ext cx="8072494" cy="50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247"/>
                <a:gridCol w="4036247"/>
              </a:tblGrid>
              <a:tr h="422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График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распределения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Вид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картины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471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471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64513" y="5857892"/>
            <a:ext cx="521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Таблица 1 – Радиальные распределения частиц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7" name="Picture 1" descr="D:\STUDY\нир\рад1.jpg"/>
          <p:cNvPicPr>
            <a:picLocks noChangeAspect="1" noChangeArrowheads="1"/>
          </p:cNvPicPr>
          <p:nvPr/>
        </p:nvPicPr>
        <p:blipFill>
          <a:blip r:embed="rId3" cstate="print"/>
          <a:srcRect l="5357" r="3571" b="6250"/>
          <a:stretch>
            <a:fillRect/>
          </a:stretch>
        </p:blipFill>
        <p:spPr bwMode="auto">
          <a:xfrm>
            <a:off x="642910" y="1214422"/>
            <a:ext cx="3929090" cy="2214578"/>
          </a:xfrm>
          <a:prstGeom prst="rect">
            <a:avLst/>
          </a:prstGeom>
          <a:noFill/>
        </p:spPr>
      </p:pic>
      <p:pic>
        <p:nvPicPr>
          <p:cNvPr id="14338" name="Picture 2" descr="D:\STUDY\нир\рад2.jpg"/>
          <p:cNvPicPr>
            <a:picLocks noChangeAspect="1" noChangeArrowheads="1"/>
          </p:cNvPicPr>
          <p:nvPr/>
        </p:nvPicPr>
        <p:blipFill>
          <a:blip r:embed="rId4" cstate="print"/>
          <a:srcRect r="2356"/>
          <a:stretch>
            <a:fillRect/>
          </a:stretch>
        </p:blipFill>
        <p:spPr bwMode="auto">
          <a:xfrm>
            <a:off x="714348" y="3540702"/>
            <a:ext cx="3857652" cy="2174313"/>
          </a:xfrm>
          <a:prstGeom prst="rect">
            <a:avLst/>
          </a:prstGeom>
          <a:noFill/>
        </p:spPr>
      </p:pic>
      <p:pic>
        <p:nvPicPr>
          <p:cNvPr id="14339" name="Picture 3" descr="D:\STUDY\нир\all_strikes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0576" y="3571876"/>
            <a:ext cx="2144695" cy="2192431"/>
          </a:xfrm>
          <a:prstGeom prst="rect">
            <a:avLst/>
          </a:prstGeom>
          <a:noFill/>
        </p:spPr>
      </p:pic>
      <p:pic>
        <p:nvPicPr>
          <p:cNvPr id="14340" name="Picture 4" descr="D:\STUDY\нир\абс_неупр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4892" y="1285860"/>
            <a:ext cx="2251818" cy="2162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96312" y="6318251"/>
            <a:ext cx="614338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1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7143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Краткие выводы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857232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азработан и программно реализован алгоритм решения задачи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тел методом прямого интегрирования.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Проведена проверка решения на соответствие законам сохранения суммарного момента импульса и полной энергии.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Исследовано поведение модели при отсутствии и наличии неупругих столкновений; в последнем случае системой было достигнуто равновесное состояние.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Получены радиальные распределения частиц в кольце при движении с учётом неупругих столкновений; согласно данной модели, в результате длительной серии неупругих столкновений происходит уплотнение первоначальной структуры.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Недостатком модели является малое число объектов наблюдения (     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7215206" y="4500570"/>
          <a:ext cx="275036" cy="244476"/>
        </p:xfrm>
        <a:graphic>
          <a:graphicData uri="http://schemas.openxmlformats.org/presentationml/2006/ole">
            <p:oleObj spid="_x0000_s12289" name="Формула" r:id="rId4" imgW="2286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01090" y="6316666"/>
            <a:ext cx="570890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2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42911" y="71414"/>
            <a:ext cx="7772400" cy="68177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Актуальность проблемы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1" y="857233"/>
            <a:ext cx="7858180" cy="26622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355600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Существенная часть наблюдаемого вещества во Вселенной находится в системах, внешне напоминающих диски 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льшая часть галактик;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протозвёзды;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протопланетные диски;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кольца планет (Сатурн, Уран, Нептун);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Солнечная система;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экзопланетные системы (на настоящий момент открыто более 450 экзопланет, и их число постоянно растёт!).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3500439"/>
            <a:ext cx="7143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 дискообразные структуры объединяет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вращение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гравитация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5" y="4000505"/>
            <a:ext cx="84296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исследования поведения дискообразных структур применяется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вычислительный эксперимент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534988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данный момент построено множество моделей для различных систем, но:</a:t>
            </a:r>
          </a:p>
          <a:p>
            <a:pPr marL="542925" indent="-3619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открываемых систем постоянно растёт;</a:t>
            </a:r>
          </a:p>
          <a:p>
            <a:pPr marL="542925" indent="-3619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существующие модели либо устаревают в связи с новыми наблюдениями, либо уже изначально не дают ответа на все вопросы.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01089" y="6324454"/>
            <a:ext cx="568483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2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500035" y="785794"/>
            <a:ext cx="8143932" cy="128588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latin typeface="MS Reference Sans Serif" pitchFamily="34" charset="0"/>
                <a:cs typeface="Times New Roman" pitchFamily="18" charset="0"/>
              </a:rPr>
              <a:t>ЧИСЛЕННОЕ ИССЛЕДОВАНИЕ ЭВОЛЮЦИИ САМОГРАВИТИРУЮЩЕГО КОЛЬЦА НЕУПРУГИХ ЧАСТИЦ В ПОЛЕ ТЯЖЕСТИ МАССИВНОГО ЦЕНТРАЛЬНОГО ТЕЛА ПРИ РАЗЛИЧНЫХ ЗНАЧЕНИЯХ ПАРАМЕТРОВ СИСТЕМЫ</a:t>
            </a:r>
            <a:endParaRPr lang="ru-RU" sz="2000" dirty="0">
              <a:latin typeface="MS Reference Sans Serif" pitchFamily="34" charset="0"/>
              <a:cs typeface="Times New Roman" pitchFamily="18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559567" y="2428868"/>
            <a:ext cx="8024869" cy="3512604"/>
            <a:chOff x="559566" y="2428868"/>
            <a:chExt cx="8024869" cy="3512604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559566" y="2428868"/>
              <a:ext cx="8024869" cy="3000396"/>
              <a:chOff x="642910" y="2571744"/>
              <a:chExt cx="8024869" cy="300039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8" name="Picture 4" descr="D:\STUDY\нир\ghp\hs-2004-18-b-full_jpg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2910" y="2571744"/>
                <a:ext cx="3597278" cy="3000396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001">
                <a:schemeClr val="dk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29" name="Picture 5" descr="D:\STUDY\нир\_2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51258" y="2571744"/>
                <a:ext cx="3816521" cy="3000396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001">
                <a:schemeClr val="dk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sp>
          <p:nvSpPr>
            <p:cNvPr id="11" name="TextBox 10"/>
            <p:cNvSpPr txBox="1"/>
            <p:nvPr/>
          </p:nvSpPr>
          <p:spPr>
            <a:xfrm>
              <a:off x="714349" y="5572140"/>
              <a:ext cx="300039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Рисунок 1 – Кольца Сатурна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7752" y="5572140"/>
              <a:ext cx="35719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Рисунок 2 – Протопланетный диск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00365" y="214290"/>
            <a:ext cx="350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Цель работы: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3181" y="6343041"/>
            <a:ext cx="542900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50134" y="6421462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512757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Задачи: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033" y="1357299"/>
            <a:ext cx="82153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Разработка алгоритма решения задачи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тел методом прямого интегрирования.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Создание программного комплекса для реализации алгоритма.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Учёт неупругих столкновений.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Исследование поведения модели при различных значениях параметров.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Анализ динамики изменения суммарного числа частиц кольца, радиальной плотности, распределения частиц по массе и скорости вращения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3353" y="6350023"/>
            <a:ext cx="542900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2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57150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Постановка задачи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тел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57158" y="857232"/>
            <a:ext cx="2928959" cy="2857521"/>
            <a:chOff x="357158" y="857231"/>
            <a:chExt cx="2928958" cy="2857521"/>
          </a:xfrm>
        </p:grpSpPr>
        <p:pic>
          <p:nvPicPr>
            <p:cNvPr id="3074" name="Picture 2" descr="D:\STUDY\нир\5.JPG"/>
            <p:cNvPicPr>
              <a:picLocks noChangeAspect="1" noChangeArrowheads="1"/>
            </p:cNvPicPr>
            <p:nvPr/>
          </p:nvPicPr>
          <p:blipFill>
            <a:blip r:embed="rId4" cstate="print">
              <a:lum contrast="40000"/>
            </a:blip>
            <a:stretch>
              <a:fillRect/>
            </a:stretch>
          </p:blipFill>
          <p:spPr bwMode="auto">
            <a:xfrm>
              <a:off x="357158" y="857231"/>
              <a:ext cx="2928958" cy="2270215"/>
            </a:xfrm>
            <a:prstGeom prst="rect">
              <a:avLst/>
            </a:prstGeom>
            <a:ln w="19050" cap="sq">
              <a:solidFill>
                <a:schemeClr val="tx1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371446" y="3129977"/>
              <a:ext cx="28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Рисунок 3 – Общий вид произвольной системы </a:t>
              </a:r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тел</a:t>
              </a:r>
              <a:endParaRPr lang="ru-RU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8596" y="5357827"/>
            <a:ext cx="82868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Аналитическое решение задачи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тел не найдено, вследствие чего для решения поставленной задачи применялся вычислительный метод – </a:t>
            </a:r>
          </a:p>
          <a:p>
            <a:r>
              <a:rPr lang="ru-RU" sz="1700" i="1" u="sng" dirty="0" smtClean="0">
                <a:latin typeface="Times New Roman" pitchFamily="18" charset="0"/>
                <a:cs typeface="Times New Roman" pitchFamily="18" charset="0"/>
              </a:rPr>
              <a:t>метод Рунге-Кутта 4-го порядка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8558" y="742951"/>
            <a:ext cx="5214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Дана система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тел со случайным образом распределёнными координатами в пустом пространстве, в котором имеет место лишь гравитационное взаимодействие: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102114" y="1857375"/>
          <a:ext cx="2470150" cy="642938"/>
        </p:xfrm>
        <a:graphic>
          <a:graphicData uri="http://schemas.openxmlformats.org/presentationml/2006/ole">
            <p:oleObj spid="_x0000_s3075" name="Формула" r:id="rId5" imgW="1803240" imgH="4698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29652" y="200024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242886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где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195761" y="2466968"/>
          <a:ext cx="215196" cy="357190"/>
        </p:xfrm>
        <a:graphic>
          <a:graphicData uri="http://schemas.openxmlformats.org/presentationml/2006/ole">
            <p:oleObj spid="_x0000_s3076" name="Формула" r:id="rId6" imgW="152280" imgH="2412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57685" y="2447504"/>
            <a:ext cx="364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расстояния между парами тел.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4744" y="2786058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Перепишем уравнение (1) в виде: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4071934" y="3108302"/>
          <a:ext cx="1385749" cy="677888"/>
        </p:xfrm>
        <a:graphic>
          <a:graphicData uri="http://schemas.openxmlformats.org/presentationml/2006/ole">
            <p:oleObj spid="_x0000_s3077" name="Формула" r:id="rId7" imgW="927000" imgH="4698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429652" y="3286124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3786183" y="3871918"/>
          <a:ext cx="2717800" cy="342900"/>
        </p:xfrm>
        <a:graphic>
          <a:graphicData uri="http://schemas.openxmlformats.org/presentationml/2006/ole">
            <p:oleObj spid="_x0000_s3078" name="Формула" r:id="rId8" imgW="1803240" imgH="22860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928793" y="4643447"/>
          <a:ext cx="500067" cy="360047"/>
        </p:xfrm>
        <a:graphic>
          <a:graphicData uri="http://schemas.openxmlformats.org/presentationml/2006/ole">
            <p:oleObj spid="_x0000_s3079" name="Формула" r:id="rId9" imgW="317160" imgH="228600" progId="Equation.3">
              <p:embed/>
            </p:oleObj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357157" y="4345553"/>
            <a:ext cx="8501123" cy="655084"/>
            <a:chOff x="357158" y="3786190"/>
            <a:chExt cx="8501122" cy="655084"/>
          </a:xfrm>
        </p:grpSpPr>
        <p:sp>
          <p:nvSpPr>
            <p:cNvPr id="23" name="TextBox 22"/>
            <p:cNvSpPr txBox="1"/>
            <p:nvPr/>
          </p:nvSpPr>
          <p:spPr>
            <a:xfrm>
              <a:off x="357158" y="3786190"/>
              <a:ext cx="8501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1950"/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Таким образом, </a:t>
              </a:r>
              <a:r>
                <a:rPr lang="ru-RU" i="1" dirty="0" smtClean="0">
                  <a:latin typeface="Times New Roman" pitchFamily="18" charset="0"/>
                  <a:cs typeface="Times New Roman" pitchFamily="18" charset="0"/>
                </a:rPr>
                <a:t>задача 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ru-RU" i="1" dirty="0" smtClean="0">
                  <a:latin typeface="Times New Roman" pitchFamily="18" charset="0"/>
                  <a:cs typeface="Times New Roman" pitchFamily="18" charset="0"/>
                </a:rPr>
                <a:t>тел</a:t>
              </a:r>
              <a:r>
                <a:rPr lang="ru-RU" i="1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ru-RU" i="1" dirty="0" smtClean="0">
                  <a:latin typeface="Times New Roman" pitchFamily="18" charset="0"/>
                  <a:cs typeface="Times New Roman" pitchFamily="18" charset="0"/>
                </a:rPr>
                <a:t>в</a:t>
              </a:r>
              <a:r>
                <a:rPr lang="ru-RU" i="1" dirty="0" smtClean="0">
                  <a:latin typeface="Times New Roman" pitchFamily="18" charset="0"/>
                  <a:cs typeface="Times New Roman" pitchFamily="18" charset="0"/>
                </a:rPr>
                <a:t> двумерном случае) состоит в отыскании траекторий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28861" y="4071942"/>
              <a:ext cx="6357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 smtClean="0">
                  <a:latin typeface="Times New Roman" pitchFamily="18" charset="0"/>
                  <a:cs typeface="Times New Roman" pitchFamily="18" charset="0"/>
                </a:rPr>
                <a:t>для 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2N</a:t>
              </a:r>
              <a:r>
                <a:rPr lang="ru-RU" i="1" dirty="0" smtClean="0">
                  <a:latin typeface="Times New Roman" pitchFamily="18" charset="0"/>
                  <a:cs typeface="Times New Roman" pitchFamily="18" charset="0"/>
                </a:rPr>
                <a:t> обыкновенных дифференциальных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i="1" dirty="0" smtClean="0">
                  <a:latin typeface="Times New Roman" pitchFamily="18" charset="0"/>
                  <a:cs typeface="Times New Roman" pitchFamily="18" charset="0"/>
                </a:rPr>
                <a:t>уравнений вида (2).</a:t>
              </a:r>
              <a:endParaRPr lang="ru-RU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05406" y="6324454"/>
            <a:ext cx="542900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1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14348" y="-24"/>
            <a:ext cx="7772400" cy="7143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Метод Рунге-Кутта 4-го порядка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57157" y="642919"/>
            <a:ext cx="79296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3619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Приведём систему уравнений, описывающую метод Рунге-Кутта 4-го порядка точности для обыкновенного дифференциального уравнения 2-го порядка: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785787" y="1258894"/>
          <a:ext cx="3746500" cy="3027363"/>
        </p:xfrm>
        <a:graphic>
          <a:graphicData uri="http://schemas.openxmlformats.org/presentationml/2006/ole">
            <p:oleObj spid="_x0000_s22529" name="Формула" r:id="rId4" imgW="2857320" imgH="2311200" progId="Equation.3">
              <p:embed/>
            </p:oleObj>
          </a:graphicData>
        </a:graphic>
      </p:graphicFrame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3300741"/>
            <a:ext cx="263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9585" y="2643183"/>
            <a:ext cx="500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 rot="10800000" flipV="1">
            <a:off x="4572000" y="3000373"/>
            <a:ext cx="500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где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929192" y="3000373"/>
          <a:ext cx="1038225" cy="333375"/>
        </p:xfrm>
        <a:graphic>
          <a:graphicData uri="http://schemas.openxmlformats.org/presentationml/2006/ole">
            <p:oleObj spid="_x0000_s22532" name="Формула" r:id="rId5" imgW="787058" imgH="253890" progId="Equation.3">
              <p:embed/>
            </p:oleObj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 rot="10800000" flipV="1">
            <a:off x="6000792" y="3048657"/>
            <a:ext cx="29289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значение функции из правой части уравнения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в узлах сетки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4643446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Нахождение решения задачи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тел методом прямого интегрирования заключается в применении вычислительного метода (в данном случае - метода Рунге-Кутта 4-го порядка) для каждой пары взаимодействующих тел </a:t>
            </a:r>
          </a:p>
          <a:p>
            <a:pPr algn="just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 целью вычисления их координат в последующий момент времени.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42261" y="6324765"/>
            <a:ext cx="542900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1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14348" y="-24"/>
            <a:ext cx="7772400" cy="7143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Описание программного комплекса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3" name="Picture 1" descr="D:\STUDY\нир\инт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178" y="919048"/>
            <a:ext cx="8585103" cy="458165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50331" y="5572141"/>
            <a:ext cx="364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Рисунок 4 – Интерфейс пользователя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29694" y="6324452"/>
            <a:ext cx="542900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1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1964513" y="1"/>
            <a:ext cx="5214974" cy="571479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Блок-схемы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 descr="D:\STUDY\нир\Схема обща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571480"/>
            <a:ext cx="4071966" cy="5293557"/>
          </a:xfrm>
          <a:prstGeom prst="rect">
            <a:avLst/>
          </a:prstGeom>
          <a:noFill/>
        </p:spPr>
      </p:pic>
      <p:pic>
        <p:nvPicPr>
          <p:cNvPr id="6146" name="Picture 2" descr="D:\STUDY\нир\Столкновения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71480"/>
            <a:ext cx="3876301" cy="528641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5876528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Рисунок 5 – Блок-схема работы программы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908" y="5876528"/>
            <a:ext cx="4500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Рисунок 6 – Блок-схема обработки столкновений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47937" y="6318417"/>
            <a:ext cx="542900" cy="365125"/>
          </a:xfrm>
        </p:spPr>
        <p:txBody>
          <a:bodyPr/>
          <a:lstStyle/>
          <a:p>
            <a:fld id="{32906DC1-F7FD-4D29-B679-3E9BA734491E}" type="slidenum">
              <a:rPr lang="ru-RU" sz="1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ru-RU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3" y="6421461"/>
            <a:ext cx="6643735" cy="36512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Численное моделирование эволюции самогравитирующего кольца неупругих частиц в поле тяжести массивного центрального тела, Баранов В.Е.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57150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Результаты серии численных экспериментов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D:\STUDY\нир\равн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857364"/>
            <a:ext cx="378621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57356" y="5162148"/>
            <a:ext cx="550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Рисунок 7 – Зависимости числа частиц кольца от времени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7" name="Picture 3" descr="D:\STUDY\нир\ааааа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8054" y="1857363"/>
            <a:ext cx="3767233" cy="300039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71538" y="857232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Исследование уравновешивания процесса разрушения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слияния частиц кольца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557214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При наличии неупругих соударений число частиц кольца стремится к равновесному значению.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758</Words>
  <Application>Microsoft Office PowerPoint</Application>
  <PresentationFormat>Экран 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Microsoft Equation 3.0</vt:lpstr>
      <vt:lpstr>Численное моделирование эволюции самогравитирующего кольца неупругих частиц в поле тяжести массивного центрального тела.</vt:lpstr>
      <vt:lpstr>Актуальность проблемы</vt:lpstr>
      <vt:lpstr>ЧИСЛЕННОЕ ИССЛЕДОВАНИЕ ЭВОЛЮЦИИ САМОГРАВИТИРУЮЩЕГО КОЛЬЦА НЕУПРУГИХ ЧАСТИЦ В ПОЛЕ ТЯЖЕСТИ МАССИВНОГО ЦЕНТРАЛЬНОГО ТЕЛА ПРИ РАЗЛИЧНЫХ ЗНАЧЕНИЯХ ПАРАМЕТРОВ СИСТЕМЫ</vt:lpstr>
      <vt:lpstr>Задачи:</vt:lpstr>
      <vt:lpstr>Постановка задачи N тел</vt:lpstr>
      <vt:lpstr>Метод Рунге-Кутта 4-го порядка</vt:lpstr>
      <vt:lpstr>Описание программного комплекса</vt:lpstr>
      <vt:lpstr>Блок-схемы</vt:lpstr>
      <vt:lpstr>Результаты серии численных экспериментов</vt:lpstr>
      <vt:lpstr>Радиальные распределения частиц</vt:lpstr>
      <vt:lpstr>Краткие 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Sky_Lover</dc:creator>
  <cp:lastModifiedBy>Sky_Lover</cp:lastModifiedBy>
  <cp:revision>101</cp:revision>
  <dcterms:created xsi:type="dcterms:W3CDTF">2010-06-06T14:50:56Z</dcterms:created>
  <dcterms:modified xsi:type="dcterms:W3CDTF">2010-06-11T04:30:48Z</dcterms:modified>
</cp:coreProperties>
</file>