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66" r:id="rId7"/>
    <p:sldId id="267" r:id="rId8"/>
    <p:sldId id="259" r:id="rId9"/>
    <p:sldId id="260" r:id="rId10"/>
    <p:sldId id="264" r:id="rId11"/>
    <p:sldId id="26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774" autoAdjust="0"/>
  </p:normalViewPr>
  <p:slideViewPr>
    <p:cSldViewPr snapToGrid="0">
      <p:cViewPr varScale="1">
        <p:scale>
          <a:sx n="91" d="100"/>
          <a:sy n="91" d="100"/>
        </p:scale>
        <p:origin x="12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9AE95-EF91-455C-9D45-5F55244D8EB5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559D5-C292-4352-B999-1561170B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69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Одним из конструктивных подходов является использование моделей в виде последовательности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Вольтерра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частности, Винер показал, что функциональный ряд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Вольтерра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может быть использован для описания систем, в которых нелинейность не слишком существенна. Опираясь на этот результат предпринимаются попытки использования рядов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Вольтерра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оценки и идентификации нелинейных систем [6]. Основная проблема, с которой приходится при этом сталкиваться, это сложность определения ядер ряда. Поэтому на этом пути пока не достигнуто значительных успехов.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559D5-C292-4352-B999-1561170BED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16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559D5-C292-4352-B999-1561170BED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0053-6D77-47ED-9F5C-A3666916E824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52D-D6EA-4778-9782-CC95BD85F8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4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0053-6D77-47ED-9F5C-A3666916E824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52D-D6EA-4778-9782-CC95BD85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3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0053-6D77-47ED-9F5C-A3666916E824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52D-D6EA-4778-9782-CC95BD85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8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0053-6D77-47ED-9F5C-A3666916E824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52D-D6EA-4778-9782-CC95BD85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3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0053-6D77-47ED-9F5C-A3666916E824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52D-D6EA-4778-9782-CC95BD85F8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52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0053-6D77-47ED-9F5C-A3666916E824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52D-D6EA-4778-9782-CC95BD85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1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0053-6D77-47ED-9F5C-A3666916E824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52D-D6EA-4778-9782-CC95BD85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9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0053-6D77-47ED-9F5C-A3666916E824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52D-D6EA-4778-9782-CC95BD85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8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0053-6D77-47ED-9F5C-A3666916E824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52D-D6EA-4778-9782-CC95BD85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5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7BE0053-6D77-47ED-9F5C-A3666916E824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8F152D-D6EA-4778-9782-CC95BD85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3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0053-6D77-47ED-9F5C-A3666916E824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52D-D6EA-4778-9782-CC95BD85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6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BE0053-6D77-47ED-9F5C-A3666916E824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8F152D-D6EA-4778-9782-CC95BD85F8A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3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8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8.bin"/><Relationship Id="rId4" Type="http://schemas.openxmlformats.org/officeDocument/2006/relationships/image" Target="../media/image10.e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3.wmf"/><Relationship Id="rId4" Type="http://schemas.openxmlformats.org/officeDocument/2006/relationships/image" Target="../media/image14.png"/><Relationship Id="rId9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/>
              <a:t>ВОС­СТА­НОВ­ЛЕ­НИЕ ИЗО­БРА­ЖЕ­НИЙ НЕЛИНЕЙНЫМИ ФИЛЬТРАМИ, </a:t>
            </a:r>
            <a:br>
              <a:rPr lang="ru-RU" sz="5400" b="1" dirty="0"/>
            </a:br>
            <a:r>
              <a:rPr lang="ru-RU" sz="5400" b="1" dirty="0"/>
              <a:t>ПОЛУЧЕННЫМИ ИДЕНТИФИКАЦИЕЙ ЛИНЕЙНОЙ ПО ПАРАМЕТРАМ МОДЕЛИ</a:t>
            </a:r>
            <a:endParaRPr lang="en-US" sz="5400" b="1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00050" y="4455620"/>
            <a:ext cx="10333996" cy="1143000"/>
          </a:xfrm>
        </p:spPr>
        <p:txBody>
          <a:bodyPr numCol="1">
            <a:normAutofit/>
          </a:bodyPr>
          <a:lstStyle/>
          <a:p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Докладчик</a:t>
            </a:r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Елкин Д.А.</a:t>
            </a:r>
          </a:p>
          <a:p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работы						Фурсов </a:t>
            </a:r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В.А</a:t>
            </a:r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625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2. Нелинейный фильтр</a:t>
            </a:r>
            <a:r>
              <a:rPr lang="ru-RU" dirty="0"/>
              <a:t> (</a:t>
            </a:r>
            <a:r>
              <a:rPr lang="el-GR" dirty="0"/>
              <a:t>σ</a:t>
            </a:r>
            <a:r>
              <a:rPr lang="ru-RU" dirty="0" smtClean="0"/>
              <a:t>=5)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31478"/>
            <a:ext cx="3200400" cy="3200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80" y="2431478"/>
            <a:ext cx="3200400" cy="3200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280" y="2431478"/>
            <a:ext cx="3200400" cy="3200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80" y="2431478"/>
            <a:ext cx="3200400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280" y="2431478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14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2. Сравнение</a:t>
            </a:r>
            <a:r>
              <a:rPr lang="ru-RU" dirty="0"/>
              <a:t> (</a:t>
            </a:r>
            <a:r>
              <a:rPr lang="el-GR" dirty="0"/>
              <a:t>σ</a:t>
            </a:r>
            <a:r>
              <a:rPr lang="ru-RU" dirty="0" smtClean="0"/>
              <a:t>=5)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19" y="2165147"/>
            <a:ext cx="3200400" cy="32004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en-US" dirty="0" smtClean="0"/>
              <a:t>           </a:t>
            </a:r>
            <a:r>
              <a:rPr lang="ru-RU" dirty="0" smtClean="0"/>
              <a:t>                     Нелинейный фильтр                      </a:t>
            </a:r>
            <a:r>
              <a:rPr lang="en-US" dirty="0" smtClean="0"/>
              <a:t> </a:t>
            </a:r>
            <a:r>
              <a:rPr lang="ru-RU" dirty="0" err="1" smtClean="0"/>
              <a:t>Винеровский</a:t>
            </a:r>
            <a:r>
              <a:rPr lang="ru-RU" dirty="0" smtClean="0"/>
              <a:t> фильтр (</a:t>
            </a:r>
            <a:r>
              <a:rPr lang="en-US" dirty="0" err="1" smtClean="0"/>
              <a:t>OpenCV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482" y="2165147"/>
            <a:ext cx="3200400" cy="3200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19" y="2165147"/>
            <a:ext cx="3200400" cy="3200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482" y="2165147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58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Численное сравнение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475826"/>
              </p:ext>
            </p:extLst>
          </p:nvPr>
        </p:nvGraphicFramePr>
        <p:xfrm>
          <a:off x="1097280" y="2023963"/>
          <a:ext cx="10058400" cy="3968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793693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52115" algn="r"/>
                        </a:tabLst>
                      </a:pPr>
                      <a:r>
                        <a:rPr lang="el-GR" sz="2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σ</a:t>
                      </a:r>
                      <a:r>
                        <a:rPr lang="ru-RU" sz="2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-размытия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52115" algn="r"/>
                        </a:tabLst>
                      </a:pPr>
                      <a:r>
                        <a:rPr lang="ru-RU" sz="2400">
                          <a:effectLst/>
                        </a:rPr>
                        <a:t>Фильтр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52115" algn="r"/>
                        </a:tabLst>
                      </a:pPr>
                      <a:r>
                        <a:rPr lang="ru-RU" sz="2400">
                          <a:effectLst/>
                        </a:rPr>
                        <a:t>СКО «Лена»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52115" algn="r"/>
                        </a:tabLst>
                      </a:pPr>
                      <a:r>
                        <a:rPr lang="ru-RU" sz="2400">
                          <a:effectLst/>
                        </a:rPr>
                        <a:t>СКО «Город»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793693">
                <a:tc row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52115" algn="r"/>
                        </a:tabLst>
                      </a:pPr>
                      <a:r>
                        <a:rPr lang="ru-RU" sz="2400" dirty="0">
                          <a:effectLst/>
                        </a:rPr>
                        <a:t>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52115" algn="r"/>
                        </a:tabLst>
                      </a:pPr>
                      <a:r>
                        <a:rPr lang="ru-RU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Нелинейный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52115" algn="r"/>
                        </a:tabLst>
                      </a:pPr>
                      <a:r>
                        <a:rPr lang="ru-RU" sz="2400">
                          <a:effectLst/>
                        </a:rPr>
                        <a:t>8.825678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52115" algn="r"/>
                        </a:tabLst>
                      </a:pPr>
                      <a:r>
                        <a:rPr lang="ru-RU" sz="2400">
                          <a:effectLst/>
                        </a:rPr>
                        <a:t>15.168253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793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52115" algn="r"/>
                        </a:tabLst>
                      </a:pPr>
                      <a:r>
                        <a:rPr lang="en-US" sz="2400" dirty="0" err="1">
                          <a:effectLst/>
                        </a:rPr>
                        <a:t>OpenCV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52115" algn="r"/>
                        </a:tabLst>
                      </a:pPr>
                      <a:r>
                        <a:rPr lang="ru-RU" sz="2400" dirty="0">
                          <a:effectLst/>
                        </a:rPr>
                        <a:t>9.823792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52115" algn="r"/>
                        </a:tabLst>
                      </a:pPr>
                      <a:r>
                        <a:rPr lang="ru-RU" sz="2400" dirty="0">
                          <a:effectLst/>
                        </a:rPr>
                        <a:t>19.374125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793693">
                <a:tc row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52115" algn="r"/>
                        </a:tabLst>
                      </a:pPr>
                      <a:r>
                        <a:rPr lang="ru-RU" sz="2400" dirty="0">
                          <a:effectLst/>
                        </a:rPr>
                        <a:t>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52115" algn="r"/>
                        </a:tabLst>
                      </a:pPr>
                      <a:r>
                        <a:rPr lang="ru-RU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Нелинейный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52115" algn="r"/>
                        </a:tabLst>
                      </a:pPr>
                      <a:r>
                        <a:rPr lang="en-US" sz="2400" dirty="0">
                          <a:effectLst/>
                        </a:rPr>
                        <a:t>12.006803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52115" algn="r"/>
                        </a:tabLst>
                      </a:pPr>
                      <a:r>
                        <a:rPr lang="en-US" sz="2400">
                          <a:effectLst/>
                        </a:rPr>
                        <a:t>23.632712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793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52115" algn="r"/>
                        </a:tabLst>
                      </a:pPr>
                      <a:r>
                        <a:rPr lang="en-US" sz="2400" dirty="0" err="1">
                          <a:effectLst/>
                        </a:rPr>
                        <a:t>OpenCV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52115" algn="r"/>
                        </a:tabLst>
                      </a:pPr>
                      <a:r>
                        <a:rPr lang="ru-RU" sz="2400" dirty="0">
                          <a:effectLst/>
                        </a:rPr>
                        <a:t>13.216615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52115" algn="r"/>
                        </a:tabLst>
                      </a:pPr>
                      <a:r>
                        <a:rPr lang="ru-RU" sz="2400" dirty="0">
                          <a:effectLst/>
                        </a:rPr>
                        <a:t>23.800304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96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Полином </a:t>
            </a:r>
            <a:r>
              <a:rPr lang="ru-RU" dirty="0" err="1" smtClean="0"/>
              <a:t>Колмагорова-Габора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Матричное соотношение:</a:t>
            </a:r>
            <a:endParaRPr lang="en-US" dirty="0" smtClean="0"/>
          </a:p>
          <a:p>
            <a:endParaRPr lang="en-US" dirty="0"/>
          </a:p>
          <a:p>
            <a:r>
              <a:rPr lang="ru-RU" dirty="0"/>
              <a:t>Задача заключается в том, чтобы по одной реализации (фрагменту изображения) построить оценку    вектора параметров </a:t>
            </a:r>
            <a:r>
              <a:rPr lang="ru-RU" b="1" dirty="0"/>
              <a:t>с</a:t>
            </a:r>
            <a:r>
              <a:rPr lang="ru-RU" dirty="0"/>
              <a:t> по доступным для непосредственного наблюдения             -матрице     и           -вектору                     , при неизвестном           -векторе ошибок</a:t>
            </a:r>
            <a:r>
              <a:rPr lang="en-US" dirty="0"/>
              <a:t>  </a:t>
            </a:r>
            <a:r>
              <a:rPr lang="ru-RU" dirty="0"/>
              <a:t> </a:t>
            </a:r>
            <a:endParaRPr lang="ru-RU" b="1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138023"/>
            <a:ext cx="9860880" cy="1001741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453637"/>
              </p:ext>
            </p:extLst>
          </p:nvPr>
        </p:nvGraphicFramePr>
        <p:xfrm>
          <a:off x="4064633" y="3664533"/>
          <a:ext cx="1585912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7" name="Equation" r:id="rId5" imgW="1193760" imgH="291960" progId="Equation.DSMT4">
                  <p:embed/>
                </p:oleObj>
              </mc:Choice>
              <mc:Fallback>
                <p:oleObj name="Equation" r:id="rId5" imgW="11937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633" y="3664533"/>
                        <a:ext cx="1585912" cy="385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972926"/>
              </p:ext>
            </p:extLst>
          </p:nvPr>
        </p:nvGraphicFramePr>
        <p:xfrm>
          <a:off x="3148148" y="4788947"/>
          <a:ext cx="147637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" name="Equation" r:id="rId7" imgW="152280" imgH="330120" progId="Equation.DSMT4">
                  <p:embed/>
                </p:oleObj>
              </mc:Choice>
              <mc:Fallback>
                <p:oleObj name="Equation" r:id="rId7" imgW="1522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148" y="4788947"/>
                        <a:ext cx="147637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049834"/>
              </p:ext>
            </p:extLst>
          </p:nvPr>
        </p:nvGraphicFramePr>
        <p:xfrm>
          <a:off x="2610515" y="5165142"/>
          <a:ext cx="74453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" name="Equation" r:id="rId9" imgW="749160" imgH="241200" progId="Equation.DSMT4">
                  <p:embed/>
                </p:oleObj>
              </mc:Choice>
              <mc:Fallback>
                <p:oleObj name="Equation" r:id="rId9" imgW="749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0515" y="5165142"/>
                        <a:ext cx="74453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312846"/>
              </p:ext>
            </p:extLst>
          </p:nvPr>
        </p:nvGraphicFramePr>
        <p:xfrm>
          <a:off x="4292630" y="5175870"/>
          <a:ext cx="219075" cy="22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" name="Equation" r:id="rId11" imgW="228600" imgH="228600" progId="Equation.DSMT4">
                  <p:embed/>
                </p:oleObj>
              </mc:Choice>
              <mc:Fallback>
                <p:oleObj name="Equation" r:id="rId11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30" y="5175870"/>
                        <a:ext cx="219075" cy="220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691973"/>
              </p:ext>
            </p:extLst>
          </p:nvPr>
        </p:nvGraphicFramePr>
        <p:xfrm>
          <a:off x="4776023" y="5175870"/>
          <a:ext cx="571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" name="Equation" r:id="rId13" imgW="571320" imgH="241200" progId="Equation.DSMT4">
                  <p:embed/>
                </p:oleObj>
              </mc:Choice>
              <mc:Fallback>
                <p:oleObj name="Equation" r:id="rId13" imgW="571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023" y="5175870"/>
                        <a:ext cx="5715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395290"/>
              </p:ext>
            </p:extLst>
          </p:nvPr>
        </p:nvGraphicFramePr>
        <p:xfrm>
          <a:off x="6331560" y="5104687"/>
          <a:ext cx="1117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" name="Equation" r:id="rId15" imgW="1117440" imgH="380880" progId="Equation.DSMT4">
                  <p:embed/>
                </p:oleObj>
              </mc:Choice>
              <mc:Fallback>
                <p:oleObj name="Equation" r:id="rId15" imgW="11174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1560" y="5104687"/>
                        <a:ext cx="1117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669875"/>
              </p:ext>
            </p:extLst>
          </p:nvPr>
        </p:nvGraphicFramePr>
        <p:xfrm>
          <a:off x="9518679" y="5174537"/>
          <a:ext cx="571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" name="Equation" r:id="rId17" imgW="571320" imgH="241200" progId="Equation.DSMT4">
                  <p:embed/>
                </p:oleObj>
              </mc:Choice>
              <mc:Fallback>
                <p:oleObj name="Equation" r:id="rId17" imgW="571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8679" y="5174537"/>
                        <a:ext cx="5715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863228"/>
              </p:ext>
            </p:extLst>
          </p:nvPr>
        </p:nvGraphicFramePr>
        <p:xfrm>
          <a:off x="2104778" y="5452699"/>
          <a:ext cx="2286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" name="Equation" r:id="rId19" imgW="241200" imgH="291960" progId="Equation.DSMT4">
                  <p:embed/>
                </p:oleObj>
              </mc:Choice>
              <mc:Fallback>
                <p:oleObj name="Equation" r:id="rId19" imgW="2412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4778" y="5452699"/>
                        <a:ext cx="228600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156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Модификация модели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580" y="2184019"/>
            <a:ext cx="3467100" cy="3505200"/>
          </a:xfr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82066" y="29473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386143"/>
              </p:ext>
            </p:extLst>
          </p:nvPr>
        </p:nvGraphicFramePr>
        <p:xfrm>
          <a:off x="1132196" y="2395729"/>
          <a:ext cx="2806505" cy="8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Equation" r:id="rId5" imgW="1269720" imgH="368280" progId="Equation.DSMT4">
                  <p:embed/>
                </p:oleObj>
              </mc:Choice>
              <mc:Fallback>
                <p:oleObj name="Equation" r:id="rId5" imgW="1269720" imgH="3682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196" y="2395729"/>
                        <a:ext cx="2806505" cy="8229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98471" y="30557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019177"/>
              </p:ext>
            </p:extLst>
          </p:nvPr>
        </p:nvGraphicFramePr>
        <p:xfrm>
          <a:off x="1097280" y="3425254"/>
          <a:ext cx="5644625" cy="8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Equation" r:id="rId7" imgW="2628720" imgH="380880" progId="Equation.DSMT4">
                  <p:embed/>
                </p:oleObj>
              </mc:Choice>
              <mc:Fallback>
                <p:oleObj name="Equation" r:id="rId7" imgW="2628720" imgH="380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3425254"/>
                        <a:ext cx="5644625" cy="8229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602736" y="20665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14098"/>
              </p:ext>
            </p:extLst>
          </p:nvPr>
        </p:nvGraphicFramePr>
        <p:xfrm>
          <a:off x="1097280" y="4454779"/>
          <a:ext cx="5085470" cy="8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Equation" r:id="rId9" imgW="2298700" imgH="368300" progId="Equation.DSMT4">
                  <p:embed/>
                </p:oleObj>
              </mc:Choice>
              <mc:Fallback>
                <p:oleObj name="Equation" r:id="rId9" imgW="2298700" imgH="368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4454779"/>
                        <a:ext cx="5085470" cy="8229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8027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ru-RU" dirty="0"/>
              <a:t>3</a:t>
            </a:r>
            <a:r>
              <a:rPr lang="ru-RU" dirty="0" smtClean="0"/>
              <a:t>. Нелинейный фильтр</a:t>
            </a:r>
            <a:r>
              <a:rPr lang="ru-RU" dirty="0"/>
              <a:t> (</a:t>
            </a:r>
            <a:r>
              <a:rPr lang="el-GR" dirty="0"/>
              <a:t>σ</a:t>
            </a:r>
            <a:r>
              <a:rPr lang="ru-RU" dirty="0"/>
              <a:t>=3)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31478"/>
            <a:ext cx="3200400" cy="3200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80" y="2431478"/>
            <a:ext cx="3200400" cy="3200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280" y="2431478"/>
            <a:ext cx="3200400" cy="3200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31478"/>
            <a:ext cx="3200400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80" y="2431478"/>
            <a:ext cx="3200400" cy="320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280" y="2431478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3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ru-RU" dirty="0"/>
              <a:t>3</a:t>
            </a:r>
            <a:r>
              <a:rPr lang="ru-RU" dirty="0" smtClean="0"/>
              <a:t>. Сравнение</a:t>
            </a:r>
            <a:r>
              <a:rPr lang="ru-RU" dirty="0"/>
              <a:t> (</a:t>
            </a:r>
            <a:r>
              <a:rPr lang="el-GR" dirty="0"/>
              <a:t>σ</a:t>
            </a:r>
            <a:r>
              <a:rPr lang="ru-RU" dirty="0"/>
              <a:t>=3)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19" y="2165147"/>
            <a:ext cx="3200400" cy="32004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en-US" dirty="0" smtClean="0"/>
              <a:t>           </a:t>
            </a:r>
            <a:r>
              <a:rPr lang="ru-RU" dirty="0" smtClean="0"/>
              <a:t>                     Нелинейный фильтр                      </a:t>
            </a:r>
            <a:r>
              <a:rPr lang="en-US" dirty="0" smtClean="0"/>
              <a:t> </a:t>
            </a:r>
            <a:r>
              <a:rPr lang="ru-RU" dirty="0" err="1" smtClean="0"/>
              <a:t>Винеровский</a:t>
            </a:r>
            <a:r>
              <a:rPr lang="ru-RU" dirty="0" smtClean="0"/>
              <a:t> фильтр (</a:t>
            </a:r>
            <a:r>
              <a:rPr lang="en-US" dirty="0" err="1" smtClean="0"/>
              <a:t>OpenCV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482" y="2165147"/>
            <a:ext cx="3200400" cy="3200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482" y="2165147"/>
            <a:ext cx="3200400" cy="3200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19" y="2165147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43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4. Нелинейный фильтр</a:t>
            </a:r>
            <a:r>
              <a:rPr lang="ru-RU" dirty="0"/>
              <a:t> (</a:t>
            </a:r>
            <a:r>
              <a:rPr lang="el-GR" dirty="0"/>
              <a:t>σ</a:t>
            </a:r>
            <a:r>
              <a:rPr lang="ru-RU" dirty="0" smtClean="0"/>
              <a:t>=5)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31478"/>
            <a:ext cx="3200400" cy="3200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80" y="2431478"/>
            <a:ext cx="3200400" cy="3200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280" y="2431478"/>
            <a:ext cx="3200400" cy="3200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31478"/>
            <a:ext cx="3200400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80" y="2431478"/>
            <a:ext cx="3200400" cy="320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280" y="2431478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ru-RU" dirty="0"/>
              <a:t>4</a:t>
            </a:r>
            <a:r>
              <a:rPr lang="ru-RU" dirty="0" smtClean="0"/>
              <a:t>. Сравнение</a:t>
            </a:r>
            <a:r>
              <a:rPr lang="ru-RU" dirty="0"/>
              <a:t> (</a:t>
            </a:r>
            <a:r>
              <a:rPr lang="el-GR" dirty="0"/>
              <a:t>σ</a:t>
            </a:r>
            <a:r>
              <a:rPr lang="ru-RU" dirty="0" smtClean="0"/>
              <a:t>=5)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19" y="2165147"/>
            <a:ext cx="3200400" cy="32004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en-US" dirty="0" smtClean="0"/>
              <a:t>           </a:t>
            </a:r>
            <a:r>
              <a:rPr lang="ru-RU" dirty="0" smtClean="0"/>
              <a:t>                     Нелинейный фильтр                      </a:t>
            </a:r>
            <a:r>
              <a:rPr lang="en-US" dirty="0" smtClean="0"/>
              <a:t> </a:t>
            </a:r>
            <a:r>
              <a:rPr lang="ru-RU" dirty="0" err="1" smtClean="0"/>
              <a:t>Винеровский</a:t>
            </a:r>
            <a:r>
              <a:rPr lang="ru-RU" dirty="0" smtClean="0"/>
              <a:t> фильтр (</a:t>
            </a:r>
            <a:r>
              <a:rPr lang="en-US" dirty="0" err="1" smtClean="0"/>
              <a:t>OpenCV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482" y="2165147"/>
            <a:ext cx="3200400" cy="3200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482" y="2165147"/>
            <a:ext cx="3200400" cy="3200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19" y="2165147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4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1. Нелинейный фильтр (</a:t>
            </a:r>
            <a:r>
              <a:rPr lang="el-GR" dirty="0" smtClean="0"/>
              <a:t>σ</a:t>
            </a:r>
            <a:r>
              <a:rPr lang="ru-RU" dirty="0" smtClean="0"/>
              <a:t>=3)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31478"/>
            <a:ext cx="3200400" cy="3200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80" y="2431478"/>
            <a:ext cx="3200400" cy="3200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280" y="2431478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9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1. Сравнение</a:t>
            </a:r>
            <a:r>
              <a:rPr lang="ru-RU" dirty="0"/>
              <a:t> (</a:t>
            </a:r>
            <a:r>
              <a:rPr lang="el-GR" dirty="0"/>
              <a:t>σ</a:t>
            </a:r>
            <a:r>
              <a:rPr lang="ru-RU" dirty="0"/>
              <a:t>=3)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19" y="2165147"/>
            <a:ext cx="3200400" cy="32004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en-US" dirty="0" smtClean="0"/>
              <a:t>           </a:t>
            </a:r>
            <a:r>
              <a:rPr lang="ru-RU" dirty="0" smtClean="0"/>
              <a:t>                     Нелинейный фильтр                      </a:t>
            </a:r>
            <a:r>
              <a:rPr lang="en-US" dirty="0" smtClean="0"/>
              <a:t> </a:t>
            </a:r>
            <a:r>
              <a:rPr lang="ru-RU" dirty="0" err="1" smtClean="0"/>
              <a:t>Винеровский</a:t>
            </a:r>
            <a:r>
              <a:rPr lang="ru-RU" dirty="0" smtClean="0"/>
              <a:t> фильтр (</a:t>
            </a:r>
            <a:r>
              <a:rPr lang="en-US" dirty="0" err="1" smtClean="0"/>
              <a:t>OpenCV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482" y="2165147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126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250</TotalTime>
  <Words>259</Words>
  <Application>Microsoft Office PowerPoint</Application>
  <PresentationFormat>Widescreen</PresentationFormat>
  <Paragraphs>78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Times New Roman</vt:lpstr>
      <vt:lpstr>Retrospect</vt:lpstr>
      <vt:lpstr>MathType 6.0 Equation</vt:lpstr>
      <vt:lpstr>Equation</vt:lpstr>
      <vt:lpstr>ВОС­СТА­НОВ­ЛЕ­НИЕ ИЗО­БРА­ЖЕ­НИЙ НЕЛИНЕЙНЫМИ ФИЛЬТРАМИ,  ПОЛУЧЕННЫМИ ИДЕНТИФИКАЦИЕЙ ЛИНЕЙНОЙ ПО ПАРАМЕТРАМ МОДЕЛИ</vt:lpstr>
      <vt:lpstr>Постановка задачи</vt:lpstr>
      <vt:lpstr>Модификация модели</vt:lpstr>
      <vt:lpstr>Пример 3. Нелинейный фильтр (σ=3)</vt:lpstr>
      <vt:lpstr>Пример 3. Сравнение (σ=3)</vt:lpstr>
      <vt:lpstr>Пример 4. Нелинейный фильтр (σ=5)</vt:lpstr>
      <vt:lpstr>Пример 4. Сравнение (σ=5)</vt:lpstr>
      <vt:lpstr>Пример 1. Нелинейный фильтр (σ=3)</vt:lpstr>
      <vt:lpstr>Пример 1. Сравнение (σ=3)</vt:lpstr>
      <vt:lpstr>Пример 2. Нелинейный фильтр (σ=5)</vt:lpstr>
      <vt:lpstr>Пример 2. Сравнение (σ=5)</vt:lpstr>
      <vt:lpstr>Численное сравнение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ВОС­СТА­НОВ­ЛЕ­НИЕ ИЗО­БРА­ЖЕ­НИЙ НЕЛИНЕЙНЫМИ ФИЛЬТРАМИ,  ПОЛУЧЕННЫМИ ИДЕНТИФИКАЦИЕЙ ЛИНЕЙНОЙ ПО ПАРАМЕТРАМ МОДЕЛИ</dc:title>
  <dc:creator>Денис Елкин</dc:creator>
  <cp:lastModifiedBy>Денис Елкин</cp:lastModifiedBy>
  <cp:revision>30</cp:revision>
  <dcterms:created xsi:type="dcterms:W3CDTF">2016-04-06T00:38:48Z</dcterms:created>
  <dcterms:modified xsi:type="dcterms:W3CDTF">2016-04-06T04:49:06Z</dcterms:modified>
</cp:coreProperties>
</file>