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71" r:id="rId8"/>
    <p:sldId id="267" r:id="rId9"/>
    <p:sldId id="268" r:id="rId10"/>
    <p:sldId id="269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6473" autoAdjust="0"/>
  </p:normalViewPr>
  <p:slideViewPr>
    <p:cSldViewPr snapToGrid="0">
      <p:cViewPr varScale="1">
        <p:scale>
          <a:sx n="113" d="100"/>
          <a:sy n="113" d="100"/>
        </p:scale>
        <p:origin x="45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AC572-2555-4EB2-9414-C5CE58C9AB6E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E8D69-ACD5-4714-B603-2193EB0E3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8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E8D69-ACD5-4714-B603-2193EB0E3A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40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E8D69-ACD5-4714-B603-2193EB0E3A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6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18C8-4555-4837-961E-82E58E54CAB6}" type="datetime1">
              <a:rPr lang="en-US" smtClean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0191-E235-4B07-B477-AB56268BFA89}" type="datetime1">
              <a:rPr lang="en-US" smtClean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C924-FB44-4F9E-834C-ABF55B01DF25}" type="datetime1">
              <a:rPr lang="en-US" smtClean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7935-EFE8-44F3-B357-17EBA51E41F5}" type="datetime1">
              <a:rPr lang="en-US" smtClean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1052-B13A-4871-9CEF-151A7C717842}" type="datetime1">
              <a:rPr lang="en-US" smtClean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4237-90A6-45D0-8CC4-1211502FCD72}" type="datetime1">
              <a:rPr lang="en-US" smtClean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8A42-0E4D-43A4-838B-5FBE88A4ECE0}" type="datetime1">
              <a:rPr lang="en-US" smtClean="0"/>
              <a:t>6/11/2014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DEAE-F132-49A2-88AF-47979DED8426}" type="datetime1">
              <a:rPr lang="en-US" smtClean="0"/>
              <a:t>6/11/2014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53E-DD9A-4AC3-AADD-93B2F9E9B734}" type="datetime1">
              <a:rPr lang="en-US" smtClean="0"/>
              <a:t>6/11/2014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BCA291-320C-40FC-BA17-CE69691E6828}" type="datetime1">
              <a:rPr lang="en-US" smtClean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FC9-EEF6-4B83-A4BB-2EF447229EC5}" type="datetime1">
              <a:rPr lang="en-US" smtClean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9932F2-2AC7-4207-A802-AD5860F32845}" type="datetime1">
              <a:rPr lang="en-US" smtClean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6000" b="1" dirty="0"/>
              <a:t>Разработка алгоритмов нелинейной фильтрации </a:t>
            </a:r>
            <a:r>
              <a:rPr lang="ru-RU" sz="6000" b="1" dirty="0" smtClean="0"/>
              <a:t>на основе </a:t>
            </a:r>
            <a:r>
              <a:rPr lang="ru-RU" sz="6000" b="1" dirty="0"/>
              <a:t>идентификации линейных по </a:t>
            </a:r>
            <a:r>
              <a:rPr lang="ru-RU" sz="6000" b="1" dirty="0" smtClean="0"/>
              <a:t>параметрам моделей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333996" cy="1143000"/>
          </a:xfrm>
        </p:spPr>
        <p:txBody>
          <a:bodyPr numCol="1">
            <a:normAutofit fontScale="92500"/>
          </a:bodyPr>
          <a:lstStyle/>
          <a:p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Выпускник								Елкин Д.А.</a:t>
            </a:r>
          </a:p>
          <a:p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работы						Фурсов В. А.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r>
              <a:rPr lang="ru-RU" dirty="0" smtClean="0"/>
              <a:t>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0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Исходное контрольное и размытое изображение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30" y="1952625"/>
            <a:ext cx="3714750" cy="3810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r>
              <a:rPr lang="ru-RU" dirty="0" smtClean="0"/>
              <a:t>/12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2625"/>
            <a:ext cx="3714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3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Изображения </a:t>
            </a:r>
            <a:r>
              <a:rPr lang="ru-RU" dirty="0"/>
              <a:t>в</a:t>
            </a:r>
            <a:r>
              <a:rPr lang="ru-RU" dirty="0" smtClean="0"/>
              <a:t>осстановленные фильтрами, с уже найденными параметрами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0560"/>
            <a:ext cx="3714750" cy="3810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r>
              <a:rPr lang="ru-RU" dirty="0" smtClean="0"/>
              <a:t>/12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733" y="1940560"/>
            <a:ext cx="3714750" cy="38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16619" y="5769094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Нелинейный фильтр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330628" y="5769094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Линейный фильтр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5145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представленным результатам можно судить о преимуществе использования нелинейного фильтра перед </a:t>
            </a:r>
            <a:r>
              <a:rPr lang="ru-RU" dirty="0" smtClean="0"/>
              <a:t>линейным:</a:t>
            </a:r>
          </a:p>
          <a:p>
            <a:r>
              <a:rPr lang="ru-RU" dirty="0" smtClean="0"/>
              <a:t>границы </a:t>
            </a:r>
            <a:r>
              <a:rPr lang="ru-RU" dirty="0"/>
              <a:t>объектов,  при восстановлении с </a:t>
            </a:r>
            <a:r>
              <a:rPr lang="ru-RU"/>
              <a:t>помощью </a:t>
            </a:r>
            <a:r>
              <a:rPr lang="ru-RU" smtClean="0"/>
              <a:t>нелинейного </a:t>
            </a:r>
            <a:r>
              <a:rPr lang="ru-RU" dirty="0"/>
              <a:t>фильтра более четкие, чем при восстановлении линейным фильтром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Также следует отметить удобство и простоту использования алгоритма идентификации параметров модели для задачи восстановления изображений.</a:t>
            </a:r>
          </a:p>
          <a:p>
            <a:endParaRPr lang="ru-RU" dirty="0"/>
          </a:p>
          <a:p>
            <a:r>
              <a:rPr lang="ru-RU" dirty="0" smtClean="0"/>
              <a:t>Среди недостатков стоит отметить, что в работе не учтено влияние, наличие и появление шума на изображении.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r>
              <a:rPr lang="ru-RU" dirty="0" smtClean="0"/>
              <a:t>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настоящей работы является разработка алгоритма нелинейной фильтрации на основе идентификации линейной по параметрам модели. А также написание программного обеспечения и проведение экспериментального, наглядного иллюстрирования качества восстановления изображений с помощью данного алгоритма.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r>
              <a:rPr lang="ru-RU" dirty="0" smtClean="0"/>
              <a:t>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0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Проанализировать проблемы улучшения качества изображений;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Разработать технологию построения нелинейных фильтров на основе идентификации линейной по параметрам модели;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Провести экспериментальные исследования по восстановлению изображений с помощью разработанного алгоритма;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Визуально сравнить качество работы алгоритма с работой линейного фильтра.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r>
              <a:rPr lang="ru-RU" dirty="0" smtClean="0"/>
              <a:t>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идентификации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Линейный КИХ-фильтр: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Отсчеты </a:t>
            </a:r>
            <a:r>
              <a:rPr lang="ru-RU" dirty="0" smtClean="0"/>
              <a:t>и параметры в векторном виде: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Линейный КИХ-фильтр в матричном виде:</a:t>
            </a:r>
          </a:p>
          <a:p>
            <a:r>
              <a:rPr lang="ru-RU" dirty="0"/>
              <a:t>Задача заключается в том, чтобы по одной реализации (фрагменту изображения) построить оценку </a:t>
            </a:r>
            <a:r>
              <a:rPr lang="ru-RU" dirty="0" smtClean="0"/>
              <a:t>   </a:t>
            </a:r>
            <a:r>
              <a:rPr lang="ru-RU" dirty="0"/>
              <a:t>вектора параметров </a:t>
            </a:r>
            <a:r>
              <a:rPr lang="ru-RU" b="1" dirty="0"/>
              <a:t>с</a:t>
            </a:r>
            <a:r>
              <a:rPr lang="ru-RU" dirty="0"/>
              <a:t> по доступным для непосредственного наблюдения </a:t>
            </a:r>
            <a:r>
              <a:rPr lang="ru-RU" dirty="0" smtClean="0"/>
              <a:t>         </a:t>
            </a:r>
            <a:r>
              <a:rPr lang="ru-RU" dirty="0" smtClean="0"/>
              <a:t>   -</a:t>
            </a:r>
            <a:r>
              <a:rPr lang="ru-RU" dirty="0"/>
              <a:t>матрице </a:t>
            </a:r>
            <a:r>
              <a:rPr lang="ru-RU" dirty="0" smtClean="0"/>
              <a:t>   </a:t>
            </a:r>
            <a:r>
              <a:rPr lang="ru-RU" dirty="0" smtClean="0"/>
              <a:t> и           -</a:t>
            </a:r>
            <a:r>
              <a:rPr lang="ru-RU" dirty="0" smtClean="0"/>
              <a:t>вектору               </a:t>
            </a:r>
            <a:r>
              <a:rPr lang="ru-RU" dirty="0" smtClean="0"/>
              <a:t>      , </a:t>
            </a:r>
            <a:r>
              <a:rPr lang="ru-RU" dirty="0"/>
              <a:t>при неизвестном </a:t>
            </a:r>
            <a:r>
              <a:rPr lang="ru-RU" dirty="0" smtClean="0"/>
              <a:t>       </a:t>
            </a:r>
            <a:r>
              <a:rPr lang="ru-RU" dirty="0" smtClean="0"/>
              <a:t>   -</a:t>
            </a:r>
            <a:r>
              <a:rPr lang="ru-RU" dirty="0"/>
              <a:t>векторе </a:t>
            </a:r>
            <a:r>
              <a:rPr lang="ru-RU" dirty="0" smtClean="0"/>
              <a:t>ошибок</a:t>
            </a:r>
            <a:r>
              <a:rPr lang="en-US" dirty="0" smtClean="0"/>
              <a:t>  </a:t>
            </a:r>
            <a:r>
              <a:rPr lang="ru-RU" dirty="0" smtClean="0"/>
              <a:t> </a:t>
            </a:r>
            <a:endParaRPr lang="ru-RU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r>
              <a:rPr lang="ru-RU" dirty="0" smtClean="0"/>
              <a:t>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85251"/>
              </p:ext>
            </p:extLst>
          </p:nvPr>
        </p:nvGraphicFramePr>
        <p:xfrm>
          <a:off x="3841750" y="1807677"/>
          <a:ext cx="8013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" name="Equation" r:id="rId3" imgW="8013600" imgH="1015920" progId="Equation.DSMT4">
                  <p:embed/>
                </p:oleObj>
              </mc:Choice>
              <mc:Fallback>
                <p:oleObj name="Equation" r:id="rId3" imgW="8013600" imgH="10159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1807677"/>
                        <a:ext cx="80137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84498"/>
              </p:ext>
            </p:extLst>
          </p:nvPr>
        </p:nvGraphicFramePr>
        <p:xfrm>
          <a:off x="1207610" y="3073990"/>
          <a:ext cx="102123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" name="Equation" r:id="rId5" imgW="10185120" imgH="406080" progId="Equation.DSMT4">
                  <p:embed/>
                </p:oleObj>
              </mc:Choice>
              <mc:Fallback>
                <p:oleObj name="Equation" r:id="rId5" imgW="1018512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610" y="3073990"/>
                        <a:ext cx="1021238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667000" y="4597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946576"/>
              </p:ext>
            </p:extLst>
          </p:nvPr>
        </p:nvGraphicFramePr>
        <p:xfrm>
          <a:off x="2512218" y="3520307"/>
          <a:ext cx="71675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" name="Equation" r:id="rId7" imgW="7162560" imgH="482400" progId="Equation.DSMT4">
                  <p:embed/>
                </p:oleObj>
              </mc:Choice>
              <mc:Fallback>
                <p:oleObj name="Equation" r:id="rId7" imgW="716256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218" y="3520307"/>
                        <a:ext cx="716756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18769"/>
              </p:ext>
            </p:extLst>
          </p:nvPr>
        </p:nvGraphicFramePr>
        <p:xfrm>
          <a:off x="5840413" y="4105289"/>
          <a:ext cx="15859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" name="Equation" r:id="rId9" imgW="1193760" imgH="291960" progId="Equation.DSMT4">
                  <p:embed/>
                </p:oleObj>
              </mc:Choice>
              <mc:Fallback>
                <p:oleObj name="Equation" r:id="rId9" imgW="1193760" imgH="2919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13" y="4105289"/>
                        <a:ext cx="1585912" cy="385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884271"/>
              </p:ext>
            </p:extLst>
          </p:nvPr>
        </p:nvGraphicFramePr>
        <p:xfrm>
          <a:off x="3130392" y="4797827"/>
          <a:ext cx="14763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" name="Equation" r:id="rId11" imgW="152280" imgH="330120" progId="Equation.DSMT4">
                  <p:embed/>
                </p:oleObj>
              </mc:Choice>
              <mc:Fallback>
                <p:oleObj name="Equation" r:id="rId11" imgW="152280" imgH="33012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392" y="4797827"/>
                        <a:ext cx="147637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478833"/>
              </p:ext>
            </p:extLst>
          </p:nvPr>
        </p:nvGraphicFramePr>
        <p:xfrm>
          <a:off x="2592759" y="5174022"/>
          <a:ext cx="74453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" name="Equation" r:id="rId13" imgW="749160" imgH="241200" progId="Equation.DSMT4">
                  <p:embed/>
                </p:oleObj>
              </mc:Choice>
              <mc:Fallback>
                <p:oleObj name="Equation" r:id="rId13" imgW="749160" imgH="241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759" y="5174022"/>
                        <a:ext cx="74453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046735"/>
              </p:ext>
            </p:extLst>
          </p:nvPr>
        </p:nvGraphicFramePr>
        <p:xfrm>
          <a:off x="4274874" y="5184750"/>
          <a:ext cx="219075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" name="Equation" r:id="rId15" imgW="228600" imgH="228600" progId="Equation.DSMT4">
                  <p:embed/>
                </p:oleObj>
              </mc:Choice>
              <mc:Fallback>
                <p:oleObj name="Equation" r:id="rId15" imgW="228600" imgH="228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874" y="5184750"/>
                        <a:ext cx="219075" cy="220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699348"/>
              </p:ext>
            </p:extLst>
          </p:nvPr>
        </p:nvGraphicFramePr>
        <p:xfrm>
          <a:off x="4758267" y="5184750"/>
          <a:ext cx="571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" name="Equation" r:id="rId17" imgW="571320" imgH="241200" progId="Equation.DSMT4">
                  <p:embed/>
                </p:oleObj>
              </mc:Choice>
              <mc:Fallback>
                <p:oleObj name="Equation" r:id="rId17" imgW="571320" imgH="2412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8267" y="5184750"/>
                        <a:ext cx="5715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634720"/>
              </p:ext>
            </p:extLst>
          </p:nvPr>
        </p:nvGraphicFramePr>
        <p:xfrm>
          <a:off x="6313804" y="5113567"/>
          <a:ext cx="1117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" name="Equation" r:id="rId19" imgW="1117440" imgH="380880" progId="Equation.DSMT4">
                  <p:embed/>
                </p:oleObj>
              </mc:Choice>
              <mc:Fallback>
                <p:oleObj name="Equation" r:id="rId19" imgW="1117440" imgH="38088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804" y="5113567"/>
                        <a:ext cx="1117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875446"/>
              </p:ext>
            </p:extLst>
          </p:nvPr>
        </p:nvGraphicFramePr>
        <p:xfrm>
          <a:off x="9500923" y="5183417"/>
          <a:ext cx="571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" name="Equation" r:id="rId21" imgW="571320" imgH="241200" progId="Equation.DSMT4">
                  <p:embed/>
                </p:oleObj>
              </mc:Choice>
              <mc:Fallback>
                <p:oleObj name="Equation" r:id="rId21" imgW="571320" imgH="241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0923" y="5183417"/>
                        <a:ext cx="5715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011188"/>
              </p:ext>
            </p:extLst>
          </p:nvPr>
        </p:nvGraphicFramePr>
        <p:xfrm>
          <a:off x="2087022" y="5461579"/>
          <a:ext cx="2286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" name="Equation" r:id="rId23" imgW="241200" imgH="291960" progId="Equation.DSMT4">
                  <p:embed/>
                </p:oleObj>
              </mc:Choice>
              <mc:Fallback>
                <p:oleObj name="Equation" r:id="rId23" imgW="241200" imgH="29196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022" y="5461579"/>
                        <a:ext cx="22860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6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Нелинейная фильтрация на основе идентификации линейной по параметрам модели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изучения была выбрана маска размером </a:t>
            </a:r>
            <a:r>
              <a:rPr lang="en-US" dirty="0" smtClean="0"/>
              <a:t>5x5:</a:t>
            </a:r>
          </a:p>
          <a:p>
            <a:pPr marL="0" indent="0">
              <a:buNone/>
            </a:pPr>
            <a:r>
              <a:rPr lang="ru-RU" dirty="0" smtClean="0"/>
              <a:t>и функция вида: 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Тогда для данной маски, уравнение выходного сигнала будет иметь следующий вид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где              </a:t>
            </a:r>
            <a:r>
              <a:rPr lang="en-US" dirty="0" smtClean="0"/>
              <a:t>    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— идентифицируемые </a:t>
            </a:r>
            <a:r>
              <a:rPr lang="ru-RU" dirty="0"/>
              <a:t>параметры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           — </a:t>
            </a:r>
            <a:r>
              <a:rPr lang="ru-RU" dirty="0"/>
              <a:t>среднее значение яркости пикселей изображения с индексом соответствующим значению в </a:t>
            </a:r>
            <a:r>
              <a:rPr lang="ru-RU" dirty="0" smtClean="0"/>
              <a:t>маске, </a:t>
            </a:r>
            <a:r>
              <a:rPr lang="ru-RU" dirty="0"/>
              <a:t>т.е. равноудаленные от центра маски значения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Тогда по </a:t>
            </a:r>
            <a:r>
              <a:rPr lang="ru-RU" dirty="0"/>
              <a:t>простой формуле находится оценка вектора </a:t>
            </a:r>
            <a:r>
              <a:rPr lang="ru-RU" dirty="0" smtClean="0"/>
              <a:t>решений: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r>
              <a:rPr lang="ru-RU" dirty="0" smtClean="0"/>
              <a:t>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84596"/>
              </p:ext>
            </p:extLst>
          </p:nvPr>
        </p:nvGraphicFramePr>
        <p:xfrm>
          <a:off x="6629389" y="1893075"/>
          <a:ext cx="914400" cy="10668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2880"/>
                <a:gridCol w="182880"/>
                <a:gridCol w="182880"/>
                <a:gridCol w="182880"/>
                <a:gridCol w="182880"/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89376"/>
              </p:ext>
            </p:extLst>
          </p:nvPr>
        </p:nvGraphicFramePr>
        <p:xfrm>
          <a:off x="2874962" y="2668694"/>
          <a:ext cx="18716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Equation" r:id="rId3" imgW="1866600" imgH="380880" progId="Equation.DSMT4">
                  <p:embed/>
                </p:oleObj>
              </mc:Choice>
              <mc:Fallback>
                <p:oleObj name="Equation" r:id="rId3" imgW="1866600" imgH="380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2" y="2668694"/>
                        <a:ext cx="1871663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564671"/>
              </p:ext>
            </p:extLst>
          </p:nvPr>
        </p:nvGraphicFramePr>
        <p:xfrm>
          <a:off x="2874962" y="3399180"/>
          <a:ext cx="64420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Equation" r:id="rId5" imgW="6451560" imgH="787320" progId="Equation.DSMT4">
                  <p:embed/>
                </p:oleObj>
              </mc:Choice>
              <mc:Fallback>
                <p:oleObj name="Equation" r:id="rId5" imgW="6451560" imgH="787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2" y="3399180"/>
                        <a:ext cx="644207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607562"/>
              </p:ext>
            </p:extLst>
          </p:nvPr>
        </p:nvGraphicFramePr>
        <p:xfrm>
          <a:off x="1498600" y="4338868"/>
          <a:ext cx="103663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Equation" r:id="rId7" imgW="1041120" imgH="368280" progId="Equation.DSMT4">
                  <p:embed/>
                </p:oleObj>
              </mc:Choice>
              <mc:Fallback>
                <p:oleObj name="Equation" r:id="rId7" imgW="1041120" imgH="3682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4338868"/>
                        <a:ext cx="1036637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524000" y="50509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455842"/>
              </p:ext>
            </p:extLst>
          </p:nvPr>
        </p:nvGraphicFramePr>
        <p:xfrm>
          <a:off x="1498600" y="4801562"/>
          <a:ext cx="2127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Equation" r:id="rId9" imgW="215640" imgH="330120" progId="Equation.DSMT4">
                  <p:embed/>
                </p:oleObj>
              </mc:Choice>
              <mc:Fallback>
                <p:oleObj name="Equation" r:id="rId9" imgW="215640" imgH="3301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4801562"/>
                        <a:ext cx="21272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225819"/>
              </p:ext>
            </p:extLst>
          </p:nvPr>
        </p:nvGraphicFramePr>
        <p:xfrm>
          <a:off x="8046258" y="5386828"/>
          <a:ext cx="18542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Equation" r:id="rId11" imgW="1854000" imgH="482400" progId="Equation.DSMT4">
                  <p:embed/>
                </p:oleObj>
              </mc:Choice>
              <mc:Fallback>
                <p:oleObj name="Equation" r:id="rId11" imgW="1854000" imgH="4824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6258" y="5386828"/>
                        <a:ext cx="18542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42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 программного средства</a:t>
            </a:r>
            <a:r>
              <a:rPr lang="en-US" dirty="0" smtClean="0"/>
              <a:t> (</a:t>
            </a:r>
            <a:r>
              <a:rPr lang="ru-RU" dirty="0" smtClean="0"/>
              <a:t>Программа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r>
              <a:rPr lang="ru-RU" dirty="0" smtClean="0"/>
              <a:t>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3016" y="2487564"/>
            <a:ext cx="3842735" cy="590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Считывание картинки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99687" y="3154139"/>
            <a:ext cx="3842740" cy="594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Обесцвечивание </a:t>
            </a:r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изображения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0261" y="3825114"/>
            <a:ext cx="3842735" cy="594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Размытие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4205110" y="5268242"/>
            <a:ext cx="3842739" cy="59490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38608" y="4502224"/>
            <a:ext cx="3842740" cy="594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Решение СЛАУ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6503760" y="3826828"/>
            <a:ext cx="3842740" cy="58927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92729" y="3148210"/>
            <a:ext cx="3761608" cy="594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Восстановление изображения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72452" y="2492066"/>
            <a:ext cx="3761608" cy="581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Построение карты разности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394072" y="1807818"/>
            <a:ext cx="3761608" cy="5981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Конец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1097280" y="1815839"/>
            <a:ext cx="3842740" cy="5949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Начало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03822" y="4502225"/>
            <a:ext cx="3842739" cy="594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Выбор случайных областей для составления системы уравнений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380376" y="5396414"/>
                <a:ext cx="14922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𝑟𝑎𝑛𝑔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376" y="5396414"/>
                <a:ext cx="1492203" cy="338554"/>
              </a:xfrm>
              <a:prstGeom prst="rect">
                <a:avLst/>
              </a:prstGeom>
              <a:blipFill rotWithShape="0"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120735" y="3815052"/>
                <a:ext cx="981102" cy="615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0">
                          <a:latin typeface="Cambria Math" panose="02040503050406030204" pitchFamily="18" charset="0"/>
                        </a:rPr>
                        <m:t>≈1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35" y="3815052"/>
                <a:ext cx="981102" cy="615168"/>
              </a:xfrm>
              <a:prstGeom prst="rect">
                <a:avLst/>
              </a:prstGeom>
              <a:blipFill rotWithShape="0">
                <a:blip r:embed="rId3"/>
                <a:stretch>
                  <a:fillRect l="-56522" t="-115842" r="-62112" b="-16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3" idx="4"/>
            <a:endCxn id="10" idx="0"/>
          </p:cNvCxnSpPr>
          <p:nvPr/>
        </p:nvCxnSpPr>
        <p:spPr>
          <a:xfrm>
            <a:off x="3018650" y="2410742"/>
            <a:ext cx="195734" cy="7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>
            <a:off x="3214384" y="3078067"/>
            <a:ext cx="306673" cy="7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  <a:endCxn id="12" idx="0"/>
          </p:cNvCxnSpPr>
          <p:nvPr/>
        </p:nvCxnSpPr>
        <p:spPr>
          <a:xfrm>
            <a:off x="3521057" y="3749042"/>
            <a:ext cx="300572" cy="7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24" idx="0"/>
          </p:cNvCxnSpPr>
          <p:nvPr/>
        </p:nvCxnSpPr>
        <p:spPr>
          <a:xfrm>
            <a:off x="3821629" y="4420017"/>
            <a:ext cx="303563" cy="8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2"/>
            <a:endCxn id="14" idx="0"/>
          </p:cNvCxnSpPr>
          <p:nvPr/>
        </p:nvCxnSpPr>
        <p:spPr>
          <a:xfrm>
            <a:off x="4125192" y="5097128"/>
            <a:ext cx="2001288" cy="17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0"/>
            <a:endCxn id="16" idx="2"/>
          </p:cNvCxnSpPr>
          <p:nvPr/>
        </p:nvCxnSpPr>
        <p:spPr>
          <a:xfrm flipV="1">
            <a:off x="8159978" y="4416102"/>
            <a:ext cx="265152" cy="8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4" idx="1"/>
            <a:endCxn id="24" idx="1"/>
          </p:cNvCxnSpPr>
          <p:nvPr/>
        </p:nvCxnSpPr>
        <p:spPr>
          <a:xfrm rot="10800000">
            <a:off x="2203822" y="4799678"/>
            <a:ext cx="2001288" cy="766017"/>
          </a:xfrm>
          <a:prstGeom prst="bentConnector3">
            <a:avLst>
              <a:gd name="adj1" fmla="val 1114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0"/>
            <a:endCxn id="17" idx="2"/>
          </p:cNvCxnSpPr>
          <p:nvPr/>
        </p:nvCxnSpPr>
        <p:spPr>
          <a:xfrm flipV="1">
            <a:off x="8425130" y="3743113"/>
            <a:ext cx="148403" cy="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0"/>
            <a:endCxn id="18" idx="2"/>
          </p:cNvCxnSpPr>
          <p:nvPr/>
        </p:nvCxnSpPr>
        <p:spPr>
          <a:xfrm flipV="1">
            <a:off x="8573533" y="3073563"/>
            <a:ext cx="279723" cy="7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8" idx="0"/>
            <a:endCxn id="19" idx="4"/>
          </p:cNvCxnSpPr>
          <p:nvPr/>
        </p:nvCxnSpPr>
        <p:spPr>
          <a:xfrm flipV="1">
            <a:off x="8853256" y="2405944"/>
            <a:ext cx="421620" cy="8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6" idx="1"/>
            <a:endCxn id="24" idx="3"/>
          </p:cNvCxnSpPr>
          <p:nvPr/>
        </p:nvCxnSpPr>
        <p:spPr>
          <a:xfrm rot="10800000" flipV="1">
            <a:off x="6046562" y="4121465"/>
            <a:ext cx="457199" cy="678212"/>
          </a:xfrm>
          <a:prstGeom prst="bentConnector3">
            <a:avLst>
              <a:gd name="adj1" fmla="val 685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870565" y="5182685"/>
            <a:ext cx="549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нет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54554" y="3726012"/>
            <a:ext cx="549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нет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25661" y="3621567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да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94401" y="5811817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да</a:t>
            </a:r>
          </a:p>
        </p:txBody>
      </p:sp>
      <p:cxnSp>
        <p:nvCxnSpPr>
          <p:cNvPr id="178" name="Elbow Connector 177"/>
          <p:cNvCxnSpPr>
            <a:stCxn id="14" idx="2"/>
            <a:endCxn id="15" idx="2"/>
          </p:cNvCxnSpPr>
          <p:nvPr/>
        </p:nvCxnSpPr>
        <p:spPr>
          <a:xfrm rot="5400000" flipH="1" flipV="1">
            <a:off x="6760220" y="4463387"/>
            <a:ext cx="766018" cy="2033498"/>
          </a:xfrm>
          <a:prstGeom prst="bentConnector3">
            <a:avLst>
              <a:gd name="adj1" fmla="val -298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2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программного средства</a:t>
            </a:r>
            <a:r>
              <a:rPr lang="en-US" dirty="0"/>
              <a:t> (</a:t>
            </a:r>
            <a:r>
              <a:rPr lang="ru-RU" dirty="0"/>
              <a:t>Программа </a:t>
            </a:r>
            <a:r>
              <a:rPr lang="ru-RU" dirty="0" smtClean="0"/>
              <a:t>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r>
              <a:rPr lang="en-US" dirty="0" smtClean="0"/>
              <a:t>/12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91389" y="3045928"/>
            <a:ext cx="3300310" cy="599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Считывание картинки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5156" y="4202207"/>
            <a:ext cx="3300310" cy="599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Обесцвечивание </a:t>
            </a:r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изображения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36889" y="5452915"/>
            <a:ext cx="3300310" cy="605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Размытие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097280" y="1841584"/>
            <a:ext cx="3300310" cy="605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Начало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9" idx="4"/>
            <a:endCxn id="6" idx="0"/>
          </p:cNvCxnSpPr>
          <p:nvPr/>
        </p:nvCxnSpPr>
        <p:spPr>
          <a:xfrm>
            <a:off x="2747435" y="2446865"/>
            <a:ext cx="394109" cy="59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3141544" y="3644991"/>
            <a:ext cx="423767" cy="55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3565311" y="4801270"/>
            <a:ext cx="321733" cy="65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155650" y="5452915"/>
            <a:ext cx="3300310" cy="605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Восстановление с помощью найденных параметров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44081" y="4202206"/>
            <a:ext cx="3300310" cy="599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Идентификация параметров для линейного фильтра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56160" y="3040651"/>
            <a:ext cx="3300310" cy="599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Восстановление с помощью линейного фильтра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855370" y="1836307"/>
            <a:ext cx="3300310" cy="605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Конец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8" idx="3"/>
            <a:endCxn id="13" idx="1"/>
          </p:cNvCxnSpPr>
          <p:nvPr/>
        </p:nvCxnSpPr>
        <p:spPr>
          <a:xfrm>
            <a:off x="5537199" y="5755556"/>
            <a:ext cx="618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  <a:endCxn id="14" idx="2"/>
          </p:cNvCxnSpPr>
          <p:nvPr/>
        </p:nvCxnSpPr>
        <p:spPr>
          <a:xfrm flipV="1">
            <a:off x="7805805" y="4801269"/>
            <a:ext cx="588431" cy="65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  <a:endCxn id="15" idx="2"/>
          </p:cNvCxnSpPr>
          <p:nvPr/>
        </p:nvCxnSpPr>
        <p:spPr>
          <a:xfrm flipV="1">
            <a:off x="8394236" y="3639714"/>
            <a:ext cx="512079" cy="56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0"/>
            <a:endCxn id="16" idx="4"/>
          </p:cNvCxnSpPr>
          <p:nvPr/>
        </p:nvCxnSpPr>
        <p:spPr>
          <a:xfrm flipV="1">
            <a:off x="8906315" y="2441588"/>
            <a:ext cx="599210" cy="59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Исходное тестовое и размытое изображения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55" y="1903060"/>
            <a:ext cx="4022725" cy="40227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r>
              <a:rPr lang="ru-RU" dirty="0" smtClean="0"/>
              <a:t>/12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03060"/>
            <a:ext cx="4023571" cy="40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3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Восстановленные изображения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2463"/>
            <a:ext cx="4022725" cy="40227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алгоритмов нелинейной фильтрации на основе идентификации линейных по параметрам моделей, Елкин Д. А.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r>
              <a:rPr lang="ru-RU" dirty="0" smtClean="0"/>
              <a:t>/12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44" y="1922462"/>
            <a:ext cx="4022725" cy="4022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606" y="5945187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Нелинейный фильтр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119826" y="5905787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Линейный фильтр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74731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240</TotalTime>
  <Words>625</Words>
  <Application>Microsoft Office PowerPoint</Application>
  <PresentationFormat>Widescreen</PresentationFormat>
  <Paragraphs>119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Cambria Math</vt:lpstr>
      <vt:lpstr>Times New Roman</vt:lpstr>
      <vt:lpstr>Retrospect</vt:lpstr>
      <vt:lpstr>MathType 6.0 Equation</vt:lpstr>
      <vt:lpstr>Equation</vt:lpstr>
      <vt:lpstr>Разработка алгоритмов нелинейной фильтрации на основе идентификации линейных по параметрам моделей</vt:lpstr>
      <vt:lpstr>Цель работы</vt:lpstr>
      <vt:lpstr>Задачи</vt:lpstr>
      <vt:lpstr>Алгоритм идентификации</vt:lpstr>
      <vt:lpstr>Нелинейная фильтрация на основе идентификации линейной по параметрам модели</vt:lpstr>
      <vt:lpstr>Принцип работы программного средства (Программа 1)</vt:lpstr>
      <vt:lpstr>Принцип работы программного средства (Программа 2)</vt:lpstr>
      <vt:lpstr>Исходное тестовое и размытое изображения</vt:lpstr>
      <vt:lpstr>Восстановленные изображения</vt:lpstr>
      <vt:lpstr>Исходное контрольное и размытое изображение</vt:lpstr>
      <vt:lpstr>Изображения восстановленные фильтрами, с уже найденными параметрами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алгоритмов нелинейной фильтрации на основе идентификации линейных по параметрам моделей</dc:title>
  <dc:creator>Денис Елкин</dc:creator>
  <cp:lastModifiedBy>Денис Елкин</cp:lastModifiedBy>
  <cp:revision>43</cp:revision>
  <dcterms:created xsi:type="dcterms:W3CDTF">2014-06-06T00:44:16Z</dcterms:created>
  <dcterms:modified xsi:type="dcterms:W3CDTF">2014-06-11T10:25:53Z</dcterms:modified>
</cp:coreProperties>
</file>