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8" r:id="rId4"/>
    <p:sldId id="259" r:id="rId5"/>
    <p:sldId id="261" r:id="rId6"/>
    <p:sldId id="262" r:id="rId7"/>
    <p:sldId id="263" r:id="rId8"/>
    <p:sldId id="264" r:id="rId9"/>
    <p:sldId id="268" r:id="rId10"/>
    <p:sldId id="269" r:id="rId11"/>
    <p:sldId id="270" r:id="rId12"/>
    <p:sldId id="271" r:id="rId13"/>
    <p:sldId id="272" r:id="rId14"/>
    <p:sldId id="273" r:id="rId15"/>
    <p:sldId id="274" r:id="rId16"/>
    <p:sldId id="276" r:id="rId17"/>
    <p:sldId id="277" r:id="rId18"/>
  </p:sldIdLst>
  <p:sldSz cx="9144000" cy="5143500" type="screen16x9"/>
  <p:notesSz cx="6858000" cy="9144000"/>
  <p:embeddedFontLst>
    <p:embeddedFont>
      <p:font typeface="Amasis MT Pro" panose="02040504050005020304" pitchFamily="18" charset="-18"/>
      <p:regular r:id="rId20"/>
      <p:bold r:id="rId21"/>
      <p:italic r:id="rId22"/>
      <p:boldItalic r:id="rId23"/>
    </p:embeddedFont>
    <p:embeddedFont>
      <p:font typeface="Anaheim" panose="020B0604020202020204" charset="-18"/>
      <p:regular r:id="rId24"/>
    </p:embeddedFont>
    <p:embeddedFont>
      <p:font typeface="Bebas Neue" panose="020B0606020202050201" pitchFamily="34" charset="-18"/>
      <p:regular r:id="rId25"/>
    </p:embeddedFont>
    <p:embeddedFont>
      <p:font typeface="Inter Tight Medium" panose="020B0604020202020204" charset="0"/>
      <p:regular r:id="rId26"/>
      <p:bold r:id="rId27"/>
      <p:italic r:id="rId28"/>
      <p:boldItalic r:id="rId29"/>
    </p:embeddedFont>
    <p:embeddedFont>
      <p:font typeface="Nunito Light" pitchFamily="2" charset="-18"/>
      <p:regular r:id="rId30"/>
      <p:italic r:id="rId31"/>
    </p:embeddedFont>
    <p:embeddedFont>
      <p:font typeface="Source Sans 3 Medium"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0C760A-CD32-4C0D-AB21-9FB751E6F775}">
  <a:tblStyle styleId="{3A0C760A-CD32-4C0D-AB21-9FB751E6F7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A10A8C-C3F7-41C2-93B7-E41B5BA0D22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0f861fdcc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0f861fdc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f861fdcc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f861fdcc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0f861fdcc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20f861fdcc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0f52148ef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0f52148ef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861fdcc4_1_2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861fdcc4_1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E0EFD9"/>
            </a:gs>
            <a:gs pos="23000">
              <a:srgbClr val="E0EFD9"/>
            </a:gs>
            <a:gs pos="58999">
              <a:schemeClr val="lt1"/>
            </a:gs>
            <a:gs pos="100000">
              <a:srgbClr val="AAD397"/>
            </a:gs>
          </a:gsLst>
          <a:lin ang="1619866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03050" y="884754"/>
            <a:ext cx="6537900" cy="27522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9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00" y="3797046"/>
            <a:ext cx="4528800" cy="457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rgbClr val="000000"/>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799125" y="3196850"/>
            <a:ext cx="1941900" cy="2814300"/>
          </a:xfrm>
          <a:prstGeom prst="roundRect">
            <a:avLst>
              <a:gd name="adj" fmla="val 2756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5400000" flipH="1">
            <a:off x="8404294" y="244527"/>
            <a:ext cx="731561" cy="395028"/>
            <a:chOff x="606792" y="4357200"/>
            <a:chExt cx="910921" cy="493600"/>
          </a:xfrm>
        </p:grpSpPr>
        <p:sp>
          <p:nvSpPr>
            <p:cNvPr id="13" name="Google Shape;13;p2"/>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10800000">
            <a:off x="1009225" y="474815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10800000">
            <a:off x="426175" y="4370900"/>
            <a:ext cx="0" cy="1028700"/>
          </a:xfrm>
          <a:prstGeom prst="straightConnector1">
            <a:avLst/>
          </a:prstGeom>
          <a:noFill/>
          <a:ln w="19050" cap="flat" cmpd="sng">
            <a:solidFill>
              <a:schemeClr val="dk1"/>
            </a:solidFill>
            <a:prstDash val="solid"/>
            <a:round/>
            <a:headEnd type="none" w="med" len="med"/>
            <a:tailEnd type="none" w="med" len="med"/>
          </a:ln>
        </p:spPr>
      </p:cxnSp>
      <p:sp>
        <p:nvSpPr>
          <p:cNvPr id="30" name="Google Shape;30;p2"/>
          <p:cNvSpPr/>
          <p:nvPr/>
        </p:nvSpPr>
        <p:spPr>
          <a:xfrm rot="10800000" flipH="1">
            <a:off x="5828525" y="124775"/>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5485625" y="124775"/>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3075" y="-1378675"/>
            <a:ext cx="1257900" cy="2444400"/>
          </a:xfrm>
          <a:prstGeom prst="roundRect">
            <a:avLst>
              <a:gd name="adj" fmla="val 3083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rgbClr val="E0EFD9"/>
            </a:gs>
            <a:gs pos="23000">
              <a:srgbClr val="E0EFD9"/>
            </a:gs>
            <a:gs pos="58999">
              <a:schemeClr val="lt1"/>
            </a:gs>
            <a:gs pos="100000">
              <a:srgbClr val="AAD397"/>
            </a:gs>
          </a:gsLst>
          <a:lin ang="13500032" scaled="0"/>
        </a:gradFill>
        <a:effectLst/>
      </p:bgPr>
    </p:bg>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13"/>
          <p:cNvSpPr txBox="1">
            <a:spLocks noGrp="1"/>
          </p:cNvSpPr>
          <p:nvPr>
            <p:ph type="title" idx="2" hasCustomPrompt="1"/>
          </p:nvPr>
        </p:nvSpPr>
        <p:spPr>
          <a:xfrm>
            <a:off x="1552650" y="1385687"/>
            <a:ext cx="640200" cy="6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a:spLocks noGrp="1"/>
          </p:cNvSpPr>
          <p:nvPr>
            <p:ph type="title" idx="3" hasCustomPrompt="1"/>
          </p:nvPr>
        </p:nvSpPr>
        <p:spPr>
          <a:xfrm>
            <a:off x="1552650" y="2971495"/>
            <a:ext cx="640200" cy="6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a:spLocks noGrp="1"/>
          </p:cNvSpPr>
          <p:nvPr>
            <p:ph type="title" idx="4" hasCustomPrompt="1"/>
          </p:nvPr>
        </p:nvSpPr>
        <p:spPr>
          <a:xfrm>
            <a:off x="4251925" y="1385687"/>
            <a:ext cx="640200" cy="6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title" idx="5" hasCustomPrompt="1"/>
          </p:nvPr>
        </p:nvSpPr>
        <p:spPr>
          <a:xfrm>
            <a:off x="4251925" y="2971495"/>
            <a:ext cx="640200" cy="6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title" idx="6" hasCustomPrompt="1"/>
          </p:nvPr>
        </p:nvSpPr>
        <p:spPr>
          <a:xfrm>
            <a:off x="6951200" y="1385687"/>
            <a:ext cx="640200" cy="6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title" idx="7" hasCustomPrompt="1"/>
          </p:nvPr>
        </p:nvSpPr>
        <p:spPr>
          <a:xfrm>
            <a:off x="6950600" y="2971502"/>
            <a:ext cx="641400" cy="638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a:spLocks noGrp="1"/>
          </p:cNvSpPr>
          <p:nvPr>
            <p:ph type="subTitle" idx="1"/>
          </p:nvPr>
        </p:nvSpPr>
        <p:spPr>
          <a:xfrm>
            <a:off x="720000" y="2326078"/>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9" name="Google Shape;199;p13"/>
          <p:cNvSpPr txBox="1">
            <a:spLocks noGrp="1"/>
          </p:cNvSpPr>
          <p:nvPr>
            <p:ph type="subTitle" idx="8"/>
          </p:nvPr>
        </p:nvSpPr>
        <p:spPr>
          <a:xfrm>
            <a:off x="3419275" y="2326078"/>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0" name="Google Shape;200;p13"/>
          <p:cNvSpPr txBox="1">
            <a:spLocks noGrp="1"/>
          </p:cNvSpPr>
          <p:nvPr>
            <p:ph type="subTitle" idx="9"/>
          </p:nvPr>
        </p:nvSpPr>
        <p:spPr>
          <a:xfrm>
            <a:off x="6118550" y="2326078"/>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1" name="Google Shape;201;p13"/>
          <p:cNvSpPr txBox="1">
            <a:spLocks noGrp="1"/>
          </p:cNvSpPr>
          <p:nvPr>
            <p:ph type="subTitle" idx="13"/>
          </p:nvPr>
        </p:nvSpPr>
        <p:spPr>
          <a:xfrm>
            <a:off x="720000" y="3911953"/>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2" name="Google Shape;202;p13"/>
          <p:cNvSpPr txBox="1">
            <a:spLocks noGrp="1"/>
          </p:cNvSpPr>
          <p:nvPr>
            <p:ph type="subTitle" idx="14"/>
          </p:nvPr>
        </p:nvSpPr>
        <p:spPr>
          <a:xfrm>
            <a:off x="3419275" y="3911953"/>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3" name="Google Shape;203;p13"/>
          <p:cNvSpPr txBox="1">
            <a:spLocks noGrp="1"/>
          </p:cNvSpPr>
          <p:nvPr>
            <p:ph type="subTitle" idx="15"/>
          </p:nvPr>
        </p:nvSpPr>
        <p:spPr>
          <a:xfrm>
            <a:off x="6118550" y="3911953"/>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4" name="Google Shape;204;p13"/>
          <p:cNvSpPr/>
          <p:nvPr/>
        </p:nvSpPr>
        <p:spPr>
          <a:xfrm>
            <a:off x="8544250" y="-438150"/>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594600" y="4425725"/>
            <a:ext cx="1314600" cy="1041600"/>
          </a:xfrm>
          <a:prstGeom prst="roundRect">
            <a:avLst>
              <a:gd name="adj" fmla="val 2378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3"/>
          <p:cNvGrpSpPr/>
          <p:nvPr/>
        </p:nvGrpSpPr>
        <p:grpSpPr>
          <a:xfrm>
            <a:off x="8236344" y="4652539"/>
            <a:ext cx="731561" cy="395028"/>
            <a:chOff x="606792" y="4357200"/>
            <a:chExt cx="910921" cy="493600"/>
          </a:xfrm>
        </p:grpSpPr>
        <p:sp>
          <p:nvSpPr>
            <p:cNvPr id="207" name="Google Shape;207;p13"/>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13"/>
          <p:cNvSpPr/>
          <p:nvPr/>
        </p:nvSpPr>
        <p:spPr>
          <a:xfrm>
            <a:off x="8046175" y="11990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7703275" y="11810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 name="Google Shape;224;p13"/>
          <p:cNvCxnSpPr/>
          <p:nvPr/>
        </p:nvCxnSpPr>
        <p:spPr>
          <a:xfrm>
            <a:off x="371475" y="-257350"/>
            <a:ext cx="0" cy="1028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bg>
      <p:bgPr>
        <a:gradFill>
          <a:gsLst>
            <a:gs pos="0">
              <a:srgbClr val="E0EFD9"/>
            </a:gs>
            <a:gs pos="23000">
              <a:srgbClr val="E0EFD9"/>
            </a:gs>
            <a:gs pos="58999">
              <a:schemeClr val="lt1"/>
            </a:gs>
            <a:gs pos="100000">
              <a:srgbClr val="AAD397"/>
            </a:gs>
          </a:gsLst>
          <a:lin ang="16198662" scaled="0"/>
        </a:gradFill>
        <a:effectLst/>
      </p:bgPr>
    </p:bg>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1" name="Google Shape;251;p15"/>
          <p:cNvSpPr/>
          <p:nvPr/>
        </p:nvSpPr>
        <p:spPr>
          <a:xfrm rot="10800000" flipH="1">
            <a:off x="8544250" y="3562025"/>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10800000" flipH="1">
            <a:off x="-594600" y="-438150"/>
            <a:ext cx="1314600" cy="1041600"/>
          </a:xfrm>
          <a:prstGeom prst="roundRect">
            <a:avLst>
              <a:gd name="adj" fmla="val 2378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5"/>
          <p:cNvGrpSpPr/>
          <p:nvPr/>
        </p:nvGrpSpPr>
        <p:grpSpPr>
          <a:xfrm rot="10800000" flipH="1">
            <a:off x="8236344" y="-18392"/>
            <a:ext cx="731561" cy="395028"/>
            <a:chOff x="606792" y="4357200"/>
            <a:chExt cx="910921" cy="493600"/>
          </a:xfrm>
        </p:grpSpPr>
        <p:sp>
          <p:nvSpPr>
            <p:cNvPr id="254" name="Google Shape;254;p15"/>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15"/>
          <p:cNvSpPr/>
          <p:nvPr/>
        </p:nvSpPr>
        <p:spPr>
          <a:xfrm rot="10800000" flipH="1">
            <a:off x="6731725" y="470265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rot="10800000" flipH="1">
            <a:off x="6388825" y="470265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15"/>
          <p:cNvCxnSpPr/>
          <p:nvPr/>
        </p:nvCxnSpPr>
        <p:spPr>
          <a:xfrm>
            <a:off x="371475" y="4325400"/>
            <a:ext cx="0" cy="1028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bg>
      <p:bgPr>
        <a:gradFill>
          <a:gsLst>
            <a:gs pos="0">
              <a:srgbClr val="E0EFD9"/>
            </a:gs>
            <a:gs pos="23000">
              <a:srgbClr val="E0EFD9"/>
            </a:gs>
            <a:gs pos="58999">
              <a:schemeClr val="lt1"/>
            </a:gs>
            <a:gs pos="100000">
              <a:srgbClr val="AAD397"/>
            </a:gs>
          </a:gsLst>
          <a:lin ang="8099331" scaled="0"/>
        </a:gradFill>
        <a:effectLst/>
      </p:bgPr>
    </p:bg>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6117662" y="613450"/>
            <a:ext cx="2222100" cy="125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6"/>
          <p:cNvSpPr txBox="1">
            <a:spLocks noGrp="1"/>
          </p:cNvSpPr>
          <p:nvPr>
            <p:ph type="subTitle" idx="1"/>
          </p:nvPr>
        </p:nvSpPr>
        <p:spPr>
          <a:xfrm>
            <a:off x="6117662" y="1839050"/>
            <a:ext cx="2222100" cy="9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75" name="Google Shape;275;p16"/>
          <p:cNvSpPr>
            <a:spLocks noGrp="1"/>
          </p:cNvSpPr>
          <p:nvPr>
            <p:ph type="pic" idx="2"/>
          </p:nvPr>
        </p:nvSpPr>
        <p:spPr>
          <a:xfrm>
            <a:off x="804726" y="547725"/>
            <a:ext cx="2578500" cy="4050900"/>
          </a:xfrm>
          <a:prstGeom prst="rect">
            <a:avLst/>
          </a:prstGeom>
          <a:noFill/>
          <a:ln w="19050" cap="flat" cmpd="sng">
            <a:solidFill>
              <a:schemeClr val="dk1"/>
            </a:solidFill>
            <a:prstDash val="solid"/>
            <a:round/>
            <a:headEnd type="none" w="sm" len="sm"/>
            <a:tailEnd type="none" w="sm" len="sm"/>
          </a:ln>
        </p:spPr>
      </p:sp>
      <p:sp>
        <p:nvSpPr>
          <p:cNvPr id="276" name="Google Shape;276;p16"/>
          <p:cNvSpPr>
            <a:spLocks noGrp="1"/>
          </p:cNvSpPr>
          <p:nvPr>
            <p:ph type="pic" idx="3"/>
          </p:nvPr>
        </p:nvSpPr>
        <p:spPr>
          <a:xfrm>
            <a:off x="3611880" y="550932"/>
            <a:ext cx="2286000" cy="2267700"/>
          </a:xfrm>
          <a:prstGeom prst="rect">
            <a:avLst/>
          </a:prstGeom>
          <a:noFill/>
          <a:ln w="19050" cap="flat" cmpd="sng">
            <a:solidFill>
              <a:schemeClr val="dk1"/>
            </a:solidFill>
            <a:prstDash val="solid"/>
            <a:round/>
            <a:headEnd type="none" w="sm" len="sm"/>
            <a:tailEnd type="none" w="sm" len="sm"/>
          </a:ln>
        </p:spPr>
      </p:sp>
      <p:sp>
        <p:nvSpPr>
          <p:cNvPr id="277" name="Google Shape;277;p16"/>
          <p:cNvSpPr>
            <a:spLocks noGrp="1"/>
          </p:cNvSpPr>
          <p:nvPr>
            <p:ph type="pic" idx="4"/>
          </p:nvPr>
        </p:nvSpPr>
        <p:spPr>
          <a:xfrm>
            <a:off x="3607332" y="3038034"/>
            <a:ext cx="4727400" cy="1554600"/>
          </a:xfrm>
          <a:prstGeom prst="rect">
            <a:avLst/>
          </a:prstGeom>
          <a:noFill/>
          <a:ln w="19050" cap="flat" cmpd="sng">
            <a:solidFill>
              <a:schemeClr val="dk1"/>
            </a:solidFill>
            <a:prstDash val="solid"/>
            <a:round/>
            <a:headEnd type="none" w="sm" len="sm"/>
            <a:tailEnd type="none" w="sm" len="sm"/>
          </a:ln>
        </p:spPr>
      </p:sp>
      <p:sp>
        <p:nvSpPr>
          <p:cNvPr id="278" name="Google Shape;278;p16"/>
          <p:cNvSpPr/>
          <p:nvPr/>
        </p:nvSpPr>
        <p:spPr>
          <a:xfrm>
            <a:off x="-594600" y="4425725"/>
            <a:ext cx="1314600" cy="1041600"/>
          </a:xfrm>
          <a:prstGeom prst="roundRect">
            <a:avLst>
              <a:gd name="adj" fmla="val 2378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8236344" y="4652539"/>
            <a:ext cx="731561" cy="395028"/>
            <a:chOff x="606792" y="4357200"/>
            <a:chExt cx="910921" cy="493600"/>
          </a:xfrm>
        </p:grpSpPr>
        <p:sp>
          <p:nvSpPr>
            <p:cNvPr id="280" name="Google Shape;280;p16"/>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6"/>
          <p:cNvSpPr/>
          <p:nvPr/>
        </p:nvSpPr>
        <p:spPr>
          <a:xfrm>
            <a:off x="988150" y="11810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p16"/>
          <p:cNvCxnSpPr/>
          <p:nvPr/>
        </p:nvCxnSpPr>
        <p:spPr>
          <a:xfrm>
            <a:off x="371475" y="-257350"/>
            <a:ext cx="0" cy="1028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rgbClr val="E0EFD9"/>
            </a:gs>
            <a:gs pos="23000">
              <a:srgbClr val="E0EFD9"/>
            </a:gs>
            <a:gs pos="58999">
              <a:schemeClr val="lt1"/>
            </a:gs>
            <a:gs pos="100000">
              <a:srgbClr val="AAD397"/>
            </a:gs>
          </a:gsLst>
          <a:lin ang="8100019" scaled="0"/>
        </a:gradFill>
        <a:effectLst/>
      </p:bgPr>
    </p:bg>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17"/>
          <p:cNvSpPr txBox="1">
            <a:spLocks noGrp="1"/>
          </p:cNvSpPr>
          <p:nvPr>
            <p:ph type="subTitle" idx="1"/>
          </p:nvPr>
        </p:nvSpPr>
        <p:spPr>
          <a:xfrm>
            <a:off x="891774" y="2920174"/>
            <a:ext cx="2258100" cy="13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00" name="Google Shape;300;p17"/>
          <p:cNvSpPr txBox="1">
            <a:spLocks noGrp="1"/>
          </p:cNvSpPr>
          <p:nvPr>
            <p:ph type="subTitle" idx="2"/>
          </p:nvPr>
        </p:nvSpPr>
        <p:spPr>
          <a:xfrm>
            <a:off x="3442648" y="2920173"/>
            <a:ext cx="2258700" cy="13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01" name="Google Shape;301;p17"/>
          <p:cNvSpPr txBox="1">
            <a:spLocks noGrp="1"/>
          </p:cNvSpPr>
          <p:nvPr>
            <p:ph type="subTitle" idx="3"/>
          </p:nvPr>
        </p:nvSpPr>
        <p:spPr>
          <a:xfrm>
            <a:off x="5993826" y="2920173"/>
            <a:ext cx="2258700" cy="13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02" name="Google Shape;302;p17"/>
          <p:cNvSpPr txBox="1">
            <a:spLocks noGrp="1"/>
          </p:cNvSpPr>
          <p:nvPr>
            <p:ph type="subTitle" idx="4"/>
          </p:nvPr>
        </p:nvSpPr>
        <p:spPr>
          <a:xfrm>
            <a:off x="891774" y="2468674"/>
            <a:ext cx="22581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3" name="Google Shape;303;p17"/>
          <p:cNvSpPr txBox="1">
            <a:spLocks noGrp="1"/>
          </p:cNvSpPr>
          <p:nvPr>
            <p:ph type="subTitle" idx="5"/>
          </p:nvPr>
        </p:nvSpPr>
        <p:spPr>
          <a:xfrm>
            <a:off x="3442652" y="2468674"/>
            <a:ext cx="2258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4" name="Google Shape;304;p17"/>
          <p:cNvSpPr txBox="1">
            <a:spLocks noGrp="1"/>
          </p:cNvSpPr>
          <p:nvPr>
            <p:ph type="subTitle" idx="6"/>
          </p:nvPr>
        </p:nvSpPr>
        <p:spPr>
          <a:xfrm>
            <a:off x="5993826" y="2468674"/>
            <a:ext cx="2258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5" name="Google Shape;305;p17"/>
          <p:cNvSpPr/>
          <p:nvPr/>
        </p:nvSpPr>
        <p:spPr>
          <a:xfrm>
            <a:off x="8544250" y="-438150"/>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854800" y="11810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17"/>
          <p:cNvCxnSpPr/>
          <p:nvPr/>
        </p:nvCxnSpPr>
        <p:spPr>
          <a:xfrm>
            <a:off x="219075" y="-257350"/>
            <a:ext cx="0" cy="102870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17"/>
          <p:cNvSpPr/>
          <p:nvPr/>
        </p:nvSpPr>
        <p:spPr>
          <a:xfrm>
            <a:off x="-712164" y="3676500"/>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gradFill>
          <a:gsLst>
            <a:gs pos="0">
              <a:srgbClr val="E0EFD9"/>
            </a:gs>
            <a:gs pos="23000">
              <a:srgbClr val="E0EFD9"/>
            </a:gs>
            <a:gs pos="58999">
              <a:schemeClr val="lt1"/>
            </a:gs>
            <a:gs pos="100000">
              <a:srgbClr val="AAD397"/>
            </a:gs>
          </a:gsLst>
          <a:lin ang="13500032" scaled="0"/>
        </a:gradFill>
        <a:effectLst/>
      </p:bgPr>
    </p:bg>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8"/>
          <p:cNvSpPr txBox="1">
            <a:spLocks noGrp="1"/>
          </p:cNvSpPr>
          <p:nvPr>
            <p:ph type="subTitle" idx="1"/>
          </p:nvPr>
        </p:nvSpPr>
        <p:spPr>
          <a:xfrm>
            <a:off x="1662900" y="1824299"/>
            <a:ext cx="2791500" cy="6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12" name="Google Shape;312;p18"/>
          <p:cNvSpPr txBox="1">
            <a:spLocks noGrp="1"/>
          </p:cNvSpPr>
          <p:nvPr>
            <p:ph type="subTitle" idx="2"/>
          </p:nvPr>
        </p:nvSpPr>
        <p:spPr>
          <a:xfrm>
            <a:off x="5641976" y="1824299"/>
            <a:ext cx="2788800" cy="6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13" name="Google Shape;313;p18"/>
          <p:cNvSpPr txBox="1">
            <a:spLocks noGrp="1"/>
          </p:cNvSpPr>
          <p:nvPr>
            <p:ph type="subTitle" idx="3"/>
          </p:nvPr>
        </p:nvSpPr>
        <p:spPr>
          <a:xfrm>
            <a:off x="1662900" y="3484874"/>
            <a:ext cx="2791500" cy="6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14" name="Google Shape;314;p18"/>
          <p:cNvSpPr txBox="1">
            <a:spLocks noGrp="1"/>
          </p:cNvSpPr>
          <p:nvPr>
            <p:ph type="subTitle" idx="4"/>
          </p:nvPr>
        </p:nvSpPr>
        <p:spPr>
          <a:xfrm>
            <a:off x="5641976" y="3484874"/>
            <a:ext cx="2788800" cy="6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15" name="Google Shape;315;p18"/>
          <p:cNvSpPr txBox="1">
            <a:spLocks noGrp="1"/>
          </p:cNvSpPr>
          <p:nvPr>
            <p:ph type="subTitle" idx="5"/>
          </p:nvPr>
        </p:nvSpPr>
        <p:spPr>
          <a:xfrm>
            <a:off x="1662900" y="1582374"/>
            <a:ext cx="2791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6" name="Google Shape;316;p18"/>
          <p:cNvSpPr txBox="1">
            <a:spLocks noGrp="1"/>
          </p:cNvSpPr>
          <p:nvPr>
            <p:ph type="subTitle" idx="6"/>
          </p:nvPr>
        </p:nvSpPr>
        <p:spPr>
          <a:xfrm>
            <a:off x="1662900" y="3243024"/>
            <a:ext cx="2791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7" name="Google Shape;317;p18"/>
          <p:cNvSpPr txBox="1">
            <a:spLocks noGrp="1"/>
          </p:cNvSpPr>
          <p:nvPr>
            <p:ph type="subTitle" idx="7"/>
          </p:nvPr>
        </p:nvSpPr>
        <p:spPr>
          <a:xfrm>
            <a:off x="5641950" y="1582374"/>
            <a:ext cx="2788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8" name="Google Shape;318;p18"/>
          <p:cNvSpPr txBox="1">
            <a:spLocks noGrp="1"/>
          </p:cNvSpPr>
          <p:nvPr>
            <p:ph type="subTitle" idx="8"/>
          </p:nvPr>
        </p:nvSpPr>
        <p:spPr>
          <a:xfrm>
            <a:off x="5641950" y="3243024"/>
            <a:ext cx="2788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9" name="Google Shape;319;p18"/>
          <p:cNvSpPr/>
          <p:nvPr/>
        </p:nvSpPr>
        <p:spPr>
          <a:xfrm rot="10800000">
            <a:off x="-902725" y="3916525"/>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8"/>
          <p:cNvGrpSpPr/>
          <p:nvPr/>
        </p:nvGrpSpPr>
        <p:grpSpPr>
          <a:xfrm rot="10800000">
            <a:off x="8430769" y="341989"/>
            <a:ext cx="731561" cy="395028"/>
            <a:chOff x="606792" y="4357200"/>
            <a:chExt cx="910921" cy="493600"/>
          </a:xfrm>
        </p:grpSpPr>
        <p:sp>
          <p:nvSpPr>
            <p:cNvPr id="321" name="Google Shape;321;p18"/>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8"/>
          <p:cNvSpPr/>
          <p:nvPr/>
        </p:nvSpPr>
        <p:spPr>
          <a:xfrm flipH="1">
            <a:off x="8315325" y="4732075"/>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flipH="1">
            <a:off x="8700225" y="4732075"/>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gradFill>
          <a:gsLst>
            <a:gs pos="0">
              <a:srgbClr val="E0EFD9"/>
            </a:gs>
            <a:gs pos="23000">
              <a:srgbClr val="E0EFD9"/>
            </a:gs>
            <a:gs pos="58999">
              <a:schemeClr val="lt1"/>
            </a:gs>
            <a:gs pos="100000">
              <a:srgbClr val="AAD397"/>
            </a:gs>
          </a:gsLst>
          <a:lin ang="18900044" scaled="0"/>
        </a:gradFill>
        <a:effectLst/>
      </p:bgPr>
    </p:bg>
    <p:spTree>
      <p:nvGrpSpPr>
        <p:cNvPr id="1" name="Shape 338"/>
        <p:cNvGrpSpPr/>
        <p:nvPr/>
      </p:nvGrpSpPr>
      <p:grpSpPr>
        <a:xfrm>
          <a:off x="0" y="0"/>
          <a:ext cx="0" cy="0"/>
          <a:chOff x="0" y="0"/>
          <a:chExt cx="0" cy="0"/>
        </a:xfrm>
      </p:grpSpPr>
      <p:sp>
        <p:nvSpPr>
          <p:cNvPr id="339" name="Google Shape;339;p19"/>
          <p:cNvSpPr/>
          <p:nvPr/>
        </p:nvSpPr>
        <p:spPr>
          <a:xfrm flipH="1">
            <a:off x="177113" y="129425"/>
            <a:ext cx="274200" cy="2742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flipH="1">
            <a:off x="520013" y="127625"/>
            <a:ext cx="274200" cy="2742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9"/>
          <p:cNvGrpSpPr/>
          <p:nvPr/>
        </p:nvGrpSpPr>
        <p:grpSpPr>
          <a:xfrm rot="10800000" flipH="1">
            <a:off x="114308" y="4650714"/>
            <a:ext cx="731561" cy="395028"/>
            <a:chOff x="606792" y="4357200"/>
            <a:chExt cx="910921" cy="493600"/>
          </a:xfrm>
        </p:grpSpPr>
        <p:sp>
          <p:nvSpPr>
            <p:cNvPr id="342" name="Google Shape;342;p19"/>
            <p:cNvSpPr/>
            <p:nvPr/>
          </p:nvSpPr>
          <p:spPr>
            <a:xfrm>
              <a:off x="609875" y="43572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815156" y="43572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1020438" y="43572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1225719" y="43572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1431000" y="43572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606792" y="456065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812073" y="456065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1017354" y="456065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1222635" y="456065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1427917" y="456065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609888" y="47641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815169" y="47641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1020450" y="47641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1225731" y="47641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1431013" y="4764100"/>
              <a:ext cx="86700" cy="86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8" name="Google Shape;358;p19"/>
          <p:cNvSpPr txBox="1">
            <a:spLocks noGrp="1"/>
          </p:cNvSpPr>
          <p:nvPr>
            <p:ph type="subTitle" idx="1"/>
          </p:nvPr>
        </p:nvSpPr>
        <p:spPr>
          <a:xfrm>
            <a:off x="951030" y="1668614"/>
            <a:ext cx="2121300" cy="89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59" name="Google Shape;359;p19"/>
          <p:cNvSpPr txBox="1">
            <a:spLocks noGrp="1"/>
          </p:cNvSpPr>
          <p:nvPr>
            <p:ph type="subTitle" idx="2"/>
          </p:nvPr>
        </p:nvSpPr>
        <p:spPr>
          <a:xfrm>
            <a:off x="3510600" y="1668623"/>
            <a:ext cx="2122800" cy="89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60" name="Google Shape;360;p19"/>
          <p:cNvSpPr txBox="1">
            <a:spLocks noGrp="1"/>
          </p:cNvSpPr>
          <p:nvPr>
            <p:ph type="subTitle" idx="3"/>
          </p:nvPr>
        </p:nvSpPr>
        <p:spPr>
          <a:xfrm>
            <a:off x="951030" y="3398912"/>
            <a:ext cx="2121300" cy="89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61" name="Google Shape;361;p19"/>
          <p:cNvSpPr txBox="1">
            <a:spLocks noGrp="1"/>
          </p:cNvSpPr>
          <p:nvPr>
            <p:ph type="subTitle" idx="4"/>
          </p:nvPr>
        </p:nvSpPr>
        <p:spPr>
          <a:xfrm>
            <a:off x="3510600" y="3398916"/>
            <a:ext cx="2122800" cy="89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62" name="Google Shape;362;p19"/>
          <p:cNvSpPr txBox="1">
            <a:spLocks noGrp="1"/>
          </p:cNvSpPr>
          <p:nvPr>
            <p:ph type="subTitle" idx="5"/>
          </p:nvPr>
        </p:nvSpPr>
        <p:spPr>
          <a:xfrm>
            <a:off x="6071670" y="1668614"/>
            <a:ext cx="2121300" cy="89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63" name="Google Shape;363;p19"/>
          <p:cNvSpPr txBox="1">
            <a:spLocks noGrp="1"/>
          </p:cNvSpPr>
          <p:nvPr>
            <p:ph type="subTitle" idx="6"/>
          </p:nvPr>
        </p:nvSpPr>
        <p:spPr>
          <a:xfrm>
            <a:off x="6071670" y="3398912"/>
            <a:ext cx="2121300" cy="89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364" name="Google Shape;364;p19"/>
          <p:cNvSpPr txBox="1">
            <a:spLocks noGrp="1"/>
          </p:cNvSpPr>
          <p:nvPr>
            <p:ph type="subTitle" idx="7"/>
          </p:nvPr>
        </p:nvSpPr>
        <p:spPr>
          <a:xfrm>
            <a:off x="955202" y="1402224"/>
            <a:ext cx="2113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5" name="Google Shape;365;p19"/>
          <p:cNvSpPr txBox="1">
            <a:spLocks noGrp="1"/>
          </p:cNvSpPr>
          <p:nvPr>
            <p:ph type="subTitle" idx="8"/>
          </p:nvPr>
        </p:nvSpPr>
        <p:spPr>
          <a:xfrm>
            <a:off x="3514769" y="1402237"/>
            <a:ext cx="2114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6" name="Google Shape;366;p19"/>
          <p:cNvSpPr txBox="1">
            <a:spLocks noGrp="1"/>
          </p:cNvSpPr>
          <p:nvPr>
            <p:ph type="subTitle" idx="9"/>
          </p:nvPr>
        </p:nvSpPr>
        <p:spPr>
          <a:xfrm>
            <a:off x="6075831" y="1402224"/>
            <a:ext cx="2113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7" name="Google Shape;367;p19"/>
          <p:cNvSpPr txBox="1">
            <a:spLocks noGrp="1"/>
          </p:cNvSpPr>
          <p:nvPr>
            <p:ph type="subTitle" idx="13"/>
          </p:nvPr>
        </p:nvSpPr>
        <p:spPr>
          <a:xfrm>
            <a:off x="955202" y="3129312"/>
            <a:ext cx="2113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8" name="Google Shape;368;p19"/>
          <p:cNvSpPr txBox="1">
            <a:spLocks noGrp="1"/>
          </p:cNvSpPr>
          <p:nvPr>
            <p:ph type="subTitle" idx="14"/>
          </p:nvPr>
        </p:nvSpPr>
        <p:spPr>
          <a:xfrm>
            <a:off x="3514769" y="3129317"/>
            <a:ext cx="2114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9" name="Google Shape;369;p19"/>
          <p:cNvSpPr txBox="1">
            <a:spLocks noGrp="1"/>
          </p:cNvSpPr>
          <p:nvPr>
            <p:ph type="subTitle" idx="15"/>
          </p:nvPr>
        </p:nvSpPr>
        <p:spPr>
          <a:xfrm>
            <a:off x="6075831" y="3129312"/>
            <a:ext cx="2113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0" name="Google Shape;370;p19"/>
          <p:cNvSpPr/>
          <p:nvPr/>
        </p:nvSpPr>
        <p:spPr>
          <a:xfrm flipH="1">
            <a:off x="8569838" y="-485775"/>
            <a:ext cx="1518000" cy="2200200"/>
          </a:xfrm>
          <a:prstGeom prst="roundRect">
            <a:avLst>
              <a:gd name="adj" fmla="val 2507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5400000" flipH="1">
            <a:off x="-1383787" y="1028700"/>
            <a:ext cx="1518000" cy="2200200"/>
          </a:xfrm>
          <a:prstGeom prst="roundRect">
            <a:avLst>
              <a:gd name="adj" fmla="val 2507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19"/>
          <p:cNvCxnSpPr/>
          <p:nvPr/>
        </p:nvCxnSpPr>
        <p:spPr>
          <a:xfrm rot="10800000">
            <a:off x="8183163" y="4914900"/>
            <a:ext cx="10668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rgbClr val="E0EFD9"/>
            </a:gs>
            <a:gs pos="23000">
              <a:srgbClr val="E0EFD9"/>
            </a:gs>
            <a:gs pos="58999">
              <a:schemeClr val="lt1"/>
            </a:gs>
            <a:gs pos="100000">
              <a:srgbClr val="AAD397"/>
            </a:gs>
          </a:gsLst>
          <a:lin ang="18900044" scaled="0"/>
        </a:gradFill>
        <a:effectLst/>
      </p:bgPr>
    </p:bg>
    <p:spTree>
      <p:nvGrpSpPr>
        <p:cNvPr id="1" name="Shape 409"/>
        <p:cNvGrpSpPr/>
        <p:nvPr/>
      </p:nvGrpSpPr>
      <p:grpSpPr>
        <a:xfrm>
          <a:off x="0" y="0"/>
          <a:ext cx="0" cy="0"/>
          <a:chOff x="0" y="0"/>
          <a:chExt cx="0" cy="0"/>
        </a:xfrm>
      </p:grpSpPr>
      <p:sp>
        <p:nvSpPr>
          <p:cNvPr id="410" name="Google Shape;410;p22"/>
          <p:cNvSpPr/>
          <p:nvPr/>
        </p:nvSpPr>
        <p:spPr>
          <a:xfrm rot="10800000">
            <a:off x="8430775" y="2752800"/>
            <a:ext cx="1518000" cy="3092100"/>
          </a:xfrm>
          <a:prstGeom prst="roundRect">
            <a:avLst>
              <a:gd name="adj" fmla="val 2507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22"/>
          <p:cNvGrpSpPr/>
          <p:nvPr/>
        </p:nvGrpSpPr>
        <p:grpSpPr>
          <a:xfrm rot="10800000">
            <a:off x="8215719" y="98089"/>
            <a:ext cx="731561" cy="395028"/>
            <a:chOff x="606792" y="4357200"/>
            <a:chExt cx="910921" cy="493600"/>
          </a:xfrm>
        </p:grpSpPr>
        <p:sp>
          <p:nvSpPr>
            <p:cNvPr id="412" name="Google Shape;412;p22"/>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22"/>
          <p:cNvCxnSpPr/>
          <p:nvPr/>
        </p:nvCxnSpPr>
        <p:spPr>
          <a:xfrm>
            <a:off x="-104775" y="238625"/>
            <a:ext cx="1171500" cy="0"/>
          </a:xfrm>
          <a:prstGeom prst="straightConnector1">
            <a:avLst/>
          </a:prstGeom>
          <a:noFill/>
          <a:ln w="19050" cap="flat" cmpd="sng">
            <a:solidFill>
              <a:schemeClr val="dk1"/>
            </a:solidFill>
            <a:prstDash val="solid"/>
            <a:round/>
            <a:headEnd type="none" w="med" len="med"/>
            <a:tailEnd type="none" w="med" len="med"/>
          </a:ln>
        </p:spPr>
      </p:cxnSp>
      <p:sp>
        <p:nvSpPr>
          <p:cNvPr id="428" name="Google Shape;428;p22"/>
          <p:cNvSpPr/>
          <p:nvPr/>
        </p:nvSpPr>
        <p:spPr>
          <a:xfrm rot="5400000">
            <a:off x="1160500" y="9810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1"/>
        </a:solidFill>
        <a:effectLst/>
      </p:bgPr>
    </p:bg>
    <p:spTree>
      <p:nvGrpSpPr>
        <p:cNvPr id="1" name="Shape 429"/>
        <p:cNvGrpSpPr/>
        <p:nvPr/>
      </p:nvGrpSpPr>
      <p:grpSpPr>
        <a:xfrm>
          <a:off x="0" y="0"/>
          <a:ext cx="0" cy="0"/>
          <a:chOff x="0" y="0"/>
          <a:chExt cx="0" cy="0"/>
        </a:xfrm>
      </p:grpSpPr>
      <p:sp>
        <p:nvSpPr>
          <p:cNvPr id="430" name="Google Shape;430;p23"/>
          <p:cNvSpPr/>
          <p:nvPr/>
        </p:nvSpPr>
        <p:spPr>
          <a:xfrm rot="5400000" flipH="1">
            <a:off x="7626875" y="-1570900"/>
            <a:ext cx="1518000" cy="3092100"/>
          </a:xfrm>
          <a:prstGeom prst="roundRect">
            <a:avLst>
              <a:gd name="adj" fmla="val 250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rot="-5400000" flipH="1">
            <a:off x="-1721150" y="2572825"/>
            <a:ext cx="1518000" cy="3092100"/>
          </a:xfrm>
          <a:prstGeom prst="roundRect">
            <a:avLst>
              <a:gd name="adj" fmla="val 250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23"/>
          <p:cNvGrpSpPr/>
          <p:nvPr/>
        </p:nvGrpSpPr>
        <p:grpSpPr>
          <a:xfrm flipH="1">
            <a:off x="4016494" y="4643458"/>
            <a:ext cx="731561" cy="395028"/>
            <a:chOff x="606792" y="4357200"/>
            <a:chExt cx="910921" cy="493600"/>
          </a:xfrm>
        </p:grpSpPr>
        <p:sp>
          <p:nvSpPr>
            <p:cNvPr id="433" name="Google Shape;433;p23"/>
            <p:cNvSpPr/>
            <p:nvPr/>
          </p:nvSpPr>
          <p:spPr>
            <a:xfrm>
              <a:off x="609875"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815156"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1020438"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225719"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431000"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606792"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812073"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017354"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222635"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427917"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09888"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815169"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1020450"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225731"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431013"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3"/>
          <p:cNvSpPr/>
          <p:nvPr/>
        </p:nvSpPr>
        <p:spPr>
          <a:xfrm rot="5400000" flipH="1">
            <a:off x="8646100" y="4466900"/>
            <a:ext cx="274200" cy="2742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rot="5400000" flipH="1">
            <a:off x="8646100" y="4101750"/>
            <a:ext cx="274200" cy="2742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rgbClr val="E0EFD9"/>
            </a:gs>
            <a:gs pos="23000">
              <a:srgbClr val="E0EFD9"/>
            </a:gs>
            <a:gs pos="58999">
              <a:schemeClr val="lt1"/>
            </a:gs>
            <a:gs pos="100000">
              <a:srgbClr val="AAD397"/>
            </a:gs>
          </a:gsLst>
          <a:lin ang="18900044" scaled="0"/>
        </a:gradFill>
        <a:effectLst/>
      </p:bgPr>
    </p:bg>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46626"/>
            <a:ext cx="7704000" cy="415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5" name="Google Shape;45;p4"/>
          <p:cNvSpPr/>
          <p:nvPr/>
        </p:nvSpPr>
        <p:spPr>
          <a:xfrm rot="5400000">
            <a:off x="-1117150" y="3203300"/>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4"/>
          <p:cNvGrpSpPr/>
          <p:nvPr/>
        </p:nvGrpSpPr>
        <p:grpSpPr>
          <a:xfrm rot="5400000">
            <a:off x="5694" y="183977"/>
            <a:ext cx="731561" cy="395028"/>
            <a:chOff x="606792" y="4357200"/>
            <a:chExt cx="910921" cy="493600"/>
          </a:xfrm>
        </p:grpSpPr>
        <p:sp>
          <p:nvSpPr>
            <p:cNvPr id="47" name="Google Shape;47;p4"/>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4"/>
          <p:cNvSpPr/>
          <p:nvPr/>
        </p:nvSpPr>
        <p:spPr>
          <a:xfrm flipH="1">
            <a:off x="8039100" y="474160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4"/>
          <p:cNvCxnSpPr/>
          <p:nvPr/>
        </p:nvCxnSpPr>
        <p:spPr>
          <a:xfrm rot="10800000">
            <a:off x="8901400" y="4366150"/>
            <a:ext cx="0" cy="1028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E0EFD9"/>
            </a:gs>
            <a:gs pos="23000">
              <a:srgbClr val="E0EFD9"/>
            </a:gs>
            <a:gs pos="58999">
              <a:schemeClr val="lt1"/>
            </a:gs>
            <a:gs pos="100000">
              <a:srgbClr val="AAD397"/>
            </a:gs>
          </a:gsLst>
          <a:lin ang="18900044" scaled="0"/>
        </a:gradFill>
        <a:effectLst/>
      </p:bgPr>
    </p:bg>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5"/>
          <p:cNvSpPr txBox="1">
            <a:spLocks noGrp="1"/>
          </p:cNvSpPr>
          <p:nvPr>
            <p:ph type="subTitle" idx="1"/>
          </p:nvPr>
        </p:nvSpPr>
        <p:spPr>
          <a:xfrm>
            <a:off x="2007450" y="3473345"/>
            <a:ext cx="5317200" cy="6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 name="Google Shape;67;p5"/>
          <p:cNvSpPr txBox="1">
            <a:spLocks noGrp="1"/>
          </p:cNvSpPr>
          <p:nvPr>
            <p:ph type="subTitle" idx="2"/>
          </p:nvPr>
        </p:nvSpPr>
        <p:spPr>
          <a:xfrm>
            <a:off x="2007450" y="1895020"/>
            <a:ext cx="5316900" cy="6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 name="Google Shape;68;p5"/>
          <p:cNvSpPr txBox="1">
            <a:spLocks noGrp="1"/>
          </p:cNvSpPr>
          <p:nvPr>
            <p:ph type="subTitle" idx="3"/>
          </p:nvPr>
        </p:nvSpPr>
        <p:spPr>
          <a:xfrm>
            <a:off x="2007450" y="1560295"/>
            <a:ext cx="53169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5"/>
          <p:cNvSpPr txBox="1">
            <a:spLocks noGrp="1"/>
          </p:cNvSpPr>
          <p:nvPr>
            <p:ph type="subTitle" idx="4"/>
          </p:nvPr>
        </p:nvSpPr>
        <p:spPr>
          <a:xfrm>
            <a:off x="2007450" y="3138568"/>
            <a:ext cx="53172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i="1">
                <a:solidFill>
                  <a:schemeClr val="dk1"/>
                </a:solidFill>
                <a:latin typeface="Inter Tight Medium"/>
                <a:ea typeface="Inter Tight Medium"/>
                <a:cs typeface="Inter Tight Medium"/>
                <a:sym typeface="Inter Tight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0" name="Google Shape;70;p5"/>
          <p:cNvGrpSpPr/>
          <p:nvPr/>
        </p:nvGrpSpPr>
        <p:grpSpPr>
          <a:xfrm rot="5400000">
            <a:off x="8064994" y="2374239"/>
            <a:ext cx="731561" cy="395028"/>
            <a:chOff x="606792" y="4357200"/>
            <a:chExt cx="910921" cy="493600"/>
          </a:xfrm>
        </p:grpSpPr>
        <p:sp>
          <p:nvSpPr>
            <p:cNvPr id="71" name="Google Shape;71;p5"/>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5"/>
          <p:cNvSpPr/>
          <p:nvPr/>
        </p:nvSpPr>
        <p:spPr>
          <a:xfrm>
            <a:off x="988150" y="474725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5"/>
          <p:cNvCxnSpPr/>
          <p:nvPr/>
        </p:nvCxnSpPr>
        <p:spPr>
          <a:xfrm>
            <a:off x="349975" y="4371800"/>
            <a:ext cx="0" cy="1028700"/>
          </a:xfrm>
          <a:prstGeom prst="straightConnector1">
            <a:avLst/>
          </a:prstGeom>
          <a:noFill/>
          <a:ln w="19050" cap="flat" cmpd="sng">
            <a:solidFill>
              <a:schemeClr val="dk1"/>
            </a:solidFill>
            <a:prstDash val="solid"/>
            <a:round/>
            <a:headEnd type="none" w="med" len="med"/>
            <a:tailEnd type="none" w="med" len="med"/>
          </a:ln>
        </p:spPr>
      </p:cxnSp>
      <p:sp>
        <p:nvSpPr>
          <p:cNvPr id="88" name="Google Shape;88;p5"/>
          <p:cNvSpPr/>
          <p:nvPr/>
        </p:nvSpPr>
        <p:spPr>
          <a:xfrm rot="5400000">
            <a:off x="8308400" y="3980188"/>
            <a:ext cx="1314600" cy="1905300"/>
          </a:xfrm>
          <a:prstGeom prst="roundRect">
            <a:avLst>
              <a:gd name="adj" fmla="val 27508"/>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5400000">
            <a:off x="-1095050" y="-68887"/>
            <a:ext cx="1314600" cy="1905300"/>
          </a:xfrm>
          <a:prstGeom prst="roundRect">
            <a:avLst>
              <a:gd name="adj" fmla="val 27508"/>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E0EFD9"/>
            </a:gs>
            <a:gs pos="23000">
              <a:srgbClr val="E0EFD9"/>
            </a:gs>
            <a:gs pos="58999">
              <a:schemeClr val="lt1"/>
            </a:gs>
            <a:gs pos="100000">
              <a:srgbClr val="AAD397"/>
            </a:gs>
          </a:gsLst>
          <a:lin ang="13500032" scaled="0"/>
        </a:gradFill>
        <a:effectLst/>
      </p:bgPr>
    </p:bg>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6"/>
          <p:cNvSpPr/>
          <p:nvPr/>
        </p:nvSpPr>
        <p:spPr>
          <a:xfrm>
            <a:off x="8629975" y="3552825"/>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788125" y="475875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780725" y="-933450"/>
            <a:ext cx="1314600" cy="1905300"/>
          </a:xfrm>
          <a:prstGeom prst="roundRect">
            <a:avLst>
              <a:gd name="adj" fmla="val 246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6"/>
          <p:cNvCxnSpPr/>
          <p:nvPr/>
        </p:nvCxnSpPr>
        <p:spPr>
          <a:xfrm>
            <a:off x="-228600" y="4895850"/>
            <a:ext cx="914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E0EFD9"/>
            </a:gs>
            <a:gs pos="23000">
              <a:srgbClr val="E0EFD9"/>
            </a:gs>
            <a:gs pos="58999">
              <a:schemeClr val="lt1"/>
            </a:gs>
            <a:gs pos="100000">
              <a:srgbClr val="AAD397"/>
            </a:gs>
          </a:gsLst>
          <a:lin ang="8100019" scaled="0"/>
        </a:gradFill>
        <a:effectLst/>
      </p:bgPr>
    </p:bg>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889450" y="1051200"/>
            <a:ext cx="3582600" cy="117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7"/>
          <p:cNvSpPr txBox="1">
            <a:spLocks noGrp="1"/>
          </p:cNvSpPr>
          <p:nvPr>
            <p:ph type="subTitle" idx="1"/>
          </p:nvPr>
        </p:nvSpPr>
        <p:spPr>
          <a:xfrm>
            <a:off x="889438" y="2221200"/>
            <a:ext cx="3582600" cy="18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99" name="Google Shape;99;p7"/>
          <p:cNvSpPr>
            <a:spLocks noGrp="1"/>
          </p:cNvSpPr>
          <p:nvPr>
            <p:ph type="pic" idx="2"/>
          </p:nvPr>
        </p:nvSpPr>
        <p:spPr>
          <a:xfrm>
            <a:off x="4881563" y="1051388"/>
            <a:ext cx="3372900" cy="3040800"/>
          </a:xfrm>
          <a:prstGeom prst="rect">
            <a:avLst/>
          </a:prstGeom>
          <a:noFill/>
          <a:ln w="19050" cap="flat" cmpd="sng">
            <a:solidFill>
              <a:schemeClr val="dk1"/>
            </a:solidFill>
            <a:prstDash val="solid"/>
            <a:round/>
            <a:headEnd type="none" w="sm" len="sm"/>
            <a:tailEnd type="none" w="sm" len="sm"/>
          </a:ln>
        </p:spPr>
      </p:sp>
      <p:grpSp>
        <p:nvGrpSpPr>
          <p:cNvPr id="100" name="Google Shape;100;p7"/>
          <p:cNvGrpSpPr/>
          <p:nvPr/>
        </p:nvGrpSpPr>
        <p:grpSpPr>
          <a:xfrm>
            <a:off x="-113581" y="341977"/>
            <a:ext cx="731561" cy="395028"/>
            <a:chOff x="606792" y="4357200"/>
            <a:chExt cx="910921" cy="493600"/>
          </a:xfrm>
        </p:grpSpPr>
        <p:sp>
          <p:nvSpPr>
            <p:cNvPr id="101" name="Google Shape;101;p7"/>
            <p:cNvSpPr/>
            <p:nvPr/>
          </p:nvSpPr>
          <p:spPr>
            <a:xfrm>
              <a:off x="609875"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815156"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1020438"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225719"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431000" y="43572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06792"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812073"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1017354"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1222635"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1427917" y="456065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09888"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815169"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020450"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225731"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431013" y="4764100"/>
              <a:ext cx="86700" cy="8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7"/>
          <p:cNvSpPr/>
          <p:nvPr/>
        </p:nvSpPr>
        <p:spPr>
          <a:xfrm>
            <a:off x="988150" y="4747250"/>
            <a:ext cx="274200" cy="274200"/>
          </a:xfrm>
          <a:prstGeom prst="plaqu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7"/>
          <p:cNvCxnSpPr/>
          <p:nvPr/>
        </p:nvCxnSpPr>
        <p:spPr>
          <a:xfrm>
            <a:off x="349975" y="4371800"/>
            <a:ext cx="0" cy="1028700"/>
          </a:xfrm>
          <a:prstGeom prst="straightConnector1">
            <a:avLst/>
          </a:prstGeom>
          <a:noFill/>
          <a:ln w="19050" cap="flat" cmpd="sng">
            <a:solidFill>
              <a:schemeClr val="dk1"/>
            </a:solidFill>
            <a:prstDash val="solid"/>
            <a:round/>
            <a:headEnd type="none" w="med" len="med"/>
            <a:tailEnd type="none" w="med" len="med"/>
          </a:ln>
        </p:spPr>
      </p:cxnSp>
      <p:sp>
        <p:nvSpPr>
          <p:cNvPr id="118" name="Google Shape;118;p7"/>
          <p:cNvSpPr/>
          <p:nvPr/>
        </p:nvSpPr>
        <p:spPr>
          <a:xfrm>
            <a:off x="8629975" y="3819525"/>
            <a:ext cx="1314600" cy="1905300"/>
          </a:xfrm>
          <a:prstGeom prst="roundRect">
            <a:avLst>
              <a:gd name="adj" fmla="val 27508"/>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10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grpSp>
        <p:nvGrpSpPr>
          <p:cNvPr id="121" name="Google Shape;121;p8"/>
          <p:cNvGrpSpPr/>
          <p:nvPr/>
        </p:nvGrpSpPr>
        <p:grpSpPr>
          <a:xfrm rot="-5400000">
            <a:off x="8381071" y="2095258"/>
            <a:ext cx="731561" cy="395028"/>
            <a:chOff x="606792" y="4357200"/>
            <a:chExt cx="910921" cy="493600"/>
          </a:xfrm>
        </p:grpSpPr>
        <p:sp>
          <p:nvSpPr>
            <p:cNvPr id="122" name="Google Shape;122;p8"/>
            <p:cNvSpPr/>
            <p:nvPr/>
          </p:nvSpPr>
          <p:spPr>
            <a:xfrm>
              <a:off x="609875"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815156"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020438"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225719"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1431000"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606792"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12073"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017354"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1222635"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427917"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609888"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815169"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1020450"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225731"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431013"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8"/>
          <p:cNvSpPr/>
          <p:nvPr/>
        </p:nvSpPr>
        <p:spPr>
          <a:xfrm rot="10800000">
            <a:off x="7752450" y="177800"/>
            <a:ext cx="274200" cy="2742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8"/>
          <p:cNvCxnSpPr/>
          <p:nvPr/>
        </p:nvCxnSpPr>
        <p:spPr>
          <a:xfrm rot="10800000">
            <a:off x="8664825" y="-201250"/>
            <a:ext cx="0" cy="1028700"/>
          </a:xfrm>
          <a:prstGeom prst="straightConnector1">
            <a:avLst/>
          </a:prstGeom>
          <a:noFill/>
          <a:ln w="19050" cap="flat" cmpd="sng">
            <a:solidFill>
              <a:schemeClr val="lt1"/>
            </a:solidFill>
            <a:prstDash val="solid"/>
            <a:round/>
            <a:headEnd type="none" w="med" len="med"/>
            <a:tailEnd type="none" w="med" len="med"/>
          </a:ln>
        </p:spPr>
      </p:cxnSp>
      <p:sp>
        <p:nvSpPr>
          <p:cNvPr id="139" name="Google Shape;139;p8"/>
          <p:cNvSpPr/>
          <p:nvPr/>
        </p:nvSpPr>
        <p:spPr>
          <a:xfrm>
            <a:off x="-767975" y="-648047"/>
            <a:ext cx="1314600" cy="2375100"/>
          </a:xfrm>
          <a:prstGeom prst="roundRect">
            <a:avLst>
              <a:gd name="adj" fmla="val 2750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5400000">
            <a:off x="7482250" y="3824300"/>
            <a:ext cx="1314600" cy="2874000"/>
          </a:xfrm>
          <a:prstGeom prst="roundRect">
            <a:avLst>
              <a:gd name="adj" fmla="val 2750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1"/>
        <p:cNvGrpSpPr/>
        <p:nvPr/>
      </p:nvGrpSpPr>
      <p:grpSpPr>
        <a:xfrm>
          <a:off x="0" y="0"/>
          <a:ext cx="0" cy="0"/>
          <a:chOff x="0" y="0"/>
          <a:chExt cx="0" cy="0"/>
        </a:xfrm>
      </p:grpSpPr>
      <p:sp>
        <p:nvSpPr>
          <p:cNvPr id="142" name="Google Shape;142;p9"/>
          <p:cNvSpPr/>
          <p:nvPr/>
        </p:nvSpPr>
        <p:spPr>
          <a:xfrm rot="5400000" flipH="1">
            <a:off x="7573625" y="-1765550"/>
            <a:ext cx="1518000" cy="3092100"/>
          </a:xfrm>
          <a:prstGeom prst="roundRect">
            <a:avLst>
              <a:gd name="adj" fmla="val 250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rot="10800000" flipH="1">
            <a:off x="5108400" y="4572725"/>
            <a:ext cx="1518000" cy="3092100"/>
          </a:xfrm>
          <a:prstGeom prst="roundRect">
            <a:avLst>
              <a:gd name="adj" fmla="val 250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9"/>
          <p:cNvGrpSpPr/>
          <p:nvPr/>
        </p:nvGrpSpPr>
        <p:grpSpPr>
          <a:xfrm rot="5400000" flipH="1">
            <a:off x="8421119" y="3291533"/>
            <a:ext cx="731561" cy="395028"/>
            <a:chOff x="606792" y="4357200"/>
            <a:chExt cx="910921" cy="493600"/>
          </a:xfrm>
        </p:grpSpPr>
        <p:sp>
          <p:nvSpPr>
            <p:cNvPr id="145" name="Google Shape;145;p9"/>
            <p:cNvSpPr/>
            <p:nvPr/>
          </p:nvSpPr>
          <p:spPr>
            <a:xfrm>
              <a:off x="609875"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815156"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1020438"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225719"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431000" y="43572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606792"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12073"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1017354"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1222635"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1427917" y="456065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09888"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815169"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1020450"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225731"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1431013" y="4764100"/>
              <a:ext cx="86700" cy="86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 name="Google Shape;160;p9"/>
          <p:cNvCxnSpPr/>
          <p:nvPr/>
        </p:nvCxnSpPr>
        <p:spPr>
          <a:xfrm>
            <a:off x="-104775" y="4789000"/>
            <a:ext cx="1171500" cy="0"/>
          </a:xfrm>
          <a:prstGeom prst="straightConnector1">
            <a:avLst/>
          </a:prstGeom>
          <a:noFill/>
          <a:ln w="19050" cap="flat" cmpd="sng">
            <a:solidFill>
              <a:schemeClr val="lt1"/>
            </a:solidFill>
            <a:prstDash val="solid"/>
            <a:round/>
            <a:headEnd type="none" w="med" len="med"/>
            <a:tailEnd type="none" w="med" len="med"/>
          </a:ln>
        </p:spPr>
      </p:cxnSp>
      <p:sp>
        <p:nvSpPr>
          <p:cNvPr id="161" name="Google Shape;161;p9"/>
          <p:cNvSpPr/>
          <p:nvPr/>
        </p:nvSpPr>
        <p:spPr>
          <a:xfrm rot="5400000" flipH="1">
            <a:off x="1160500" y="4655325"/>
            <a:ext cx="274200" cy="2742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600">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1600"/>
              </a:spcBef>
              <a:spcAft>
                <a:spcPts val="0"/>
              </a:spcAft>
              <a:buClr>
                <a:schemeClr val="lt1"/>
              </a:buClr>
              <a:buSzPts val="1200"/>
              <a:buNone/>
              <a:defRPr>
                <a:solidFill>
                  <a:schemeClr val="lt1"/>
                </a:solidFill>
              </a:defRPr>
            </a:lvl3pPr>
            <a:lvl4pPr lvl="3" algn="ctr" rtl="0">
              <a:lnSpc>
                <a:spcPct val="100000"/>
              </a:lnSpc>
              <a:spcBef>
                <a:spcPts val="1600"/>
              </a:spcBef>
              <a:spcAft>
                <a:spcPts val="0"/>
              </a:spcAft>
              <a:buClr>
                <a:schemeClr val="lt1"/>
              </a:buClr>
              <a:buSzPts val="1200"/>
              <a:buNone/>
              <a:defRPr>
                <a:solidFill>
                  <a:schemeClr val="lt1"/>
                </a:solidFill>
              </a:defRPr>
            </a:lvl4pPr>
            <a:lvl5pPr lvl="4" algn="ctr" rtl="0">
              <a:lnSpc>
                <a:spcPct val="100000"/>
              </a:lnSpc>
              <a:spcBef>
                <a:spcPts val="1600"/>
              </a:spcBef>
              <a:spcAft>
                <a:spcPts val="0"/>
              </a:spcAft>
              <a:buClr>
                <a:schemeClr val="lt1"/>
              </a:buClr>
              <a:buSzPts val="1200"/>
              <a:buNone/>
              <a:defRPr>
                <a:solidFill>
                  <a:schemeClr val="lt1"/>
                </a:solidFill>
              </a:defRPr>
            </a:lvl5pPr>
            <a:lvl6pPr lvl="5" algn="ctr" rtl="0">
              <a:lnSpc>
                <a:spcPct val="100000"/>
              </a:lnSpc>
              <a:spcBef>
                <a:spcPts val="1600"/>
              </a:spcBef>
              <a:spcAft>
                <a:spcPts val="0"/>
              </a:spcAft>
              <a:buClr>
                <a:schemeClr val="lt1"/>
              </a:buClr>
              <a:buSzPts val="1200"/>
              <a:buNone/>
              <a:defRPr>
                <a:solidFill>
                  <a:schemeClr val="lt1"/>
                </a:solidFill>
              </a:defRPr>
            </a:lvl6pPr>
            <a:lvl7pPr lvl="6" algn="ctr" rtl="0">
              <a:lnSpc>
                <a:spcPct val="100000"/>
              </a:lnSpc>
              <a:spcBef>
                <a:spcPts val="1600"/>
              </a:spcBef>
              <a:spcAft>
                <a:spcPts val="0"/>
              </a:spcAft>
              <a:buClr>
                <a:schemeClr val="lt1"/>
              </a:buClr>
              <a:buSzPts val="1200"/>
              <a:buNone/>
              <a:defRPr>
                <a:solidFill>
                  <a:schemeClr val="lt1"/>
                </a:solidFill>
              </a:defRPr>
            </a:lvl7pPr>
            <a:lvl8pPr lvl="7" algn="ctr" rtl="0">
              <a:lnSpc>
                <a:spcPct val="100000"/>
              </a:lnSpc>
              <a:spcBef>
                <a:spcPts val="1600"/>
              </a:spcBef>
              <a:spcAft>
                <a:spcPts val="0"/>
              </a:spcAft>
              <a:buClr>
                <a:schemeClr val="lt1"/>
              </a:buClr>
              <a:buSzPts val="1200"/>
              <a:buNone/>
              <a:defRPr>
                <a:solidFill>
                  <a:schemeClr val="lt1"/>
                </a:solidFill>
              </a:defRPr>
            </a:lvl8pPr>
            <a:lvl9pPr lvl="8" algn="ctr" rtl="0">
              <a:lnSpc>
                <a:spcPct val="100000"/>
              </a:lnSpc>
              <a:spcBef>
                <a:spcPts val="1600"/>
              </a:spcBef>
              <a:spcAft>
                <a:spcPts val="1600"/>
              </a:spcAft>
              <a:buClr>
                <a:schemeClr val="lt1"/>
              </a:buClr>
              <a:buSzPts val="1200"/>
              <a:buNone/>
              <a:defRPr>
                <a:solidFill>
                  <a:schemeClr val="lt1"/>
                </a:solidFill>
              </a:defRPr>
            </a:lvl9pPr>
          </a:lstStyle>
          <a:p>
            <a:endParaRPr/>
          </a:p>
        </p:txBody>
      </p:sp>
      <p:sp>
        <p:nvSpPr>
          <p:cNvPr id="163" name="Google Shape;16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500"/>
              <a:buNone/>
              <a:defRPr sz="15000">
                <a:solidFill>
                  <a:schemeClr val="lt1"/>
                </a:solidFill>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1pPr>
            <a:lvl2pPr lvl="1"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2pPr>
            <a:lvl3pPr lvl="2"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3pPr>
            <a:lvl4pPr lvl="3"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4pPr>
            <a:lvl5pPr lvl="4"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5pPr>
            <a:lvl6pPr lvl="5"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6pPr>
            <a:lvl7pPr lvl="6"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7pPr>
            <a:lvl8pPr lvl="7"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8pPr>
            <a:lvl9pPr lvl="8" rtl="0">
              <a:spcBef>
                <a:spcPts val="0"/>
              </a:spcBef>
              <a:spcAft>
                <a:spcPts val="0"/>
              </a:spcAft>
              <a:buClr>
                <a:schemeClr val="dk1"/>
              </a:buClr>
              <a:buSzPts val="3500"/>
              <a:buFont typeface="Inter Tight Medium"/>
              <a:buNone/>
              <a:defRPr sz="3500">
                <a:solidFill>
                  <a:schemeClr val="dk1"/>
                </a:solidFill>
                <a:latin typeface="Inter Tight Medium"/>
                <a:ea typeface="Inter Tight Medium"/>
                <a:cs typeface="Inter Tight Medium"/>
                <a:sym typeface="Inter Tigh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1pPr>
            <a:lvl2pPr marL="914400" lvl="1"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2pPr>
            <a:lvl3pPr marL="1371600" lvl="2"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3pPr>
            <a:lvl4pPr marL="1828800" lvl="3"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4pPr>
            <a:lvl5pPr marL="2286000" lvl="4"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5pPr>
            <a:lvl6pPr marL="2743200" lvl="5"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6pPr>
            <a:lvl7pPr marL="3200400" lvl="6"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7pPr>
            <a:lvl8pPr marL="3657600" lvl="7" indent="-304800">
              <a:lnSpc>
                <a:spcPct val="100000"/>
              </a:lnSpc>
              <a:spcBef>
                <a:spcPts val="1600"/>
              </a:spcBef>
              <a:spcAft>
                <a:spcPts val="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8pPr>
            <a:lvl9pPr marL="4114800" lvl="8" indent="-304800">
              <a:lnSpc>
                <a:spcPct val="100000"/>
              </a:lnSpc>
              <a:spcBef>
                <a:spcPts val="1600"/>
              </a:spcBef>
              <a:spcAft>
                <a:spcPts val="1600"/>
              </a:spcAft>
              <a:buClr>
                <a:schemeClr val="dk1"/>
              </a:buClr>
              <a:buSzPts val="1200"/>
              <a:buFont typeface="Source Sans 3 Medium"/>
              <a:buChar char="■"/>
              <a:defRPr sz="1200">
                <a:solidFill>
                  <a:schemeClr val="dk1"/>
                </a:solidFill>
                <a:latin typeface="Source Sans 3 Medium"/>
                <a:ea typeface="Source Sans 3 Medium"/>
                <a:cs typeface="Source Sans 3 Medium"/>
                <a:sym typeface="Source Sans 3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4" r:id="rId14"/>
    <p:sldLayoutId id="2147483665" r:id="rId15"/>
    <p:sldLayoutId id="2147483668" r:id="rId16"/>
    <p:sldLayoutId id="214748366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cHNBMG1GQI&amp;t=135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7"/>
          <p:cNvSpPr txBox="1">
            <a:spLocks noGrp="1"/>
          </p:cNvSpPr>
          <p:nvPr>
            <p:ph type="ctrTitle"/>
          </p:nvPr>
        </p:nvSpPr>
        <p:spPr>
          <a:xfrm>
            <a:off x="218049" y="112542"/>
            <a:ext cx="8658665" cy="3144129"/>
          </a:xfrm>
          <a:prstGeom prst="rect">
            <a:avLst/>
          </a:prstGeom>
        </p:spPr>
        <p:txBody>
          <a:bodyPr spcFirstLastPara="1" wrap="square" lIns="91425" tIns="91425" rIns="91425" bIns="91425" anchor="b" anchorCtr="0">
            <a:noAutofit/>
          </a:bodyPr>
          <a:lstStyle/>
          <a:p>
            <a:pPr indent="450215" algn="ctr"/>
            <a:r>
              <a:rPr lang="ro-RO" sz="1800" b="1" dirty="0">
                <a:effectLst/>
                <a:latin typeface="Amasis MT Pro" panose="02040504050005020304" pitchFamily="18" charset="-18"/>
                <a:ea typeface="Times New Roman" panose="02020603050405020304" pitchFamily="18" charset="0"/>
              </a:rPr>
              <a:t>Proiectare </a:t>
            </a:r>
            <a:r>
              <a:rPr lang="ro-RO" sz="1800" b="1" dirty="0" err="1">
                <a:effectLst/>
                <a:latin typeface="Amasis MT Pro" panose="02040504050005020304" pitchFamily="18" charset="-18"/>
                <a:ea typeface="Times New Roman" panose="02020603050405020304" pitchFamily="18" charset="0"/>
              </a:rPr>
              <a:t>Interfeţe</a:t>
            </a:r>
            <a:r>
              <a:rPr lang="ro-RO" sz="1800" b="1" dirty="0">
                <a:effectLst/>
                <a:latin typeface="Amasis MT Pro" panose="02040504050005020304" pitchFamily="18" charset="-18"/>
                <a:ea typeface="Times New Roman" panose="02020603050405020304" pitchFamily="18" charset="0"/>
              </a:rPr>
              <a:t> Utilizator</a:t>
            </a:r>
            <a:br>
              <a:rPr lang="ro-RO" sz="1800" dirty="0">
                <a:effectLst/>
                <a:latin typeface="Amasis MT Pro" panose="02040504050005020304" pitchFamily="18" charset="-18"/>
                <a:ea typeface="Times New Roman" panose="02020603050405020304" pitchFamily="18" charset="0"/>
              </a:rPr>
            </a:br>
            <a:r>
              <a:rPr lang="ro-RO" sz="1800" b="1" dirty="0">
                <a:effectLst/>
                <a:latin typeface="Amasis MT Pro" panose="02040504050005020304" pitchFamily="18" charset="-18"/>
                <a:ea typeface="Times New Roman" panose="02020603050405020304" pitchFamily="18" charset="0"/>
              </a:rPr>
              <a:t> </a:t>
            </a:r>
            <a:br>
              <a:rPr lang="ro-RO" sz="1800" b="1" dirty="0">
                <a:effectLst/>
                <a:latin typeface="Amasis MT Pro" panose="02040504050005020304" pitchFamily="18" charset="-18"/>
                <a:ea typeface="Times New Roman" panose="02020603050405020304" pitchFamily="18" charset="0"/>
              </a:rPr>
            </a:br>
            <a:br>
              <a:rPr lang="ro-RO" sz="2400" b="1" dirty="0">
                <a:effectLst/>
                <a:latin typeface="Amasis MT Pro" panose="02040504050005020304" pitchFamily="18" charset="-18"/>
                <a:ea typeface="Times New Roman" panose="02020603050405020304" pitchFamily="18" charset="0"/>
              </a:rPr>
            </a:br>
            <a:r>
              <a:rPr lang="ro-RO" sz="2400" b="1" dirty="0">
                <a:effectLst/>
                <a:latin typeface="Amasis MT Pro" panose="02040504050005020304" pitchFamily="18" charset="-18"/>
                <a:ea typeface="Times New Roman" panose="02020603050405020304" pitchFamily="18" charset="0"/>
              </a:rPr>
              <a:t>Proiect REACT</a:t>
            </a:r>
            <a:br>
              <a:rPr lang="ro-RO" sz="1800" b="1" dirty="0">
                <a:effectLst/>
                <a:latin typeface="Amasis MT Pro" panose="02040504050005020304" pitchFamily="18" charset="-18"/>
                <a:ea typeface="Times New Roman" panose="02020603050405020304" pitchFamily="18" charset="0"/>
              </a:rPr>
            </a:br>
            <a:br>
              <a:rPr lang="ro-RO" sz="1800" b="1" dirty="0">
                <a:effectLst/>
                <a:latin typeface="Amasis MT Pro" panose="02040504050005020304" pitchFamily="18" charset="-18"/>
                <a:ea typeface="Times New Roman" panose="02020603050405020304" pitchFamily="18" charset="0"/>
              </a:rPr>
            </a:br>
            <a:br>
              <a:rPr lang="ro-RO" sz="1800" b="1" dirty="0">
                <a:effectLst/>
                <a:latin typeface="Amasis MT Pro" panose="02040504050005020304" pitchFamily="18" charset="-18"/>
                <a:ea typeface="Times New Roman" panose="02020603050405020304" pitchFamily="18" charset="0"/>
              </a:rPr>
            </a:br>
            <a:br>
              <a:rPr lang="ro-RO" sz="1800" b="1" dirty="0">
                <a:effectLst/>
                <a:latin typeface="Amasis MT Pro" panose="02040504050005020304" pitchFamily="18" charset="-18"/>
                <a:ea typeface="Times New Roman" panose="02020603050405020304" pitchFamily="18" charset="0"/>
              </a:rPr>
            </a:br>
            <a:r>
              <a:rPr lang="ro-RO" sz="3600" b="1" dirty="0">
                <a:effectLst/>
                <a:latin typeface="Amasis MT Pro" panose="02040504050005020304" pitchFamily="18" charset="-18"/>
                <a:ea typeface="Times New Roman" panose="02020603050405020304" pitchFamily="18" charset="0"/>
              </a:rPr>
              <a:t>Joc de memorie </a:t>
            </a:r>
            <a:r>
              <a:rPr lang="ro-RO" sz="3600" b="1" dirty="0">
                <a:latin typeface="Amasis MT Pro" panose="02040504050005020304" pitchFamily="18" charset="-18"/>
                <a:ea typeface="Times New Roman" panose="02020603050405020304" pitchFamily="18" charset="0"/>
              </a:rPr>
              <a:t>- </a:t>
            </a:r>
            <a:r>
              <a:rPr lang="ro-RO" sz="3600" b="1" dirty="0">
                <a:effectLst/>
                <a:latin typeface="Amasis MT Pro" panose="02040504050005020304" pitchFamily="18" charset="-18"/>
                <a:ea typeface="Times New Roman" panose="02020603050405020304" pitchFamily="18" charset="0"/>
              </a:rPr>
              <a:t>„</a:t>
            </a:r>
            <a:r>
              <a:rPr lang="ro-RO" sz="3600" b="1" dirty="0" err="1">
                <a:effectLst/>
                <a:latin typeface="Amasis MT Pro" panose="02040504050005020304" pitchFamily="18" charset="-18"/>
                <a:ea typeface="Times New Roman" panose="02020603050405020304" pitchFamily="18" charset="0"/>
              </a:rPr>
              <a:t>Match</a:t>
            </a:r>
            <a:r>
              <a:rPr lang="ro-RO" sz="3600" b="1" dirty="0">
                <a:effectLst/>
                <a:latin typeface="Amasis MT Pro" panose="02040504050005020304" pitchFamily="18" charset="-18"/>
                <a:ea typeface="Times New Roman" panose="02020603050405020304" pitchFamily="18" charset="0"/>
              </a:rPr>
              <a:t> </a:t>
            </a:r>
            <a:r>
              <a:rPr lang="ro-RO" sz="3600" b="1" dirty="0" err="1">
                <a:effectLst/>
                <a:latin typeface="Amasis MT Pro" panose="02040504050005020304" pitchFamily="18" charset="-18"/>
                <a:ea typeface="Times New Roman" panose="02020603050405020304" pitchFamily="18" charset="0"/>
              </a:rPr>
              <a:t>the</a:t>
            </a:r>
            <a:r>
              <a:rPr lang="ro-RO" sz="3600" b="1" dirty="0">
                <a:effectLst/>
                <a:latin typeface="Amasis MT Pro" panose="02040504050005020304" pitchFamily="18" charset="-18"/>
                <a:ea typeface="Times New Roman" panose="02020603050405020304" pitchFamily="18" charset="0"/>
              </a:rPr>
              <a:t> </a:t>
            </a:r>
            <a:r>
              <a:rPr lang="ro-RO" sz="3600" b="1" dirty="0" err="1">
                <a:effectLst/>
                <a:latin typeface="Amasis MT Pro" panose="02040504050005020304" pitchFamily="18" charset="-18"/>
                <a:ea typeface="Times New Roman" panose="02020603050405020304" pitchFamily="18" charset="0"/>
              </a:rPr>
              <a:t>cards</a:t>
            </a:r>
            <a:r>
              <a:rPr lang="ro-RO" sz="3600" b="1" dirty="0">
                <a:effectLst/>
                <a:latin typeface="Amasis MT Pro" panose="02040504050005020304" pitchFamily="18" charset="-18"/>
                <a:ea typeface="Times New Roman" panose="02020603050405020304" pitchFamily="18" charset="0"/>
              </a:rPr>
              <a:t>”</a:t>
            </a:r>
            <a:br>
              <a:rPr lang="ro-RO" sz="1800" b="1" dirty="0">
                <a:effectLst/>
                <a:latin typeface="Times New Roman" panose="02020603050405020304" pitchFamily="18" charset="0"/>
                <a:ea typeface="Times New Roman" panose="02020603050405020304" pitchFamily="18" charset="0"/>
              </a:rPr>
            </a:br>
            <a:endParaRPr lang="ro-RO" sz="1800" b="1" dirty="0">
              <a:effectLst/>
              <a:latin typeface="Times New Roman" panose="02020603050405020304" pitchFamily="18" charset="0"/>
              <a:ea typeface="Times New Roman" panose="02020603050405020304" pitchFamily="18" charset="0"/>
            </a:endParaRPr>
          </a:p>
        </p:txBody>
      </p:sp>
      <p:sp>
        <p:nvSpPr>
          <p:cNvPr id="461" name="Google Shape;461;p27"/>
          <p:cNvSpPr txBox="1">
            <a:spLocks noGrp="1"/>
          </p:cNvSpPr>
          <p:nvPr>
            <p:ph type="subTitle" idx="1"/>
          </p:nvPr>
        </p:nvSpPr>
        <p:spPr>
          <a:xfrm>
            <a:off x="2012178" y="3684504"/>
            <a:ext cx="5380394" cy="1346454"/>
          </a:xfrm>
          <a:prstGeom prst="rect">
            <a:avLst/>
          </a:prstGeom>
        </p:spPr>
        <p:txBody>
          <a:bodyPr spcFirstLastPara="1" wrap="square" lIns="91425" tIns="91425" rIns="91425" bIns="91425" anchor="t" anchorCtr="0">
            <a:noAutofit/>
          </a:bodyPr>
          <a:lstStyle/>
          <a:p>
            <a:pPr algn="l"/>
            <a:r>
              <a:rPr lang="ro-RO" sz="1600" dirty="0">
                <a:latin typeface="Amasis MT Pro" panose="020B0604020202020204" pitchFamily="18" charset="-18"/>
                <a:cs typeface="Times New Roman" pitchFamily="18" charset="0"/>
              </a:rPr>
              <a:t>Student: Chelaru Denisa-Camelia</a:t>
            </a:r>
            <a:endParaRPr lang="en-US" sz="1600" dirty="0">
              <a:latin typeface="Amasis MT Pro" panose="020B0604020202020204" pitchFamily="18" charset="-18"/>
              <a:cs typeface="Times New Roman" pitchFamily="18" charset="0"/>
            </a:endParaRPr>
          </a:p>
          <a:p>
            <a:pPr algn="l"/>
            <a:r>
              <a:rPr lang="ro-RO" sz="1600" dirty="0">
                <a:latin typeface="Amasis MT Pro" panose="020B0604020202020204" pitchFamily="18" charset="-18"/>
                <a:cs typeface="Times New Roman" pitchFamily="18" charset="0"/>
              </a:rPr>
              <a:t>Coordonator: </a:t>
            </a:r>
            <a:r>
              <a:rPr lang="ro-RO" sz="1600" dirty="0" err="1">
                <a:latin typeface="Amasis MT Pro" panose="020B0604020202020204" pitchFamily="18" charset="-18"/>
                <a:cs typeface="Times New Roman" pitchFamily="18" charset="0"/>
              </a:rPr>
              <a:t>Şef</a:t>
            </a:r>
            <a:r>
              <a:rPr lang="ro-RO" sz="1600" dirty="0">
                <a:latin typeface="Amasis MT Pro" panose="020B0604020202020204" pitchFamily="18" charset="-18"/>
                <a:cs typeface="Times New Roman" pitchFamily="18" charset="0"/>
              </a:rPr>
              <a:t> lucr. dr. ing. Luminița Popa</a:t>
            </a:r>
          </a:p>
          <a:p>
            <a:pPr algn="l"/>
            <a:r>
              <a:rPr lang="ro-RO" sz="1600" dirty="0">
                <a:latin typeface="Amasis MT Pro" panose="020B0604020202020204" pitchFamily="18" charset="-18"/>
                <a:cs typeface="Times New Roman" pitchFamily="18" charset="0"/>
              </a:rPr>
              <a:t>Universitatea Transilvania din Brașov</a:t>
            </a:r>
          </a:p>
          <a:p>
            <a:pPr algn="l"/>
            <a:r>
              <a:rPr lang="ro-RO" sz="1600" dirty="0">
                <a:latin typeface="Amasis MT Pro" panose="020B0604020202020204" pitchFamily="18" charset="-18"/>
                <a:cs typeface="Times New Roman" pitchFamily="18" charset="0"/>
              </a:rPr>
              <a:t>Facultatea de Inginerie Electrică și Știința Calculatoarelor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o-RO" dirty="0">
                <a:latin typeface="Amasis MT Pro" panose="02040504050005020304" pitchFamily="18" charset="-18"/>
              </a:rPr>
              <a:t>8. Fișierul Alert.js</a:t>
            </a:r>
            <a:endParaRPr dirty="0">
              <a:latin typeface="Amasis MT Pro" panose="02040504050005020304" pitchFamily="18" charset="-18"/>
            </a:endParaRPr>
          </a:p>
        </p:txBody>
      </p:sp>
      <p:sp>
        <p:nvSpPr>
          <p:cNvPr id="642" name="Google Shape;642;p40"/>
          <p:cNvSpPr txBox="1"/>
          <p:nvPr/>
        </p:nvSpPr>
        <p:spPr>
          <a:xfrm>
            <a:off x="981900" y="1181685"/>
            <a:ext cx="7180200" cy="3045655"/>
          </a:xfrm>
          <a:prstGeom prst="rect">
            <a:avLst/>
          </a:prstGeom>
          <a:noFill/>
          <a:ln>
            <a:noFill/>
          </a:ln>
        </p:spPr>
        <p:txBody>
          <a:bodyPr spcFirstLastPara="1" wrap="square" lIns="91425" tIns="91425" rIns="91425" bIns="91425" anchor="ctr" anchorCtr="0">
            <a:noAutofit/>
          </a:bodyPr>
          <a:lstStyle/>
          <a:p>
            <a:pPr indent="450215"/>
            <a:r>
              <a:rPr lang="ro-RO" sz="1800" dirty="0">
                <a:effectLst/>
                <a:latin typeface="Amasis MT Pro" panose="02040504050005020304" pitchFamily="18" charset="-18"/>
                <a:ea typeface="Times New Roman" panose="02020603050405020304" pitchFamily="18" charset="0"/>
              </a:rPr>
              <a:t>Această componentă reprezintă un element vizual utilizat pentru a afișa mesajul de succes în cadrul aplicației </a:t>
            </a:r>
            <a:r>
              <a:rPr lang="ro-RO" sz="1800" dirty="0" err="1">
                <a:effectLst/>
                <a:latin typeface="Amasis MT Pro" panose="02040504050005020304" pitchFamily="18" charset="-18"/>
                <a:ea typeface="Times New Roman" panose="02020603050405020304" pitchFamily="18" charset="0"/>
              </a:rPr>
              <a:t>React</a:t>
            </a:r>
            <a:r>
              <a:rPr lang="ro-RO" sz="1800" dirty="0">
                <a:effectLst/>
                <a:latin typeface="Amasis MT Pro" panose="02040504050005020304" pitchFamily="18" charset="-18"/>
                <a:ea typeface="Times New Roman" panose="02020603050405020304" pitchFamily="18" charset="0"/>
              </a:rPr>
              <a:t>. </a:t>
            </a:r>
          </a:p>
          <a:p>
            <a:pPr indent="450215"/>
            <a:endParaRPr lang="ro-RO" sz="1800" dirty="0">
              <a:effectLst/>
              <a:latin typeface="Amasis MT Pro" panose="02040504050005020304" pitchFamily="18" charset="-18"/>
              <a:ea typeface="Times New Roman" panose="02020603050405020304" pitchFamily="18" charset="0"/>
            </a:endParaRPr>
          </a:p>
          <a:p>
            <a:pPr indent="450215"/>
            <a:r>
              <a:rPr lang="ro-RO" sz="1800" dirty="0">
                <a:effectLst/>
                <a:latin typeface="Amasis MT Pro" panose="02040504050005020304" pitchFamily="18" charset="-18"/>
                <a:ea typeface="Times New Roman" panose="02020603050405020304" pitchFamily="18" charset="0"/>
              </a:rPr>
              <a:t>Componenta Alert este utilă pentru a oferi feedback utilizatorului la sfârșitul jocului.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1"/>
          <p:cNvSpPr txBox="1">
            <a:spLocks noGrp="1"/>
          </p:cNvSpPr>
          <p:nvPr>
            <p:ph type="title"/>
          </p:nvPr>
        </p:nvSpPr>
        <p:spPr>
          <a:xfrm>
            <a:off x="720000" y="3277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9. Capturi de ecran</a:t>
            </a:r>
            <a:endParaRPr dirty="0">
              <a:latin typeface="Amasis MT Pro" panose="02040504050005020304" pitchFamily="18" charset="-18"/>
            </a:endParaRPr>
          </a:p>
        </p:txBody>
      </p:sp>
      <p:pic>
        <p:nvPicPr>
          <p:cNvPr id="2" name="Imagine 1" descr="O imagine care conține text, captură de ecran, Dreptunghi, diagramă&#10;&#10;Descriere generată automat">
            <a:extLst>
              <a:ext uri="{FF2B5EF4-FFF2-40B4-BE49-F238E27FC236}">
                <a16:creationId xmlns:a16="http://schemas.microsoft.com/office/drawing/2014/main" id="{EC251324-807A-9961-632D-390FF10AB9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4234" y="1201933"/>
            <a:ext cx="5779274" cy="3106284"/>
          </a:xfrm>
          <a:prstGeom prst="rect">
            <a:avLst/>
          </a:prstGeom>
        </p:spPr>
      </p:pic>
      <p:sp>
        <p:nvSpPr>
          <p:cNvPr id="4" name="CasetăText 3">
            <a:extLst>
              <a:ext uri="{FF2B5EF4-FFF2-40B4-BE49-F238E27FC236}">
                <a16:creationId xmlns:a16="http://schemas.microsoft.com/office/drawing/2014/main" id="{798A24FE-CE67-2060-3D71-0E8B1ABAB615}"/>
              </a:ext>
            </a:extLst>
          </p:cNvPr>
          <p:cNvSpPr txBox="1"/>
          <p:nvPr/>
        </p:nvSpPr>
        <p:spPr>
          <a:xfrm>
            <a:off x="1617785" y="4338536"/>
            <a:ext cx="5373858" cy="307777"/>
          </a:xfrm>
          <a:prstGeom prst="rect">
            <a:avLst/>
          </a:prstGeom>
          <a:noFill/>
        </p:spPr>
        <p:txBody>
          <a:bodyPr wrap="square">
            <a:spAutoFit/>
          </a:bodyPr>
          <a:lstStyle/>
          <a:p>
            <a:pPr algn="ctr"/>
            <a:r>
              <a:rPr lang="ro-RO" sz="1400" dirty="0">
                <a:solidFill>
                  <a:srgbClr val="404040"/>
                </a:solidFill>
                <a:effectLst/>
                <a:latin typeface="Amasis MT Pro" panose="02040504050005020304" pitchFamily="18" charset="-18"/>
                <a:ea typeface="Times New Roman" panose="02020603050405020304" pitchFamily="18" charset="0"/>
              </a:rPr>
              <a:t>Figura 1 – aspectul paginii la deschiderea aplicației</a:t>
            </a:r>
            <a:endParaRPr lang="ro-RO" sz="1600" dirty="0">
              <a:effectLst/>
              <a:latin typeface="Amasis MT Pro" panose="02040504050005020304" pitchFamily="18" charset="-18"/>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4" name="Google Shape;657;p41">
            <a:extLst>
              <a:ext uri="{FF2B5EF4-FFF2-40B4-BE49-F238E27FC236}">
                <a16:creationId xmlns:a16="http://schemas.microsoft.com/office/drawing/2014/main" id="{70F9E285-2490-273A-AED9-6AC581DF00CD}"/>
              </a:ext>
            </a:extLst>
          </p:cNvPr>
          <p:cNvSpPr txBox="1">
            <a:spLocks noGrp="1"/>
          </p:cNvSpPr>
          <p:nvPr>
            <p:ph type="title"/>
          </p:nvPr>
        </p:nvSpPr>
        <p:spPr>
          <a:xfrm>
            <a:off x="720000" y="3277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9. Capturi de ecran</a:t>
            </a:r>
            <a:endParaRPr dirty="0">
              <a:latin typeface="Amasis MT Pro" panose="02040504050005020304" pitchFamily="18" charset="-18"/>
            </a:endParaRPr>
          </a:p>
        </p:txBody>
      </p:sp>
      <p:pic>
        <p:nvPicPr>
          <p:cNvPr id="5" name="Imagine 4" descr="O imagine care conține text, captură de ecran, software, Pictogramă computer&#10;&#10;Descriere generată automat">
            <a:extLst>
              <a:ext uri="{FF2B5EF4-FFF2-40B4-BE49-F238E27FC236}">
                <a16:creationId xmlns:a16="http://schemas.microsoft.com/office/drawing/2014/main" id="{BB401B37-F591-863E-097C-A62839444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068" y="1176410"/>
            <a:ext cx="5862735" cy="3142371"/>
          </a:xfrm>
          <a:prstGeom prst="rect">
            <a:avLst/>
          </a:prstGeom>
        </p:spPr>
      </p:pic>
      <p:sp>
        <p:nvSpPr>
          <p:cNvPr id="7" name="CasetăText 6">
            <a:extLst>
              <a:ext uri="{FF2B5EF4-FFF2-40B4-BE49-F238E27FC236}">
                <a16:creationId xmlns:a16="http://schemas.microsoft.com/office/drawing/2014/main" id="{35202905-DC91-491A-5462-4C84CAE47800}"/>
              </a:ext>
            </a:extLst>
          </p:cNvPr>
          <p:cNvSpPr txBox="1"/>
          <p:nvPr/>
        </p:nvSpPr>
        <p:spPr>
          <a:xfrm>
            <a:off x="1951893" y="4375909"/>
            <a:ext cx="5240214" cy="307777"/>
          </a:xfrm>
          <a:prstGeom prst="rect">
            <a:avLst/>
          </a:prstGeom>
          <a:noFill/>
        </p:spPr>
        <p:txBody>
          <a:bodyPr wrap="square">
            <a:spAutoFit/>
          </a:bodyPr>
          <a:lstStyle/>
          <a:p>
            <a:r>
              <a:rPr lang="ro-RO" sz="1400" dirty="0">
                <a:solidFill>
                  <a:srgbClr val="404040"/>
                </a:solidFill>
                <a:effectLst/>
                <a:latin typeface="Amasis MT Pro" panose="02040504050005020304" pitchFamily="18" charset="-18"/>
                <a:ea typeface="Times New Roman" panose="02020603050405020304" pitchFamily="18" charset="0"/>
              </a:rPr>
              <a:t>Figura 2 – imagine din timpul jocului cu 3 perechi de cărți găsite</a:t>
            </a:r>
            <a:endParaRPr lang="ro-RO" sz="1600" dirty="0">
              <a:effectLst/>
              <a:latin typeface="Amasis MT Pro" panose="02040504050005020304" pitchFamily="18" charset="-18"/>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4" name="Google Shape;657;p41">
            <a:extLst>
              <a:ext uri="{FF2B5EF4-FFF2-40B4-BE49-F238E27FC236}">
                <a16:creationId xmlns:a16="http://schemas.microsoft.com/office/drawing/2014/main" id="{8E49569D-E697-6DFD-B3FD-372160023412}"/>
              </a:ext>
            </a:extLst>
          </p:cNvPr>
          <p:cNvSpPr txBox="1">
            <a:spLocks noGrp="1"/>
          </p:cNvSpPr>
          <p:nvPr>
            <p:ph type="title"/>
          </p:nvPr>
        </p:nvSpPr>
        <p:spPr>
          <a:xfrm>
            <a:off x="720000" y="3277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9. Capturi de ecran</a:t>
            </a:r>
            <a:endParaRPr dirty="0">
              <a:latin typeface="Amasis MT Pro" panose="02040504050005020304" pitchFamily="18" charset="-18"/>
            </a:endParaRPr>
          </a:p>
        </p:txBody>
      </p:sp>
      <p:pic>
        <p:nvPicPr>
          <p:cNvPr id="5" name="Imagine 4" descr="O imagine care conține text, captură de ecran, Dreptunghi, diagramă&#10;&#10;Descriere generată automat">
            <a:extLst>
              <a:ext uri="{FF2B5EF4-FFF2-40B4-BE49-F238E27FC236}">
                <a16:creationId xmlns:a16="http://schemas.microsoft.com/office/drawing/2014/main" id="{EE633DDE-925F-9D3D-2F83-ED23B80BB5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1201" y="1156482"/>
            <a:ext cx="6043295" cy="3238500"/>
          </a:xfrm>
          <a:prstGeom prst="rect">
            <a:avLst/>
          </a:prstGeom>
        </p:spPr>
      </p:pic>
      <p:sp>
        <p:nvSpPr>
          <p:cNvPr id="7" name="CasetăText 6">
            <a:extLst>
              <a:ext uri="{FF2B5EF4-FFF2-40B4-BE49-F238E27FC236}">
                <a16:creationId xmlns:a16="http://schemas.microsoft.com/office/drawing/2014/main" id="{AD9C7CB0-B433-1FF2-9C04-709F66C79186}"/>
              </a:ext>
            </a:extLst>
          </p:cNvPr>
          <p:cNvSpPr txBox="1"/>
          <p:nvPr/>
        </p:nvSpPr>
        <p:spPr>
          <a:xfrm>
            <a:off x="1638886" y="4394982"/>
            <a:ext cx="5549704" cy="307777"/>
          </a:xfrm>
          <a:prstGeom prst="rect">
            <a:avLst/>
          </a:prstGeom>
          <a:noFill/>
        </p:spPr>
        <p:txBody>
          <a:bodyPr wrap="square">
            <a:spAutoFit/>
          </a:bodyPr>
          <a:lstStyle/>
          <a:p>
            <a:r>
              <a:rPr lang="ro-RO" sz="1400" dirty="0">
                <a:solidFill>
                  <a:srgbClr val="404040"/>
                </a:solidFill>
                <a:effectLst/>
                <a:latin typeface="Amasis MT Pro" panose="02040504050005020304" pitchFamily="18" charset="-18"/>
                <a:ea typeface="Times New Roman" panose="02020603050405020304" pitchFamily="18" charset="0"/>
                <a:cs typeface="Times New Roman" panose="02020603050405020304" pitchFamily="18" charset="0"/>
              </a:rPr>
              <a:t>Figura 3 – aplicația după apăsarea butonului de resetare (New Game)</a:t>
            </a:r>
            <a:endParaRPr lang="ro-RO" dirty="0">
              <a:latin typeface="Amasis MT Pro" panose="02040504050005020304" pitchFamily="18" charset="-1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4" name="Google Shape;657;p41">
            <a:extLst>
              <a:ext uri="{FF2B5EF4-FFF2-40B4-BE49-F238E27FC236}">
                <a16:creationId xmlns:a16="http://schemas.microsoft.com/office/drawing/2014/main" id="{065C801F-158B-73F5-3C2E-1930AAEABDFD}"/>
              </a:ext>
            </a:extLst>
          </p:cNvPr>
          <p:cNvSpPr txBox="1">
            <a:spLocks noGrp="1"/>
          </p:cNvSpPr>
          <p:nvPr>
            <p:ph type="title"/>
          </p:nvPr>
        </p:nvSpPr>
        <p:spPr>
          <a:xfrm>
            <a:off x="720000" y="3277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9. Capturi de ecran</a:t>
            </a:r>
            <a:endParaRPr dirty="0">
              <a:latin typeface="Amasis MT Pro" panose="02040504050005020304" pitchFamily="18" charset="-18"/>
            </a:endParaRPr>
          </a:p>
        </p:txBody>
      </p:sp>
      <p:pic>
        <p:nvPicPr>
          <p:cNvPr id="5" name="Imagine 4" descr="O imagine care conține text, captură de ecran, Sistem de operare, Pictogramă computer&#10;&#10;Descriere generată automat">
            <a:extLst>
              <a:ext uri="{FF2B5EF4-FFF2-40B4-BE49-F238E27FC236}">
                <a16:creationId xmlns:a16="http://schemas.microsoft.com/office/drawing/2014/main" id="{6EA94C8D-06C7-D550-6225-C80AAC0E96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84" y="1101676"/>
            <a:ext cx="6113145" cy="3291840"/>
          </a:xfrm>
          <a:prstGeom prst="rect">
            <a:avLst/>
          </a:prstGeom>
        </p:spPr>
      </p:pic>
      <p:sp>
        <p:nvSpPr>
          <p:cNvPr id="7" name="CasetăText 6">
            <a:extLst>
              <a:ext uri="{FF2B5EF4-FFF2-40B4-BE49-F238E27FC236}">
                <a16:creationId xmlns:a16="http://schemas.microsoft.com/office/drawing/2014/main" id="{45F04641-C2DA-7058-44C2-65131EFFCB8C}"/>
              </a:ext>
            </a:extLst>
          </p:cNvPr>
          <p:cNvSpPr txBox="1"/>
          <p:nvPr/>
        </p:nvSpPr>
        <p:spPr>
          <a:xfrm>
            <a:off x="1508760" y="4393516"/>
            <a:ext cx="5240214" cy="307777"/>
          </a:xfrm>
          <a:prstGeom prst="rect">
            <a:avLst/>
          </a:prstGeom>
          <a:noFill/>
        </p:spPr>
        <p:txBody>
          <a:bodyPr wrap="square">
            <a:spAutoFit/>
          </a:bodyPr>
          <a:lstStyle/>
          <a:p>
            <a:pPr algn="ctr"/>
            <a:r>
              <a:rPr lang="ro-RO" sz="1400" dirty="0">
                <a:solidFill>
                  <a:srgbClr val="404040"/>
                </a:solidFill>
                <a:effectLst/>
                <a:latin typeface="Amasis MT Pro" panose="02040504050005020304" pitchFamily="18" charset="-18"/>
                <a:ea typeface="Times New Roman" panose="02020603050405020304" pitchFamily="18" charset="0"/>
              </a:rPr>
              <a:t>Figura 4 – aspectul paginii la sfârșitul jocului</a:t>
            </a:r>
            <a:endParaRPr lang="ro-RO" sz="1600" dirty="0">
              <a:effectLst/>
              <a:latin typeface="Amasis MT Pro" panose="02040504050005020304" pitchFamily="18" charset="-18"/>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13" name="CasetăText 12">
            <a:extLst>
              <a:ext uri="{FF2B5EF4-FFF2-40B4-BE49-F238E27FC236}">
                <a16:creationId xmlns:a16="http://schemas.microsoft.com/office/drawing/2014/main" id="{D2EE2A90-7679-CB2D-38DE-E8EBEA6E9538}"/>
              </a:ext>
            </a:extLst>
          </p:cNvPr>
          <p:cNvSpPr txBox="1"/>
          <p:nvPr/>
        </p:nvSpPr>
        <p:spPr>
          <a:xfrm>
            <a:off x="590843" y="1630768"/>
            <a:ext cx="8145193" cy="2047227"/>
          </a:xfrm>
          <a:prstGeom prst="rect">
            <a:avLst/>
          </a:prstGeom>
          <a:noFill/>
        </p:spPr>
        <p:txBody>
          <a:bodyPr wrap="square">
            <a:spAutoFit/>
          </a:bodyPr>
          <a:lstStyle/>
          <a:p>
            <a:pPr marL="342900" lvl="0" indent="-342900">
              <a:lnSpc>
                <a:spcPct val="107000"/>
              </a:lnSpc>
              <a:buFont typeface="UT Sans"/>
              <a:buChar char="-"/>
            </a:pPr>
            <a:r>
              <a:rPr lang="en-US" sz="2000" dirty="0" err="1">
                <a:effectLst/>
                <a:latin typeface="Amasis MT Pro" panose="02040504050005020304" pitchFamily="18" charset="-18"/>
                <a:ea typeface="Calibri" panose="020F0502020204030204" pitchFamily="34" charset="0"/>
                <a:cs typeface="Calibri" panose="020F0502020204030204" pitchFamily="34" charset="0"/>
              </a:rPr>
              <a:t>Adăugarea</a:t>
            </a:r>
            <a:r>
              <a:rPr lang="en-US" sz="2000" dirty="0">
                <a:effectLst/>
                <a:latin typeface="Amasis MT Pro" panose="02040504050005020304" pitchFamily="18" charset="-18"/>
                <a:ea typeface="Calibri" panose="020F0502020204030204" pitchFamily="34" charset="0"/>
                <a:cs typeface="Calibri" panose="020F0502020204030204" pitchFamily="34" charset="0"/>
              </a:rPr>
              <a:t> de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nivele</a:t>
            </a:r>
            <a:r>
              <a:rPr lang="en-US" sz="2000" dirty="0">
                <a:effectLst/>
                <a:latin typeface="Amasis MT Pro" panose="02040504050005020304" pitchFamily="18" charset="-18"/>
                <a:ea typeface="Calibri" panose="020F0502020204030204" pitchFamily="34" charset="0"/>
                <a:cs typeface="Calibri" panose="020F0502020204030204" pitchFamily="34" charset="0"/>
              </a:rPr>
              <a:t> de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dificultate</a:t>
            </a:r>
            <a:r>
              <a:rPr lang="en-US" sz="2000" dirty="0">
                <a:effectLst/>
                <a:latin typeface="Amasis MT Pro" panose="02040504050005020304" pitchFamily="18" charset="-18"/>
                <a:ea typeface="Calibri" panose="020F0502020204030204" pitchFamily="34" charset="0"/>
                <a:cs typeface="Calibri" panose="020F0502020204030204" pitchFamily="34" charset="0"/>
              </a:rPr>
              <a:t>, cum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ar</a:t>
            </a:r>
            <a:r>
              <a:rPr lang="en-US" sz="2000" dirty="0">
                <a:effectLst/>
                <a:latin typeface="Amasis MT Pro" panose="02040504050005020304" pitchFamily="18" charset="-18"/>
                <a:ea typeface="Calibri" panose="020F0502020204030204" pitchFamily="34" charset="0"/>
                <a:cs typeface="Calibri" panose="020F0502020204030204" pitchFamily="34" charset="0"/>
              </a:rPr>
              <a:t> fi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numărul</a:t>
            </a:r>
            <a:r>
              <a:rPr lang="en-US" sz="2000" dirty="0">
                <a:effectLst/>
                <a:latin typeface="Amasis MT Pro" panose="02040504050005020304" pitchFamily="18" charset="-18"/>
                <a:ea typeface="Calibri" panose="020F0502020204030204" pitchFamily="34" charset="0"/>
                <a:cs typeface="Calibri" panose="020F0502020204030204" pitchFamily="34" charset="0"/>
              </a:rPr>
              <a:t> de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cărți</a:t>
            </a:r>
            <a:r>
              <a:rPr lang="en-US" sz="2000" dirty="0">
                <a:effectLst/>
                <a:latin typeface="Amasis MT Pro" panose="02040504050005020304" pitchFamily="18" charset="-18"/>
                <a:ea typeface="Calibri" panose="020F0502020204030204" pitchFamily="34" charset="0"/>
                <a:cs typeface="Calibri" panose="020F0502020204030204" pitchFamily="34" charset="0"/>
              </a:rPr>
              <a:t> care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să</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crească</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odată</a:t>
            </a:r>
            <a:r>
              <a:rPr lang="en-US" sz="2000" dirty="0">
                <a:effectLst/>
                <a:latin typeface="Amasis MT Pro" panose="02040504050005020304" pitchFamily="18" charset="-18"/>
                <a:ea typeface="Calibri" panose="020F0502020204030204" pitchFamily="34" charset="0"/>
                <a:cs typeface="Calibri" panose="020F0502020204030204" pitchFamily="34" charset="0"/>
              </a:rPr>
              <a:t> cu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progresul</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jocului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sau</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limite</a:t>
            </a:r>
            <a:r>
              <a:rPr lang="en-US" sz="2000" dirty="0">
                <a:effectLst/>
                <a:latin typeface="Amasis MT Pro" panose="02040504050005020304" pitchFamily="18" charset="-18"/>
                <a:ea typeface="Calibri" panose="020F0502020204030204" pitchFamily="34" charset="0"/>
                <a:cs typeface="Calibri" panose="020F0502020204030204" pitchFamily="34" charset="0"/>
              </a:rPr>
              <a:t> de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timp</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pentru</a:t>
            </a:r>
            <a:r>
              <a:rPr lang="en-US" sz="2000" dirty="0">
                <a:effectLst/>
                <a:latin typeface="Amasis MT Pro" panose="02040504050005020304" pitchFamily="18" charset="-18"/>
                <a:ea typeface="Calibri" panose="020F0502020204030204" pitchFamily="34" charset="0"/>
                <a:cs typeface="Calibri" panose="020F0502020204030204" pitchFamily="34" charset="0"/>
              </a:rPr>
              <a:t> a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finaliza</a:t>
            </a:r>
            <a:r>
              <a:rPr lang="en-US" sz="2000" dirty="0">
                <a:effectLst/>
                <a:latin typeface="Amasis MT Pro" panose="02040504050005020304" pitchFamily="18" charset="-18"/>
                <a:ea typeface="Calibri" panose="020F0502020204030204" pitchFamily="34" charset="0"/>
                <a:cs typeface="Calibri" panose="020F0502020204030204" pitchFamily="34" charset="0"/>
              </a:rPr>
              <a:t> un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nivel</a:t>
            </a:r>
            <a:r>
              <a:rPr lang="en-US" sz="2000" dirty="0">
                <a:effectLst/>
                <a:latin typeface="Amasis MT Pro" panose="02040504050005020304" pitchFamily="18" charset="-18"/>
                <a:ea typeface="Calibri" panose="020F0502020204030204" pitchFamily="34" charset="0"/>
                <a:cs typeface="Calibri" panose="020F0502020204030204" pitchFamily="34" charset="0"/>
              </a:rPr>
              <a:t>.</a:t>
            </a:r>
            <a:endParaRPr lang="ro-RO" sz="1800" dirty="0">
              <a:effectLst/>
              <a:latin typeface="Amasis MT Pro" panose="02040504050005020304" pitchFamily="18" charset="-18"/>
              <a:ea typeface="Calibri" panose="020F0502020204030204" pitchFamily="34" charset="0"/>
              <a:cs typeface="Calibri" panose="020F0502020204030204" pitchFamily="34" charset="0"/>
            </a:endParaRPr>
          </a:p>
          <a:p>
            <a:pPr marL="342900" lvl="0" indent="-342900">
              <a:lnSpc>
                <a:spcPct val="107000"/>
              </a:lnSpc>
              <a:spcAft>
                <a:spcPts val="800"/>
              </a:spcAft>
              <a:buFont typeface="UT Sans"/>
              <a:buChar char="-"/>
            </a:pPr>
            <a:r>
              <a:rPr lang="en-US" sz="2000" dirty="0" err="1">
                <a:effectLst/>
                <a:latin typeface="Amasis MT Pro" panose="02040504050005020304" pitchFamily="18" charset="-18"/>
                <a:ea typeface="Calibri" panose="020F0502020204030204" pitchFamily="34" charset="0"/>
                <a:cs typeface="Calibri" panose="020F0502020204030204" pitchFamily="34" charset="0"/>
              </a:rPr>
              <a:t>Introducerea</a:t>
            </a:r>
            <a:r>
              <a:rPr lang="en-US" sz="2000" dirty="0">
                <a:effectLst/>
                <a:latin typeface="Amasis MT Pro" panose="02040504050005020304" pitchFamily="18" charset="-18"/>
                <a:ea typeface="Calibri" panose="020F0502020204030204" pitchFamily="34" charset="0"/>
                <a:cs typeface="Calibri" panose="020F0502020204030204" pitchFamily="34" charset="0"/>
              </a:rPr>
              <a:t> de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animații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și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efecte</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vizuale</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mai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avansate</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pentru</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întoarcerea</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și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potrivirea</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cărților</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astfel</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încât</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jocul</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să</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devină</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mai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interactiv</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și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mai</a:t>
            </a:r>
            <a:r>
              <a:rPr lang="en-US" sz="2000" dirty="0">
                <a:effectLst/>
                <a:latin typeface="Amasis MT Pro" panose="02040504050005020304" pitchFamily="18" charset="-18"/>
                <a:ea typeface="Calibri" panose="020F0502020204030204" pitchFamily="34" charset="0"/>
                <a:cs typeface="Calibri" panose="020F0502020204030204" pitchFamily="34" charset="0"/>
              </a:rPr>
              <a:t> </a:t>
            </a:r>
            <a:r>
              <a:rPr lang="en-US" sz="2000" dirty="0" err="1">
                <a:effectLst/>
                <a:latin typeface="Amasis MT Pro" panose="02040504050005020304" pitchFamily="18" charset="-18"/>
                <a:ea typeface="Calibri" panose="020F0502020204030204" pitchFamily="34" charset="0"/>
                <a:cs typeface="Calibri" panose="020F0502020204030204" pitchFamily="34" charset="0"/>
              </a:rPr>
              <a:t>atractiv</a:t>
            </a:r>
            <a:r>
              <a:rPr lang="en-US" sz="2000" dirty="0">
                <a:effectLst/>
                <a:latin typeface="Amasis MT Pro" panose="02040504050005020304" pitchFamily="18" charset="-18"/>
                <a:ea typeface="Calibri" panose="020F0502020204030204" pitchFamily="34" charset="0"/>
                <a:cs typeface="Calibri" panose="020F0502020204030204" pitchFamily="34" charset="0"/>
              </a:rPr>
              <a:t>.</a:t>
            </a:r>
            <a:endParaRPr lang="ro-RO" sz="1800" dirty="0">
              <a:effectLst/>
              <a:latin typeface="Amasis MT Pro" panose="02040504050005020304" pitchFamily="18" charset="-18"/>
              <a:ea typeface="Calibri" panose="020F0502020204030204" pitchFamily="34" charset="0"/>
              <a:cs typeface="Calibri" panose="020F0502020204030204" pitchFamily="34" charset="0"/>
            </a:endParaRPr>
          </a:p>
        </p:txBody>
      </p:sp>
      <p:sp>
        <p:nvSpPr>
          <p:cNvPr id="14" name="Google Shape;657;p41">
            <a:extLst>
              <a:ext uri="{FF2B5EF4-FFF2-40B4-BE49-F238E27FC236}">
                <a16:creationId xmlns:a16="http://schemas.microsoft.com/office/drawing/2014/main" id="{67DE9675-8FD4-7954-A93E-7E6480CABE94}"/>
              </a:ext>
            </a:extLst>
          </p:cNvPr>
          <p:cNvSpPr txBox="1">
            <a:spLocks noGrp="1"/>
          </p:cNvSpPr>
          <p:nvPr>
            <p:ph type="title"/>
          </p:nvPr>
        </p:nvSpPr>
        <p:spPr>
          <a:xfrm>
            <a:off x="720000" y="3277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10. Direcții de dezvoltare în viitor</a:t>
            </a:r>
            <a:endParaRPr dirty="0">
              <a:latin typeface="Amasis MT Pro" panose="02040504050005020304" pitchFamily="18" charset="-1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47"/>
          <p:cNvSpPr txBox="1">
            <a:spLocks noGrp="1"/>
          </p:cNvSpPr>
          <p:nvPr>
            <p:ph type="body" idx="4294967295"/>
          </p:nvPr>
        </p:nvSpPr>
        <p:spPr>
          <a:xfrm>
            <a:off x="720000" y="1787599"/>
            <a:ext cx="7704000" cy="1863723"/>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ro-RO" sz="1800" dirty="0">
                <a:effectLst/>
                <a:latin typeface="UT Sans"/>
                <a:ea typeface="Calibri" panose="020F0502020204030204" pitchFamily="34" charset="0"/>
                <a:cs typeface="Times New Roman" panose="02020603050405020304" pitchFamily="18" charset="0"/>
              </a:rPr>
              <a:t>[1]           </a:t>
            </a:r>
            <a:r>
              <a:rPr lang="en-US" sz="1800" dirty="0" err="1">
                <a:effectLst/>
                <a:latin typeface="UT Sans"/>
                <a:ea typeface="Calibri" panose="020F0502020204030204" pitchFamily="34" charset="0"/>
                <a:cs typeface="Times New Roman" panose="02020603050405020304" pitchFamily="18" charset="0"/>
              </a:rPr>
              <a:t>Lumini</a:t>
            </a:r>
            <a:r>
              <a:rPr lang="ro-RO" sz="1800" dirty="0">
                <a:effectLst/>
                <a:latin typeface="UT Sans"/>
                <a:ea typeface="Calibri" panose="020F0502020204030204" pitchFamily="34" charset="0"/>
                <a:cs typeface="Times New Roman" panose="02020603050405020304" pitchFamily="18" charset="0"/>
              </a:rPr>
              <a:t>ța Popa - Curs și Îndrumar de laborator</a:t>
            </a:r>
            <a:endParaRPr lang="ro-RO" sz="1800" dirty="0">
              <a:latin typeface="UT Sans"/>
              <a:ea typeface="Calibri" panose="020F0502020204030204" pitchFamily="34" charset="0"/>
              <a:cs typeface="Calibri" panose="020F0502020204030204" pitchFamily="34" charset="0"/>
            </a:endParaRPr>
          </a:p>
          <a:p>
            <a:pPr marL="152400" indent="0" algn="just">
              <a:lnSpc>
                <a:spcPct val="107000"/>
              </a:lnSpc>
              <a:spcAft>
                <a:spcPts val="800"/>
              </a:spcAft>
              <a:buNone/>
            </a:pPr>
            <a:r>
              <a:rPr lang="ro-RO" sz="1800" dirty="0">
                <a:effectLst/>
                <a:latin typeface="Times New Roman" panose="02020603050405020304" pitchFamily="18" charset="0"/>
                <a:ea typeface="Times New Roman" panose="02020603050405020304" pitchFamily="18" charset="0"/>
              </a:rPr>
              <a:t>[2]	  “</a:t>
            </a:r>
            <a:r>
              <a:rPr lang="ro-RO" sz="1800" dirty="0" err="1">
                <a:effectLst/>
                <a:latin typeface="UT Sans"/>
                <a:ea typeface="Times New Roman" panose="02020603050405020304" pitchFamily="18" charset="0"/>
              </a:rPr>
              <a:t>Quick</a:t>
            </a:r>
            <a:r>
              <a:rPr lang="ro-RO" sz="1800" dirty="0">
                <a:effectLst/>
                <a:latin typeface="UT Sans"/>
                <a:ea typeface="Times New Roman" panose="02020603050405020304" pitchFamily="18" charset="0"/>
              </a:rPr>
              <a:t> Start.” </a:t>
            </a:r>
            <a:r>
              <a:rPr lang="ro-RO" sz="1800" i="1" dirty="0" err="1">
                <a:effectLst/>
                <a:latin typeface="UT Sans"/>
                <a:ea typeface="Times New Roman" panose="02020603050405020304" pitchFamily="18" charset="0"/>
              </a:rPr>
              <a:t>React.dev</a:t>
            </a:r>
            <a:r>
              <a:rPr lang="ro-RO" sz="1800" dirty="0">
                <a:effectLst/>
                <a:latin typeface="UT Sans"/>
                <a:ea typeface="Times New Roman" panose="02020603050405020304" pitchFamily="18" charset="0"/>
              </a:rPr>
              <a:t>, </a:t>
            </a:r>
            <a:r>
              <a:rPr lang="ro-RO" sz="1800" dirty="0" err="1">
                <a:effectLst/>
                <a:latin typeface="UT Sans"/>
                <a:ea typeface="Times New Roman" panose="02020603050405020304" pitchFamily="18" charset="0"/>
              </a:rPr>
              <a:t>react.dev</a:t>
            </a:r>
            <a:r>
              <a:rPr lang="ro-RO" sz="1800" dirty="0">
                <a:effectLst/>
                <a:latin typeface="UT Sans"/>
                <a:ea typeface="Times New Roman" panose="02020603050405020304" pitchFamily="18" charset="0"/>
              </a:rPr>
              <a:t>/</a:t>
            </a:r>
            <a:r>
              <a:rPr lang="ro-RO" sz="1800" dirty="0" err="1">
                <a:effectLst/>
                <a:latin typeface="UT Sans"/>
                <a:ea typeface="Times New Roman" panose="02020603050405020304" pitchFamily="18" charset="0"/>
              </a:rPr>
              <a:t>learn</a:t>
            </a:r>
            <a:r>
              <a:rPr lang="ro-RO" sz="1800" dirty="0">
                <a:effectLst/>
                <a:latin typeface="UT Sans"/>
                <a:ea typeface="Times New Roman" panose="02020603050405020304" pitchFamily="18" charset="0"/>
              </a:rPr>
              <a:t>.</a:t>
            </a:r>
            <a:endParaRPr lang="ro-RO" sz="1800" dirty="0">
              <a:effectLst/>
              <a:latin typeface="Times New Roman" panose="02020603050405020304" pitchFamily="18" charset="0"/>
              <a:ea typeface="Times New Roman" panose="02020603050405020304" pitchFamily="18" charset="0"/>
            </a:endParaRPr>
          </a:p>
          <a:p>
            <a:pPr marL="0" indent="0">
              <a:buNone/>
            </a:pPr>
            <a:r>
              <a:rPr lang="ro-RO" sz="1800" dirty="0">
                <a:effectLst/>
                <a:latin typeface="UT Sans"/>
                <a:ea typeface="Times New Roman" panose="02020603050405020304" pitchFamily="18" charset="0"/>
              </a:rPr>
              <a:t>   [3] 	   </a:t>
            </a:r>
            <a:r>
              <a:rPr lang="ro-RO" sz="1800" u="sng" dirty="0">
                <a:solidFill>
                  <a:srgbClr val="0000FF"/>
                </a:solidFill>
                <a:effectLst/>
                <a:latin typeface="UT Sans"/>
                <a:ea typeface="Times New Roman" panose="02020603050405020304" pitchFamily="18" charset="0"/>
                <a:hlinkClick r:id="rId3"/>
              </a:rPr>
              <a:t>https://www.youtube.com/watch?v=XcHNBMG1GQI&amp;t=135s</a:t>
            </a:r>
            <a:endParaRPr lang="ro-RO" sz="1800" dirty="0">
              <a:effectLst/>
              <a:latin typeface="Times New Roman" panose="02020603050405020304" pitchFamily="18" charset="0"/>
              <a:ea typeface="Times New Roman" panose="02020603050405020304" pitchFamily="18" charset="0"/>
            </a:endParaRPr>
          </a:p>
        </p:txBody>
      </p:sp>
      <p:sp>
        <p:nvSpPr>
          <p:cNvPr id="746" name="Google Shape;746;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11. Bibliografie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8"/>
          <p:cNvSpPr txBox="1">
            <a:spLocks noGrp="1"/>
          </p:cNvSpPr>
          <p:nvPr>
            <p:ph type="title"/>
          </p:nvPr>
        </p:nvSpPr>
        <p:spPr>
          <a:xfrm>
            <a:off x="2218209" y="19990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o-RO" sz="4800" b="1" dirty="0">
                <a:latin typeface="Amasis MT Pro" panose="02040504050005020304" pitchFamily="18" charset="-18"/>
              </a:rPr>
              <a:t>Vă mulțumesc!</a:t>
            </a:r>
            <a:endParaRPr sz="4800" b="1" dirty="0">
              <a:latin typeface="Amasis MT Pro" panose="02040504050005020304" pitchFamily="18" charset="-1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Cuprins:</a:t>
            </a:r>
            <a:endParaRPr dirty="0">
              <a:latin typeface="Amasis MT Pro" panose="02040504050005020304" pitchFamily="18" charset="-18"/>
            </a:endParaRPr>
          </a:p>
        </p:txBody>
      </p:sp>
      <p:sp>
        <p:nvSpPr>
          <p:cNvPr id="467" name="Google Shape;467;p28"/>
          <p:cNvSpPr txBox="1">
            <a:spLocks noGrp="1"/>
          </p:cNvSpPr>
          <p:nvPr>
            <p:ph type="body" idx="1"/>
          </p:nvPr>
        </p:nvSpPr>
        <p:spPr>
          <a:xfrm>
            <a:off x="720000" y="1336539"/>
            <a:ext cx="7704000" cy="3488679"/>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Tema proiectului</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Descrierea proiectului</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Tehnologii și instrumente utilizate</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Arhitectura și structura proiectului</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Componenta </a:t>
            </a:r>
            <a:r>
              <a:rPr lang="ro-RO" sz="1600" dirty="0" err="1">
                <a:latin typeface="Amasis MT Pro" panose="02040504050005020304" pitchFamily="18" charset="-18"/>
              </a:rPr>
              <a:t>SingleCard</a:t>
            </a:r>
            <a:endParaRPr lang="ro-RO" sz="1600" dirty="0">
              <a:latin typeface="Amasis MT Pro" panose="02040504050005020304" pitchFamily="18" charset="-18"/>
            </a:endParaRP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Fișierul App.js</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Fișierul App.css</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Fișierul Alert.js</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Capturi de ecran</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Direcții de dezvoltare în viitor</a:t>
            </a:r>
          </a:p>
          <a:p>
            <a:pPr marL="228600" lvl="0" indent="-228600" algn="l" rtl="0">
              <a:spcBef>
                <a:spcPts val="0"/>
              </a:spcBef>
              <a:spcAft>
                <a:spcPts val="0"/>
              </a:spcAft>
              <a:buClr>
                <a:schemeClr val="dk1"/>
              </a:buClr>
              <a:buSzPts val="1100"/>
              <a:buFont typeface="Arial"/>
              <a:buAutoNum type="arabicPeriod"/>
            </a:pPr>
            <a:r>
              <a:rPr lang="ro-RO" sz="1600" dirty="0">
                <a:latin typeface="Amasis MT Pro" panose="02040504050005020304" pitchFamily="18" charset="-18"/>
              </a:rPr>
              <a:t>Bibliografie</a:t>
            </a:r>
          </a:p>
          <a:p>
            <a:pPr marL="228600" lvl="0" indent="-228600" algn="l" rtl="0">
              <a:spcBef>
                <a:spcPts val="0"/>
              </a:spcBef>
              <a:spcAft>
                <a:spcPts val="0"/>
              </a:spcAft>
              <a:buClr>
                <a:schemeClr val="dk1"/>
              </a:buClr>
              <a:buSzPts val="1100"/>
              <a:buFont typeface="Arial"/>
              <a:buAutoNum type="arabicPeriod"/>
            </a:pPr>
            <a:endParaRPr lang="ro-RO" sz="1600" dirty="0">
              <a:latin typeface="Amasis MT Pro" panose="02040504050005020304" pitchFamily="18" charset="-18"/>
            </a:endParaRPr>
          </a:p>
          <a:p>
            <a:pPr marL="228600" lvl="0" indent="-228600" algn="l" rtl="0">
              <a:spcBef>
                <a:spcPts val="0"/>
              </a:spcBef>
              <a:spcAft>
                <a:spcPts val="0"/>
              </a:spcAft>
              <a:buClr>
                <a:schemeClr val="dk1"/>
              </a:buClr>
              <a:buSzPts val="1100"/>
              <a:buFont typeface="Arial"/>
              <a:buAutoNum type="arabicPeriod"/>
            </a:pPr>
            <a:endParaRPr dirty="0">
              <a:latin typeface="Amasis MT Pro" panose="02040504050005020304" pitchFamily="18" charset="-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9"/>
          <p:cNvSpPr txBox="1">
            <a:spLocks noGrp="1"/>
          </p:cNvSpPr>
          <p:nvPr>
            <p:ph type="title"/>
          </p:nvPr>
        </p:nvSpPr>
        <p:spPr>
          <a:xfrm>
            <a:off x="846609" y="3756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1. Tema proiectului</a:t>
            </a:r>
            <a:endParaRPr dirty="0">
              <a:latin typeface="Amasis MT Pro" panose="02040504050005020304" pitchFamily="18" charset="-18"/>
            </a:endParaRPr>
          </a:p>
        </p:txBody>
      </p:sp>
      <p:sp>
        <p:nvSpPr>
          <p:cNvPr id="26" name="CasetăText 25">
            <a:extLst>
              <a:ext uri="{FF2B5EF4-FFF2-40B4-BE49-F238E27FC236}">
                <a16:creationId xmlns:a16="http://schemas.microsoft.com/office/drawing/2014/main" id="{ECA0B7E6-1D9A-3B92-2262-5F6C370EB739}"/>
              </a:ext>
            </a:extLst>
          </p:cNvPr>
          <p:cNvSpPr txBox="1"/>
          <p:nvPr/>
        </p:nvSpPr>
        <p:spPr>
          <a:xfrm>
            <a:off x="717452" y="1582615"/>
            <a:ext cx="7962314" cy="1969770"/>
          </a:xfrm>
          <a:prstGeom prst="rect">
            <a:avLst/>
          </a:prstGeom>
          <a:noFill/>
        </p:spPr>
        <p:txBody>
          <a:bodyPr wrap="square" rtlCol="0">
            <a:spAutoFit/>
          </a:bodyPr>
          <a:lstStyle/>
          <a:p>
            <a:r>
              <a:rPr lang="ro-RO" sz="1800" dirty="0">
                <a:effectLst/>
                <a:latin typeface="Amasis MT Pro" panose="02040504050005020304" pitchFamily="18" charset="-18"/>
                <a:ea typeface="Times New Roman" panose="02020603050405020304" pitchFamily="18" charset="0"/>
              </a:rPr>
              <a:t> </a:t>
            </a:r>
          </a:p>
          <a:p>
            <a:pPr indent="450215"/>
            <a:r>
              <a:rPr lang="ro-RO" sz="1800" dirty="0">
                <a:effectLst/>
                <a:latin typeface="Amasis MT Pro" panose="02040504050005020304" pitchFamily="18" charset="-18"/>
                <a:ea typeface="Times New Roman" panose="02020603050405020304" pitchFamily="18" charset="0"/>
              </a:rPr>
              <a:t>Această aplicație reprezintă un joc de memorie interactiv care testează și dezvoltă abilitățile de concentrare și memoria vizuală a utilizatorilor. </a:t>
            </a:r>
          </a:p>
          <a:p>
            <a:pPr indent="450215"/>
            <a:endParaRPr lang="ro-RO" sz="1800" dirty="0">
              <a:effectLst/>
              <a:latin typeface="Amasis MT Pro" panose="02040504050005020304" pitchFamily="18" charset="-18"/>
              <a:ea typeface="Times New Roman" panose="02020603050405020304" pitchFamily="18" charset="0"/>
            </a:endParaRPr>
          </a:p>
          <a:p>
            <a:pPr indent="450215"/>
            <a:r>
              <a:rPr lang="ro-RO" sz="1800" dirty="0">
                <a:effectLst/>
                <a:latin typeface="Amasis MT Pro" panose="02040504050005020304" pitchFamily="18" charset="-18"/>
                <a:ea typeface="Times New Roman" panose="02020603050405020304" pitchFamily="18" charset="0"/>
              </a:rPr>
              <a:t>Scopul jocului este de a descoperi toate perechile de cărți identice în cel mai mic număr posibil de </a:t>
            </a:r>
            <a:r>
              <a:rPr lang="ro-RO" sz="1800" dirty="0">
                <a:latin typeface="Amasis MT Pro" panose="02040504050005020304" pitchFamily="18" charset="-18"/>
                <a:ea typeface="Times New Roman" panose="02020603050405020304" pitchFamily="18" charset="0"/>
              </a:rPr>
              <a:t>întoarceri</a:t>
            </a:r>
            <a:r>
              <a:rPr lang="ro-RO" sz="1800" dirty="0">
                <a:effectLst/>
                <a:latin typeface="Amasis MT Pro" panose="02040504050005020304" pitchFamily="18" charset="-18"/>
                <a:ea typeface="Times New Roman" panose="02020603050405020304" pitchFamily="18" charset="0"/>
              </a:rPr>
              <a:t> și astfel, de a finaliza jocul.</a:t>
            </a:r>
          </a:p>
          <a:p>
            <a:endParaRPr lang="ro-RO" dirty="0">
              <a:latin typeface="Amasis MT Pro" panose="02040504050005020304" pitchFamily="18" charset="-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0"/>
          <p:cNvSpPr txBox="1">
            <a:spLocks noGrp="1"/>
          </p:cNvSpPr>
          <p:nvPr>
            <p:ph type="title"/>
          </p:nvPr>
        </p:nvSpPr>
        <p:spPr>
          <a:xfrm>
            <a:off x="889438" y="211014"/>
            <a:ext cx="6524236" cy="673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latin typeface="Amasis MT Pro" panose="02040504050005020304" pitchFamily="18" charset="-18"/>
              </a:rPr>
              <a:t>2. Descrierea jocului</a:t>
            </a:r>
            <a:endParaRPr dirty="0">
              <a:latin typeface="Amasis MT Pro" panose="02040504050005020304" pitchFamily="18" charset="-18"/>
            </a:endParaRPr>
          </a:p>
        </p:txBody>
      </p:sp>
      <p:sp>
        <p:nvSpPr>
          <p:cNvPr id="5" name="Subtitlu 4">
            <a:extLst>
              <a:ext uri="{FF2B5EF4-FFF2-40B4-BE49-F238E27FC236}">
                <a16:creationId xmlns:a16="http://schemas.microsoft.com/office/drawing/2014/main" id="{B71D4372-DADE-3DC9-8175-5C195BA27C3F}"/>
              </a:ext>
            </a:extLst>
          </p:cNvPr>
          <p:cNvSpPr>
            <a:spLocks noGrp="1"/>
          </p:cNvSpPr>
          <p:nvPr>
            <p:ph type="subTitle" idx="1"/>
          </p:nvPr>
        </p:nvSpPr>
        <p:spPr>
          <a:xfrm>
            <a:off x="386862" y="884767"/>
            <a:ext cx="8032652" cy="3044257"/>
          </a:xfrm>
        </p:spPr>
        <p:txBody>
          <a:bodyPr/>
          <a:lstStyle/>
          <a:p>
            <a:pPr indent="457200">
              <a:buNone/>
            </a:pPr>
            <a:r>
              <a:rPr lang="ro-RO" sz="1800" dirty="0">
                <a:effectLst/>
                <a:latin typeface="Amasis MT Pro" panose="02040504050005020304" pitchFamily="18" charset="-18"/>
                <a:ea typeface="Times New Roman" panose="02020603050405020304" pitchFamily="18" charset="0"/>
              </a:rPr>
              <a:t>Jocul este unul interactiv, creat pentru a testa și dezvolta abilitățile de memorie vizuală și concentrare a jucătorilor. Prezentând o interfață simplă și intuitivă, jocul implică întoarcerea cărților pentru a găsi și potrivi perechi identice.</a:t>
            </a:r>
          </a:p>
          <a:p>
            <a:pPr indent="457200">
              <a:buNone/>
            </a:pPr>
            <a:r>
              <a:rPr lang="ro-RO" sz="1800" dirty="0">
                <a:effectLst/>
                <a:latin typeface="Amasis MT Pro" panose="02040504050005020304" pitchFamily="18" charset="-18"/>
                <a:ea typeface="Times New Roman" panose="02020603050405020304" pitchFamily="18" charset="0"/>
              </a:rPr>
              <a:t>Jucătorul începe partida cu un set de cărți </a:t>
            </a:r>
            <a:r>
              <a:rPr lang="ro-RO" sz="1800" dirty="0">
                <a:latin typeface="Amasis MT Pro" panose="02040504050005020304" pitchFamily="18" charset="-18"/>
                <a:ea typeface="Times New Roman" panose="02020603050405020304" pitchFamily="18" charset="0"/>
              </a:rPr>
              <a:t>întoarse</a:t>
            </a:r>
            <a:r>
              <a:rPr lang="ro-RO" sz="1800" dirty="0">
                <a:effectLst/>
                <a:latin typeface="Amasis MT Pro" panose="02040504050005020304" pitchFamily="18" charset="-18"/>
                <a:ea typeface="Times New Roman" panose="02020603050405020304" pitchFamily="18" charset="0"/>
              </a:rPr>
              <a:t> cu fața în jos, fiecare carte ascunzând o imagine specifică. </a:t>
            </a:r>
            <a:r>
              <a:rPr lang="ro-RO" sz="1800" dirty="0">
                <a:latin typeface="Amasis MT Pro" panose="02040504050005020304" pitchFamily="18" charset="-18"/>
                <a:ea typeface="Times New Roman" panose="02020603050405020304" pitchFamily="18" charset="0"/>
              </a:rPr>
              <a:t>La</a:t>
            </a:r>
            <a:r>
              <a:rPr lang="ro-RO" sz="1800" dirty="0">
                <a:effectLst/>
                <a:latin typeface="Amasis MT Pro" panose="02040504050005020304" pitchFamily="18" charset="-18"/>
                <a:ea typeface="Times New Roman" panose="02020603050405020304" pitchFamily="18" charset="0"/>
              </a:rPr>
              <a:t> fiecare pas, utilizatorul poate selecta două cărți pentru a le întoarce și a dezvălui simbolurile ascunse. Fiecare selectare a utilizatorului va fi contorizată și afișată pe ecran. Dacă cele două cărți întoarse sunt identice, acestea rămân în continuare cu fața în sus și sunt considerate potrivite, contribuind la progresul jocului. În caz contrar, cărțile vor fi întoarse înapoi cu fața în jos.</a:t>
            </a:r>
          </a:p>
          <a:p>
            <a:pPr indent="457200">
              <a:buNone/>
            </a:pPr>
            <a:r>
              <a:rPr lang="ro-RO" sz="1800" dirty="0">
                <a:effectLst/>
                <a:latin typeface="Amasis MT Pro" panose="02040504050005020304" pitchFamily="18" charset="-18"/>
                <a:ea typeface="Times New Roman" panose="02020603050405020304" pitchFamily="18" charset="0"/>
              </a:rPr>
              <a:t>Opțiunea de resetare permite utilizatorilor să înceapă un joc nou în orice moment, eliminând progresul anterior și reinițializând starea jocului.</a:t>
            </a:r>
          </a:p>
          <a:p>
            <a:pPr marL="152400" indent="0">
              <a:buNone/>
            </a:pPr>
            <a:endParaRPr lang="ro-RO" dirty="0">
              <a:latin typeface="Amasis MT Pro" panose="02040504050005020304" pitchFamily="18" charset="-1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2"/>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3. Tehnologii și instrumente utilizate</a:t>
            </a:r>
            <a:endParaRPr dirty="0">
              <a:latin typeface="Amasis MT Pro" panose="02040504050005020304" pitchFamily="18" charset="-18"/>
            </a:endParaRPr>
          </a:p>
        </p:txBody>
      </p:sp>
      <p:sp>
        <p:nvSpPr>
          <p:cNvPr id="10" name="CasetăText 9">
            <a:extLst>
              <a:ext uri="{FF2B5EF4-FFF2-40B4-BE49-F238E27FC236}">
                <a16:creationId xmlns:a16="http://schemas.microsoft.com/office/drawing/2014/main" id="{25675B75-950C-CD80-FF9B-92EBFAB11C8C}"/>
              </a:ext>
            </a:extLst>
          </p:cNvPr>
          <p:cNvSpPr txBox="1"/>
          <p:nvPr/>
        </p:nvSpPr>
        <p:spPr>
          <a:xfrm>
            <a:off x="590400" y="1605600"/>
            <a:ext cx="7768800" cy="3077766"/>
          </a:xfrm>
          <a:prstGeom prst="rect">
            <a:avLst/>
          </a:prstGeom>
          <a:noFill/>
        </p:spPr>
        <p:txBody>
          <a:bodyPr wrap="square" rtlCol="0">
            <a:spAutoFit/>
          </a:bodyPr>
          <a:lstStyle/>
          <a:p>
            <a:pPr indent="450215"/>
            <a:r>
              <a:rPr lang="ro-RO" sz="1800" dirty="0">
                <a:latin typeface="Amasis MT Pro" panose="02040504050005020304" pitchFamily="18" charset="-18"/>
                <a:ea typeface="Times New Roman" panose="02020603050405020304" pitchFamily="18" charset="0"/>
              </a:rPr>
              <a:t>Proiectul a fost dezvoltat </a:t>
            </a:r>
            <a:r>
              <a:rPr lang="ro-RO" sz="1800" dirty="0">
                <a:effectLst/>
                <a:latin typeface="Amasis MT Pro" panose="02040504050005020304" pitchFamily="18" charset="-18"/>
                <a:ea typeface="Times New Roman" panose="02020603050405020304" pitchFamily="18" charset="0"/>
              </a:rPr>
              <a:t>în </a:t>
            </a:r>
            <a:r>
              <a:rPr lang="ro-RO" sz="1800" b="1" dirty="0">
                <a:effectLst/>
                <a:latin typeface="Amasis MT Pro" panose="02040504050005020304" pitchFamily="18" charset="-18"/>
                <a:ea typeface="Times New Roman" panose="02020603050405020304" pitchFamily="18" charset="0"/>
              </a:rPr>
              <a:t>Visual Studio Code (VSC), </a:t>
            </a:r>
            <a:r>
              <a:rPr lang="ro-RO" sz="1800" dirty="0">
                <a:effectLst/>
                <a:latin typeface="Amasis MT Pro" panose="02040504050005020304" pitchFamily="18" charset="-18"/>
                <a:ea typeface="Times New Roman" panose="02020603050405020304" pitchFamily="18" charset="0"/>
              </a:rPr>
              <a:t>un mediu de dezvoltare integrat (IDE) extrem de versatil și popular în comunitatea de dezvoltare software.</a:t>
            </a:r>
          </a:p>
          <a:p>
            <a:pPr indent="450215"/>
            <a:r>
              <a:rPr lang="ro-RO" sz="1800" dirty="0">
                <a:effectLst/>
                <a:latin typeface="Amasis MT Pro" panose="02040504050005020304" pitchFamily="18" charset="-18"/>
                <a:ea typeface="Times New Roman" panose="02020603050405020304" pitchFamily="18" charset="0"/>
              </a:rPr>
              <a:t>Structura de bază a proiectului este compusă din componente și fișiere de stil, conform practicilor recomandate pentru dezvoltarea în </a:t>
            </a:r>
            <a:r>
              <a:rPr lang="ro-RO" sz="1800" b="1" dirty="0" err="1">
                <a:effectLst/>
                <a:latin typeface="Amasis MT Pro" panose="02040504050005020304" pitchFamily="18" charset="-18"/>
                <a:ea typeface="Times New Roman" panose="02020603050405020304" pitchFamily="18" charset="0"/>
              </a:rPr>
              <a:t>React</a:t>
            </a:r>
            <a:r>
              <a:rPr lang="ro-RO" sz="1800" dirty="0">
                <a:effectLst/>
                <a:latin typeface="Amasis MT Pro" panose="02040504050005020304" pitchFamily="18" charset="-18"/>
                <a:ea typeface="Times New Roman" panose="02020603050405020304" pitchFamily="18" charset="0"/>
              </a:rPr>
              <a:t>.</a:t>
            </a:r>
          </a:p>
          <a:p>
            <a:pPr indent="450215"/>
            <a:r>
              <a:rPr lang="ro-RO" sz="1800" dirty="0">
                <a:effectLst/>
                <a:latin typeface="Amasis MT Pro" panose="02040504050005020304" pitchFamily="18" charset="-18"/>
                <a:ea typeface="Times New Roman" panose="02020603050405020304" pitchFamily="18" charset="0"/>
              </a:rPr>
              <a:t>Cea mai mare parte a codului din spatele acestei aplicații este scris cu ajutorul limbajului de programare</a:t>
            </a:r>
            <a:r>
              <a:rPr lang="ro-RO" sz="1800" b="1" dirty="0">
                <a:effectLst/>
                <a:latin typeface="Amasis MT Pro" panose="02040504050005020304" pitchFamily="18" charset="-18"/>
                <a:ea typeface="Times New Roman" panose="02020603050405020304" pitchFamily="18" charset="0"/>
              </a:rPr>
              <a:t> </a:t>
            </a:r>
            <a:r>
              <a:rPr lang="ro-RO" sz="1800" b="1" dirty="0" err="1">
                <a:effectLst/>
                <a:latin typeface="Amasis MT Pro" panose="02040504050005020304" pitchFamily="18" charset="-18"/>
                <a:ea typeface="Times New Roman" panose="02020603050405020304" pitchFamily="18" charset="0"/>
              </a:rPr>
              <a:t>JavaScript</a:t>
            </a:r>
            <a:r>
              <a:rPr lang="ro-RO" sz="1800" b="1" dirty="0">
                <a:effectLst/>
                <a:latin typeface="Amasis MT Pro" panose="02040504050005020304" pitchFamily="18" charset="-18"/>
                <a:ea typeface="Times New Roman" panose="02020603050405020304" pitchFamily="18" charset="0"/>
              </a:rPr>
              <a:t>.</a:t>
            </a:r>
            <a:endParaRPr lang="ro-RO" sz="1800" dirty="0">
              <a:effectLst/>
              <a:latin typeface="Amasis MT Pro" panose="02040504050005020304" pitchFamily="18" charset="-18"/>
              <a:ea typeface="Times New Roman" panose="02020603050405020304" pitchFamily="18" charset="0"/>
            </a:endParaRPr>
          </a:p>
          <a:p>
            <a:pPr indent="450215"/>
            <a:r>
              <a:rPr lang="ro-RO" sz="1800" b="1" dirty="0">
                <a:effectLst/>
                <a:latin typeface="Amasis MT Pro" panose="02040504050005020304" pitchFamily="18" charset="-18"/>
                <a:ea typeface="Times New Roman" panose="02020603050405020304" pitchFamily="18" charset="0"/>
              </a:rPr>
              <a:t>CSS</a:t>
            </a:r>
            <a:r>
              <a:rPr lang="ro-RO" sz="1800" dirty="0">
                <a:effectLst/>
                <a:latin typeface="Amasis MT Pro" panose="02040504050005020304" pitchFamily="18" charset="-18"/>
                <a:ea typeface="Times New Roman" panose="02020603050405020304" pitchFamily="18" charset="0"/>
              </a:rPr>
              <a:t> a fost folosit pentru a adăuga stil și aspect vizual paginilor. Am definit reguli de stil în fișierele CSS pentru a personaliza culorile, fonturile, dimensiunile și alte proprietăți vizuale ale elementelor.</a:t>
            </a:r>
          </a:p>
          <a:p>
            <a:endParaRPr lang="ro-RO" dirty="0">
              <a:latin typeface="Amasis MT Pro" panose="02040504050005020304" pitchFamily="18" charset="-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4. Arhitectura și structura proiectului</a:t>
            </a:r>
            <a:endParaRPr dirty="0">
              <a:latin typeface="Amasis MT Pro" panose="02040504050005020304" pitchFamily="18" charset="-18"/>
            </a:endParaRPr>
          </a:p>
        </p:txBody>
      </p:sp>
      <p:sp>
        <p:nvSpPr>
          <p:cNvPr id="9" name="Subtitlu 8">
            <a:extLst>
              <a:ext uri="{FF2B5EF4-FFF2-40B4-BE49-F238E27FC236}">
                <a16:creationId xmlns:a16="http://schemas.microsoft.com/office/drawing/2014/main" id="{91579102-B700-E008-9AC1-7E5F2A02D3E5}"/>
              </a:ext>
            </a:extLst>
          </p:cNvPr>
          <p:cNvSpPr>
            <a:spLocks noGrp="1"/>
          </p:cNvSpPr>
          <p:nvPr>
            <p:ph type="subTitle" idx="2"/>
          </p:nvPr>
        </p:nvSpPr>
        <p:spPr>
          <a:xfrm>
            <a:off x="829993" y="1216854"/>
            <a:ext cx="7448843" cy="3608363"/>
          </a:xfrm>
        </p:spPr>
        <p:txBody>
          <a:bodyPr/>
          <a:lstStyle/>
          <a:p>
            <a:pPr indent="450215" algn="l"/>
            <a:r>
              <a:rPr lang="ro-RO" sz="1800" dirty="0">
                <a:latin typeface="Amasis MT Pro" panose="02040504050005020304" pitchFamily="18" charset="-18"/>
                <a:ea typeface="Times New Roman" panose="02020603050405020304" pitchFamily="18" charset="0"/>
              </a:rPr>
              <a:t>P</a:t>
            </a:r>
            <a:r>
              <a:rPr lang="ro-RO" sz="1800" dirty="0">
                <a:effectLst/>
                <a:latin typeface="Amasis MT Pro" panose="02040504050005020304" pitchFamily="18" charset="-18"/>
                <a:ea typeface="Times New Roman" panose="02020603050405020304" pitchFamily="18" charset="0"/>
              </a:rPr>
              <a:t>roiectul este structurat în următoarele :</a:t>
            </a:r>
          </a:p>
          <a:p>
            <a:r>
              <a:rPr lang="ro-RO" sz="1800" dirty="0">
                <a:effectLst/>
                <a:latin typeface="Amasis MT Pro" panose="02040504050005020304" pitchFamily="18" charset="-18"/>
                <a:ea typeface="Times New Roman" panose="02020603050405020304" pitchFamily="18" charset="0"/>
              </a:rPr>
              <a:t> </a:t>
            </a:r>
          </a:p>
          <a:p>
            <a:pPr marL="342900" lvl="0" indent="-342900" algn="just">
              <a:lnSpc>
                <a:spcPct val="107000"/>
              </a:lnSpc>
              <a:buFont typeface="Symbol" panose="05050102010706020507" pitchFamily="18" charset="2"/>
              <a:buChar char=""/>
            </a:pPr>
            <a:r>
              <a:rPr lang="ro-RO" sz="1800" dirty="0">
                <a:effectLst/>
                <a:latin typeface="Amasis MT Pro" panose="02040504050005020304" pitchFamily="18" charset="-18"/>
                <a:ea typeface="Calibri" panose="020F0502020204030204" pitchFamily="34" charset="0"/>
                <a:cs typeface="Calibri" panose="020F0502020204030204" pitchFamily="34" charset="0"/>
              </a:rPr>
              <a:t>O componentă </a:t>
            </a:r>
            <a:r>
              <a:rPr lang="ro-RO" sz="1800" dirty="0" err="1">
                <a:effectLst/>
                <a:latin typeface="Amasis MT Pro" panose="02040504050005020304" pitchFamily="18" charset="-18"/>
                <a:ea typeface="Calibri" panose="020F0502020204030204" pitchFamily="34" charset="0"/>
                <a:cs typeface="Calibri" panose="020F0502020204030204" pitchFamily="34" charset="0"/>
              </a:rPr>
              <a:t>SingleCard</a:t>
            </a:r>
            <a:r>
              <a:rPr lang="ro-RO" sz="1800" dirty="0">
                <a:effectLst/>
                <a:latin typeface="Amasis MT Pro" panose="02040504050005020304" pitchFamily="18" charset="-18"/>
                <a:ea typeface="Calibri" panose="020F0502020204030204" pitchFamily="34" charset="0"/>
                <a:cs typeface="Calibri" panose="020F0502020204030204" pitchFamily="34" charset="0"/>
              </a:rPr>
              <a:t> – reprezintă fiecare carte individuală din joc și gestionează aspectul vizual al acesteia și interacțiunile dintre ele;</a:t>
            </a:r>
          </a:p>
          <a:p>
            <a:pPr marL="342900" lvl="0" indent="-342900" algn="just">
              <a:lnSpc>
                <a:spcPct val="107000"/>
              </a:lnSpc>
              <a:buFont typeface="Symbol" panose="05050102010706020507" pitchFamily="18" charset="2"/>
              <a:buChar char=""/>
            </a:pPr>
            <a:r>
              <a:rPr lang="ro-RO" sz="1800" dirty="0">
                <a:effectLst/>
                <a:latin typeface="Amasis MT Pro" panose="02040504050005020304" pitchFamily="18" charset="-18"/>
                <a:ea typeface="Calibri" panose="020F0502020204030204" pitchFamily="34" charset="0"/>
                <a:cs typeface="Calibri" panose="020F0502020204030204" pitchFamily="34" charset="0"/>
              </a:rPr>
              <a:t>Fișierul alert.js – conține codul necesar afișării mesajului de la finalul jocului;</a:t>
            </a:r>
          </a:p>
          <a:p>
            <a:pPr marL="342900" lvl="0" indent="-342900" algn="just">
              <a:lnSpc>
                <a:spcPct val="107000"/>
              </a:lnSpc>
              <a:buFont typeface="Symbol" panose="05050102010706020507" pitchFamily="18" charset="2"/>
              <a:buChar char=""/>
            </a:pPr>
            <a:r>
              <a:rPr lang="ro-RO" sz="1800" dirty="0">
                <a:effectLst/>
                <a:latin typeface="Amasis MT Pro" panose="02040504050005020304" pitchFamily="18" charset="-18"/>
                <a:ea typeface="Calibri" panose="020F0502020204030204" pitchFamily="34" charset="0"/>
                <a:cs typeface="Calibri" panose="020F0502020204030204" pitchFamily="34" charset="0"/>
              </a:rPr>
              <a:t>Fișierele comune aplicațiilor </a:t>
            </a:r>
            <a:r>
              <a:rPr lang="ro-RO" sz="1800" dirty="0" err="1">
                <a:effectLst/>
                <a:latin typeface="Amasis MT Pro" panose="02040504050005020304" pitchFamily="18" charset="-18"/>
                <a:ea typeface="Calibri" panose="020F0502020204030204" pitchFamily="34" charset="0"/>
                <a:cs typeface="Calibri" panose="020F0502020204030204" pitchFamily="34" charset="0"/>
              </a:rPr>
              <a:t>React</a:t>
            </a:r>
            <a:r>
              <a:rPr lang="ro-RO" sz="1800" dirty="0">
                <a:effectLst/>
                <a:latin typeface="Amasis MT Pro" panose="02040504050005020304" pitchFamily="18" charset="-18"/>
                <a:ea typeface="Calibri" panose="020F0502020204030204" pitchFamily="34" charset="0"/>
                <a:cs typeface="Calibri" panose="020F0502020204030204" pitchFamily="34" charset="0"/>
              </a:rPr>
              <a:t>: App.css, App.js, index.css, index.js – definesc structura și logica de bază a aplicației sau conțin stilurile și formatarea vizuală utilizate în aplicație;</a:t>
            </a:r>
          </a:p>
          <a:p>
            <a:pPr marL="342900" lvl="0" indent="-342900" algn="just">
              <a:lnSpc>
                <a:spcPct val="107000"/>
              </a:lnSpc>
              <a:spcAft>
                <a:spcPts val="800"/>
              </a:spcAft>
              <a:buFont typeface="Symbol" panose="05050102010706020507" pitchFamily="18" charset="2"/>
              <a:buChar char=""/>
            </a:pPr>
            <a:r>
              <a:rPr lang="ro-RO" sz="1800" dirty="0">
                <a:effectLst/>
                <a:latin typeface="Amasis MT Pro" panose="02040504050005020304" pitchFamily="18" charset="-18"/>
                <a:ea typeface="Calibri" panose="020F0502020204030204" pitchFamily="34" charset="0"/>
                <a:cs typeface="Calibri" panose="020F0502020204030204" pitchFamily="34" charset="0"/>
              </a:rPr>
              <a:t>Fișierul cu imaginile cărților - aceste imagini sunt încărcate și utilizate în componenta </a:t>
            </a:r>
            <a:r>
              <a:rPr lang="ro-RO" sz="1800" dirty="0" err="1">
                <a:effectLst/>
                <a:latin typeface="Amasis MT Pro" panose="02040504050005020304" pitchFamily="18" charset="-18"/>
                <a:ea typeface="Calibri" panose="020F0502020204030204" pitchFamily="34" charset="0"/>
                <a:cs typeface="Calibri" panose="020F0502020204030204" pitchFamily="34" charset="0"/>
              </a:rPr>
              <a:t>SingleCard</a:t>
            </a:r>
            <a:r>
              <a:rPr lang="ro-RO" sz="1800" dirty="0">
                <a:effectLst/>
                <a:latin typeface="Amasis MT Pro" panose="02040504050005020304" pitchFamily="18" charset="-18"/>
                <a:ea typeface="Calibri" panose="020F0502020204030204" pitchFamily="34" charset="0"/>
                <a:cs typeface="Calibri" panose="020F0502020204030204" pitchFamily="34" charset="0"/>
              </a:rPr>
              <a:t> pentru a oferi elementele vizuale și identitatea fiecărei cărți.</a:t>
            </a:r>
          </a:p>
          <a:p>
            <a:pPr algn="l"/>
            <a:endParaRPr lang="ro-RO" dirty="0">
              <a:latin typeface="Amasis MT Pro" panose="02040504050005020304" pitchFamily="18" charset="-1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1" name="Google Shape;55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5. Componenta </a:t>
            </a:r>
            <a:r>
              <a:rPr lang="ro-RO" dirty="0" err="1">
                <a:latin typeface="Amasis MT Pro" panose="02040504050005020304" pitchFamily="18" charset="-18"/>
              </a:rPr>
              <a:t>SingleCard</a:t>
            </a:r>
            <a:endParaRPr dirty="0">
              <a:latin typeface="Amasis MT Pro" panose="02040504050005020304" pitchFamily="18" charset="-18"/>
            </a:endParaRPr>
          </a:p>
        </p:txBody>
      </p:sp>
      <p:sp>
        <p:nvSpPr>
          <p:cNvPr id="18" name="CasetăText 17">
            <a:extLst>
              <a:ext uri="{FF2B5EF4-FFF2-40B4-BE49-F238E27FC236}">
                <a16:creationId xmlns:a16="http://schemas.microsoft.com/office/drawing/2014/main" id="{416E090D-3DEB-4947-2306-09AEFD3A08A9}"/>
              </a:ext>
            </a:extLst>
          </p:cNvPr>
          <p:cNvSpPr txBox="1"/>
          <p:nvPr/>
        </p:nvSpPr>
        <p:spPr>
          <a:xfrm>
            <a:off x="720000" y="1656897"/>
            <a:ext cx="7826400" cy="2386231"/>
          </a:xfrm>
          <a:prstGeom prst="rect">
            <a:avLst/>
          </a:prstGeom>
          <a:noFill/>
        </p:spPr>
        <p:txBody>
          <a:bodyPr wrap="square" rtlCol="0">
            <a:spAutoFit/>
          </a:bodyPr>
          <a:lstStyle/>
          <a:p>
            <a:pPr indent="450215"/>
            <a:r>
              <a:rPr lang="ro-RO" sz="1800" dirty="0">
                <a:effectLst/>
                <a:latin typeface="Amasis MT Pro" panose="02040504050005020304" pitchFamily="18" charset="-18"/>
                <a:ea typeface="Times New Roman" panose="02020603050405020304" pitchFamily="18" charset="0"/>
              </a:rPr>
              <a:t>Este esențială în această aplicație deoarece reprezintă fiecare element vizual și interactiv al unei cărți. Printre funcționalitățile acesteia se numără:</a:t>
            </a:r>
          </a:p>
          <a:p>
            <a:pPr indent="450215"/>
            <a:endParaRPr lang="ro-RO" sz="1800" dirty="0">
              <a:effectLst/>
              <a:latin typeface="Amasis MT Pro" panose="02040504050005020304" pitchFamily="18" charset="-18"/>
              <a:ea typeface="Times New Roman" panose="02020603050405020304" pitchFamily="18" charset="0"/>
            </a:endParaRPr>
          </a:p>
          <a:p>
            <a:pPr marL="342900" lvl="0" indent="-342900" algn="just">
              <a:lnSpc>
                <a:spcPct val="107000"/>
              </a:lnSpc>
              <a:buFont typeface="UT Sans"/>
              <a:buChar char="-"/>
            </a:pPr>
            <a:r>
              <a:rPr lang="en-US" sz="1800" u="sng" dirty="0" err="1">
                <a:effectLst/>
                <a:latin typeface="Amasis MT Pro" panose="02040504050005020304" pitchFamily="18" charset="-18"/>
                <a:ea typeface="Calibri" panose="020F0502020204030204" pitchFamily="34" charset="0"/>
                <a:cs typeface="Calibri" panose="020F0502020204030204" pitchFamily="34" charset="0"/>
              </a:rPr>
              <a:t>Reprezentarea</a:t>
            </a:r>
            <a:r>
              <a:rPr lang="en-US" sz="1800" u="sng" dirty="0">
                <a:effectLst/>
                <a:latin typeface="Amasis MT Pro" panose="02040504050005020304" pitchFamily="18" charset="-18"/>
                <a:ea typeface="Calibri" panose="020F0502020204030204" pitchFamily="34" charset="0"/>
                <a:cs typeface="Calibri" panose="020F0502020204030204" pitchFamily="34" charset="0"/>
              </a:rPr>
              <a:t> </a:t>
            </a:r>
            <a:r>
              <a:rPr lang="en-US" sz="1800" u="sng" dirty="0" err="1">
                <a:effectLst/>
                <a:latin typeface="Amasis MT Pro" panose="02040504050005020304" pitchFamily="18" charset="-18"/>
                <a:ea typeface="Calibri" panose="020F0502020204030204" pitchFamily="34" charset="0"/>
                <a:cs typeface="Calibri" panose="020F0502020204030204" pitchFamily="34" charset="0"/>
              </a:rPr>
              <a:t>vizuală</a:t>
            </a:r>
            <a:r>
              <a:rPr lang="en-US" sz="1800" u="sng" dirty="0">
                <a:effectLst/>
                <a:latin typeface="Amasis MT Pro" panose="02040504050005020304" pitchFamily="18" charset="-18"/>
                <a:ea typeface="Calibri" panose="020F0502020204030204" pitchFamily="34" charset="0"/>
                <a:cs typeface="Calibri" panose="020F0502020204030204" pitchFamily="34" charset="0"/>
              </a:rPr>
              <a:t> a </a:t>
            </a:r>
            <a:r>
              <a:rPr lang="en-US" sz="1800" u="sng" dirty="0" err="1">
                <a:effectLst/>
                <a:latin typeface="Amasis MT Pro" panose="02040504050005020304" pitchFamily="18" charset="-18"/>
                <a:ea typeface="Calibri" panose="020F0502020204030204" pitchFamily="34" charset="0"/>
                <a:cs typeface="Calibri" panose="020F0502020204030204" pitchFamily="34" charset="0"/>
              </a:rPr>
              <a:t>cărților</a:t>
            </a:r>
            <a:r>
              <a:rPr lang="en-US" sz="1800" dirty="0">
                <a:effectLst/>
                <a:latin typeface="Amasis MT Pro" panose="02040504050005020304" pitchFamily="18" charset="-18"/>
                <a:ea typeface="Calibri" panose="020F0502020204030204" pitchFamily="34" charset="0"/>
                <a:cs typeface="Calibri" panose="020F0502020204030204" pitchFamily="34" charset="0"/>
              </a:rPr>
              <a:t>: se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ocupă</a:t>
            </a:r>
            <a:r>
              <a:rPr lang="en-US" sz="1800" dirty="0">
                <a:effectLst/>
                <a:latin typeface="Amasis MT Pro" panose="02040504050005020304" pitchFamily="18" charset="-18"/>
                <a:ea typeface="Calibri" panose="020F0502020204030204" pitchFamily="34" charset="0"/>
                <a:cs typeface="Calibri" panose="020F0502020204030204" pitchFamily="34" charset="0"/>
              </a:rPr>
              <a:t> de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afișarea</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cărților</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în</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joc</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fiecare</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având</a:t>
            </a:r>
            <a:r>
              <a:rPr lang="en-US" sz="1800" dirty="0">
                <a:effectLst/>
                <a:latin typeface="Amasis MT Pro" panose="02040504050005020304" pitchFamily="18" charset="-18"/>
                <a:ea typeface="Calibri" panose="020F0502020204030204" pitchFamily="34" charset="0"/>
                <a:cs typeface="Calibri" panose="020F0502020204030204" pitchFamily="34" charset="0"/>
              </a:rPr>
              <a:t> o imagine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specifică</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pentru</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fața</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cărții</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și</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ro-RO" sz="1800" dirty="0">
                <a:effectLst/>
                <a:latin typeface="Amasis MT Pro" panose="02040504050005020304" pitchFamily="18" charset="-18"/>
                <a:ea typeface="Calibri" panose="020F0502020204030204" pitchFamily="34" charset="0"/>
                <a:cs typeface="Calibri" panose="020F0502020204030204" pitchFamily="34" charset="0"/>
              </a:rPr>
              <a:t>aceeași</a:t>
            </a:r>
            <a:r>
              <a:rPr lang="en-US" sz="1800" dirty="0">
                <a:effectLst/>
                <a:latin typeface="Amasis MT Pro" panose="02040504050005020304" pitchFamily="18" charset="-18"/>
                <a:ea typeface="Calibri" panose="020F0502020204030204" pitchFamily="34" charset="0"/>
                <a:cs typeface="Calibri" panose="020F0502020204030204" pitchFamily="34" charset="0"/>
              </a:rPr>
              <a:t> imagine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pentru</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spatele</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cărți</a:t>
            </a:r>
            <a:r>
              <a:rPr lang="ro-RO" sz="1800" dirty="0">
                <a:effectLst/>
                <a:latin typeface="Amasis MT Pro" panose="02040504050005020304" pitchFamily="18" charset="-18"/>
                <a:ea typeface="Calibri" panose="020F0502020204030204" pitchFamily="34" charset="0"/>
                <a:cs typeface="Calibri" panose="020F0502020204030204" pitchFamily="34" charset="0"/>
              </a:rPr>
              <a:t>lor</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endParaRPr lang="ro-RO" sz="1800" dirty="0">
              <a:effectLst/>
              <a:latin typeface="Amasis MT Pro" panose="02040504050005020304" pitchFamily="18" charset="-18"/>
              <a:ea typeface="Calibri" panose="020F0502020204030204" pitchFamily="34" charset="0"/>
              <a:cs typeface="Calibri" panose="020F0502020204030204" pitchFamily="34" charset="0"/>
            </a:endParaRPr>
          </a:p>
          <a:p>
            <a:pPr marL="342900" lvl="0" indent="-342900" algn="just">
              <a:lnSpc>
                <a:spcPct val="107000"/>
              </a:lnSpc>
              <a:buFont typeface="UT Sans"/>
              <a:buChar char="-"/>
            </a:pPr>
            <a:r>
              <a:rPr lang="en-US" sz="1800" u="sng" dirty="0" err="1">
                <a:effectLst/>
                <a:latin typeface="Amasis MT Pro" panose="02040504050005020304" pitchFamily="18" charset="-18"/>
                <a:ea typeface="Calibri" panose="020F0502020204030204" pitchFamily="34" charset="0"/>
                <a:cs typeface="Calibri" panose="020F0502020204030204" pitchFamily="34" charset="0"/>
              </a:rPr>
              <a:t>Integrarea</a:t>
            </a:r>
            <a:r>
              <a:rPr lang="en-US" sz="1800" u="sng" dirty="0">
                <a:effectLst/>
                <a:latin typeface="Amasis MT Pro" panose="02040504050005020304" pitchFamily="18" charset="-18"/>
                <a:ea typeface="Calibri" panose="020F0502020204030204" pitchFamily="34" charset="0"/>
                <a:cs typeface="Calibri" panose="020F0502020204030204" pitchFamily="34" charset="0"/>
              </a:rPr>
              <a:t> </a:t>
            </a:r>
            <a:r>
              <a:rPr lang="en-US" sz="1800" u="sng" dirty="0" err="1">
                <a:effectLst/>
                <a:latin typeface="Amasis MT Pro" panose="02040504050005020304" pitchFamily="18" charset="-18"/>
                <a:ea typeface="Calibri" panose="020F0502020204030204" pitchFamily="34" charset="0"/>
                <a:cs typeface="Calibri" panose="020F0502020204030204" pitchFamily="34" charset="0"/>
              </a:rPr>
              <a:t>funcționalității</a:t>
            </a:r>
            <a:r>
              <a:rPr lang="en-US" sz="1800" u="sng" dirty="0">
                <a:effectLst/>
                <a:latin typeface="Amasis MT Pro" panose="02040504050005020304" pitchFamily="18" charset="-18"/>
                <a:ea typeface="Calibri" panose="020F0502020204030204" pitchFamily="34" charset="0"/>
                <a:cs typeface="Calibri" panose="020F0502020204030204" pitchFamily="34" charset="0"/>
              </a:rPr>
              <a:t> de </a:t>
            </a:r>
            <a:r>
              <a:rPr lang="en-US" sz="1800" u="sng" dirty="0" err="1">
                <a:effectLst/>
                <a:latin typeface="Amasis MT Pro" panose="02040504050005020304" pitchFamily="18" charset="-18"/>
                <a:ea typeface="Calibri" panose="020F0502020204030204" pitchFamily="34" charset="0"/>
                <a:cs typeface="Calibri" panose="020F0502020204030204" pitchFamily="34" charset="0"/>
              </a:rPr>
              <a:t>joc</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SingleCard</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lucrează</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împreună</a:t>
            </a:r>
            <a:r>
              <a:rPr lang="en-US" sz="1800" dirty="0">
                <a:effectLst/>
                <a:latin typeface="Amasis MT Pro" panose="02040504050005020304" pitchFamily="18" charset="-18"/>
                <a:ea typeface="Calibri" panose="020F0502020204030204" pitchFamily="34" charset="0"/>
                <a:cs typeface="Calibri" panose="020F0502020204030204" pitchFamily="34" charset="0"/>
              </a:rPr>
              <a:t> cu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alte</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componente</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și</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funcționalități</a:t>
            </a:r>
            <a:r>
              <a:rPr lang="en-US" sz="1800" dirty="0">
                <a:effectLst/>
                <a:latin typeface="Amasis MT Pro" panose="02040504050005020304" pitchFamily="18" charset="-18"/>
                <a:ea typeface="Calibri" panose="020F0502020204030204" pitchFamily="34" charset="0"/>
                <a:cs typeface="Calibri" panose="020F0502020204030204" pitchFamily="34" charset="0"/>
              </a:rPr>
              <a:t> ale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aplicației</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pentru</a:t>
            </a:r>
            <a:r>
              <a:rPr lang="en-US" sz="1800" dirty="0">
                <a:effectLst/>
                <a:latin typeface="Amasis MT Pro" panose="02040504050005020304" pitchFamily="18" charset="-18"/>
                <a:ea typeface="Calibri" panose="020F0502020204030204" pitchFamily="34" charset="0"/>
                <a:cs typeface="Calibri" panose="020F0502020204030204" pitchFamily="34" charset="0"/>
              </a:rPr>
              <a:t> a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gestiona</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logica</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r>
              <a:rPr lang="en-US" sz="1800" dirty="0" err="1">
                <a:effectLst/>
                <a:latin typeface="Amasis MT Pro" panose="02040504050005020304" pitchFamily="18" charset="-18"/>
                <a:ea typeface="Calibri" panose="020F0502020204030204" pitchFamily="34" charset="0"/>
                <a:cs typeface="Calibri" panose="020F0502020204030204" pitchFamily="34" charset="0"/>
              </a:rPr>
              <a:t>jocului</a:t>
            </a:r>
            <a:r>
              <a:rPr lang="en-US" sz="1800" dirty="0">
                <a:effectLst/>
                <a:latin typeface="Amasis MT Pro" panose="02040504050005020304" pitchFamily="18" charset="-18"/>
                <a:ea typeface="Calibri" panose="020F0502020204030204" pitchFamily="34" charset="0"/>
                <a:cs typeface="Calibri" panose="020F0502020204030204" pitchFamily="34" charset="0"/>
              </a:rPr>
              <a:t>. </a:t>
            </a:r>
            <a:endParaRPr lang="ro-RO" dirty="0">
              <a:latin typeface="Amasis MT Pro" panose="02040504050005020304" pitchFamily="18" charset="-1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6. Fișierul App.js</a:t>
            </a:r>
            <a:endParaRPr dirty="0">
              <a:latin typeface="Amasis MT Pro" panose="02040504050005020304" pitchFamily="18" charset="-18"/>
            </a:endParaRPr>
          </a:p>
        </p:txBody>
      </p:sp>
      <p:sp>
        <p:nvSpPr>
          <p:cNvPr id="26" name="CasetăText 25">
            <a:extLst>
              <a:ext uri="{FF2B5EF4-FFF2-40B4-BE49-F238E27FC236}">
                <a16:creationId xmlns:a16="http://schemas.microsoft.com/office/drawing/2014/main" id="{20DE02CA-90AD-E797-CA67-29BE81CDDEFD}"/>
              </a:ext>
            </a:extLst>
          </p:cNvPr>
          <p:cNvSpPr txBox="1"/>
          <p:nvPr/>
        </p:nvSpPr>
        <p:spPr>
          <a:xfrm>
            <a:off x="820800" y="1533600"/>
            <a:ext cx="7848000" cy="2800767"/>
          </a:xfrm>
          <a:prstGeom prst="rect">
            <a:avLst/>
          </a:prstGeom>
          <a:noFill/>
        </p:spPr>
        <p:txBody>
          <a:bodyPr wrap="square" rtlCol="0">
            <a:spAutoFit/>
          </a:bodyPr>
          <a:lstStyle/>
          <a:p>
            <a:pPr indent="450215"/>
            <a:r>
              <a:rPr lang="ro-RO" sz="1800" dirty="0">
                <a:effectLst/>
                <a:latin typeface="Amasis MT Pro" panose="02040504050005020304" pitchFamily="18" charset="-18"/>
                <a:ea typeface="Times New Roman" panose="02020603050405020304" pitchFamily="18" charset="0"/>
              </a:rPr>
              <a:t>Fișierul reprezintă partea principală a aplicației. Acesta gestionează logica esențială a jocului, inclusiv afișarea interfeței grafice. </a:t>
            </a:r>
          </a:p>
          <a:p>
            <a:pPr indent="450215"/>
            <a:r>
              <a:rPr lang="ro-RO" sz="1800" dirty="0">
                <a:effectLst/>
                <a:latin typeface="Amasis MT Pro" panose="02040504050005020304" pitchFamily="18" charset="-18"/>
                <a:ea typeface="Times New Roman" panose="02020603050405020304" pitchFamily="18" charset="0"/>
              </a:rPr>
              <a:t>El controlează și actualizează starea jocului pe măsură ce utilizatorul interacționează cu interfața </a:t>
            </a:r>
            <a:r>
              <a:rPr lang="ro-RO" sz="1800" dirty="0">
                <a:latin typeface="Amasis MT Pro" panose="02040504050005020304" pitchFamily="18" charset="-18"/>
                <a:ea typeface="Times New Roman" panose="02020603050405020304" pitchFamily="18" charset="0"/>
              </a:rPr>
              <a:t>(d</a:t>
            </a:r>
            <a:r>
              <a:rPr lang="ro-RO" sz="1800" dirty="0">
                <a:effectLst/>
                <a:latin typeface="Amasis MT Pro" panose="02040504050005020304" pitchFamily="18" charset="-18"/>
                <a:ea typeface="Times New Roman" panose="02020603050405020304" pitchFamily="18" charset="0"/>
              </a:rPr>
              <a:t>e exemplu, monitorizează cărțile alese de utilizator și verifică dacă acestea se potrivesc, gestionând afișarea lor sau întoarcerea în funcție de rezultat).</a:t>
            </a:r>
          </a:p>
          <a:p>
            <a:pPr indent="450215"/>
            <a:r>
              <a:rPr lang="ro-RO" sz="1800" dirty="0">
                <a:effectLst/>
                <a:latin typeface="Amasis MT Pro" panose="02040504050005020304" pitchFamily="18" charset="-18"/>
                <a:ea typeface="Times New Roman" panose="02020603050405020304" pitchFamily="18" charset="0"/>
              </a:rPr>
              <a:t>De asemenea, conține funcții importante responsabile de amestecarea și pregătirea cărților pentru o nouă rundă, sau de afișarea unui mesaj atunci când jocul este finalizat cu succes.</a:t>
            </a:r>
          </a:p>
          <a:p>
            <a:endParaRPr lang="ro-RO" dirty="0">
              <a:latin typeface="Amasis MT Pro" panose="02040504050005020304" pitchFamily="18" charset="-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9"/>
          <p:cNvSpPr txBox="1">
            <a:spLocks noGrp="1"/>
          </p:cNvSpPr>
          <p:nvPr>
            <p:ph type="title"/>
          </p:nvPr>
        </p:nvSpPr>
        <p:spPr>
          <a:xfrm>
            <a:off x="916947" y="40985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Amasis MT Pro" panose="02040504050005020304" pitchFamily="18" charset="-18"/>
              </a:rPr>
              <a:t>7. Fișierul App.css</a:t>
            </a:r>
          </a:p>
        </p:txBody>
      </p:sp>
      <p:sp>
        <p:nvSpPr>
          <p:cNvPr id="623" name="Google Shape;623;p39"/>
          <p:cNvSpPr txBox="1"/>
          <p:nvPr/>
        </p:nvSpPr>
        <p:spPr>
          <a:xfrm>
            <a:off x="981900" y="1357533"/>
            <a:ext cx="7180200" cy="2536049"/>
          </a:xfrm>
          <a:prstGeom prst="rect">
            <a:avLst/>
          </a:prstGeom>
          <a:noFill/>
          <a:ln>
            <a:noFill/>
          </a:ln>
        </p:spPr>
        <p:txBody>
          <a:bodyPr spcFirstLastPara="1" wrap="square" lIns="91425" tIns="91425" rIns="91425" bIns="91425" anchor="ctr" anchorCtr="0">
            <a:noAutofit/>
          </a:bodyPr>
          <a:lstStyle/>
          <a:p>
            <a:pPr indent="450215"/>
            <a:r>
              <a:rPr lang="ro-RO" sz="1800" dirty="0">
                <a:effectLst/>
                <a:latin typeface="Amasis MT Pro" panose="02040504050005020304" pitchFamily="18" charset="-18"/>
                <a:ea typeface="Times New Roman" panose="02020603050405020304" pitchFamily="18" charset="0"/>
              </a:rPr>
              <a:t>Conține stilurile CSS utilizate pentru a formata și a da un aspect plăcut și </a:t>
            </a:r>
            <a:r>
              <a:rPr lang="ro-RO" sz="1800" dirty="0" err="1">
                <a:effectLst/>
                <a:latin typeface="Amasis MT Pro" panose="02040504050005020304" pitchFamily="18" charset="-18"/>
                <a:ea typeface="Times New Roman" panose="02020603050405020304" pitchFamily="18" charset="0"/>
              </a:rPr>
              <a:t>coeziv</a:t>
            </a:r>
            <a:r>
              <a:rPr lang="ro-RO" sz="1800" dirty="0">
                <a:effectLst/>
                <a:latin typeface="Amasis MT Pro" panose="02040504050005020304" pitchFamily="18" charset="-18"/>
                <a:ea typeface="Times New Roman" panose="02020603050405020304" pitchFamily="18" charset="0"/>
              </a:rPr>
              <a:t> aplicației. Este responsabil pentru aspectul vizual al diferitelor elemente din cadrul jocului de memorie, cum ar fi titlul, butoanele, containerul pentru cărți și dimensiunile lor.</a:t>
            </a:r>
          </a:p>
        </p:txBody>
      </p:sp>
    </p:spTree>
  </p:cSld>
  <p:clrMapOvr>
    <a:masterClrMapping/>
  </p:clrMapOvr>
</p:sld>
</file>

<file path=ppt/theme/theme1.xml><?xml version="1.0" encoding="utf-8"?>
<a:theme xmlns:a="http://schemas.openxmlformats.org/drawingml/2006/main" name="Unemployment Assistance Meeting by Slidesgo">
  <a:themeElements>
    <a:clrScheme name="Simple Light">
      <a:dk1>
        <a:srgbClr val="000000"/>
      </a:dk1>
      <a:lt1>
        <a:srgbClr val="AAD397"/>
      </a:lt1>
      <a:dk2>
        <a:srgbClr val="C0DFB2"/>
      </a:dk2>
      <a:lt2>
        <a:srgbClr val="E0EFD9"/>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962</Words>
  <Application>Microsoft Office PowerPoint</Application>
  <PresentationFormat>Expunere pe ecran (16:9)</PresentationFormat>
  <Paragraphs>69</Paragraphs>
  <Slides>17</Slides>
  <Notes>17</Notes>
  <HiddenSlides>0</HiddenSlides>
  <MMClips>0</MMClips>
  <ScaleCrop>false</ScaleCrop>
  <HeadingPairs>
    <vt:vector size="6" baseType="variant">
      <vt:variant>
        <vt:lpstr>Fonturi utilizate</vt:lpstr>
      </vt:variant>
      <vt:variant>
        <vt:i4>10</vt:i4>
      </vt:variant>
      <vt:variant>
        <vt:lpstr>Temă</vt:lpstr>
      </vt:variant>
      <vt:variant>
        <vt:i4>1</vt:i4>
      </vt:variant>
      <vt:variant>
        <vt:lpstr>Titluri diapozitive</vt:lpstr>
      </vt:variant>
      <vt:variant>
        <vt:i4>17</vt:i4>
      </vt:variant>
    </vt:vector>
  </HeadingPairs>
  <TitlesOfParts>
    <vt:vector size="28" baseType="lpstr">
      <vt:lpstr>Amasis MT Pro</vt:lpstr>
      <vt:lpstr>Anaheim</vt:lpstr>
      <vt:lpstr>Nunito Light</vt:lpstr>
      <vt:lpstr>Arial</vt:lpstr>
      <vt:lpstr>Times New Roman</vt:lpstr>
      <vt:lpstr>UT Sans</vt:lpstr>
      <vt:lpstr>Symbol</vt:lpstr>
      <vt:lpstr>Inter Tight Medium</vt:lpstr>
      <vt:lpstr>Bebas Neue</vt:lpstr>
      <vt:lpstr>Source Sans 3 Medium</vt:lpstr>
      <vt:lpstr>Unemployment Assistance Meeting by Slidesgo</vt:lpstr>
      <vt:lpstr>Proiectare Interfeţe Utilizator    Proiect REACT    Joc de memorie - „Match the cards” </vt:lpstr>
      <vt:lpstr>Cuprins:</vt:lpstr>
      <vt:lpstr>1. Tema proiectului</vt:lpstr>
      <vt:lpstr>2. Descrierea jocului</vt:lpstr>
      <vt:lpstr>3. Tehnologii și instrumente utilizate</vt:lpstr>
      <vt:lpstr>4. Arhitectura și structura proiectului</vt:lpstr>
      <vt:lpstr>5. Componenta SingleCard</vt:lpstr>
      <vt:lpstr>6. Fișierul App.js</vt:lpstr>
      <vt:lpstr>7. Fișierul App.css</vt:lpstr>
      <vt:lpstr>8. Fișierul Alert.js</vt:lpstr>
      <vt:lpstr>9. Capturi de ecran</vt:lpstr>
      <vt:lpstr>9. Capturi de ecran</vt:lpstr>
      <vt:lpstr>9. Capturi de ecran</vt:lpstr>
      <vt:lpstr>9. Capturi de ecran</vt:lpstr>
      <vt:lpstr>10. Direcții de dezvoltare în viitor</vt:lpstr>
      <vt:lpstr>11. Bibliografie</vt:lpstr>
      <vt:lpstr>Vă 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Proiectare Interfeţe Utilizator    Proiect REACT    Joc de memorie - „Match the cards” </dc:title>
  <cp:lastModifiedBy>Denisa Camelia Chelaru</cp:lastModifiedBy>
  <cp:revision>9</cp:revision>
  <dcterms:modified xsi:type="dcterms:W3CDTF">2024-01-08T20:13:59Z</dcterms:modified>
</cp:coreProperties>
</file>