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p:regular r:id="rId25"/>
      <p:bold r:id="rId26"/>
      <p:italic r:id="rId27"/>
      <p:boldItalic r:id="rId28"/>
    </p:embeddedFont>
    <p:embeddedFont>
      <p:font typeface="Ex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italic.fntdata"/><Relationship Id="rId30" Type="http://schemas.openxmlformats.org/officeDocument/2006/relationships/font" Target="fonts/Ex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Ex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0" name="Shape 2720"/>
        <p:cNvGrpSpPr/>
        <p:nvPr/>
      </p:nvGrpSpPr>
      <p:grpSpPr>
        <a:xfrm>
          <a:off x="0" y="0"/>
          <a:ext cx="0" cy="0"/>
          <a:chOff x="0" y="0"/>
          <a:chExt cx="0" cy="0"/>
        </a:xfrm>
      </p:grpSpPr>
      <p:sp>
        <p:nvSpPr>
          <p:cNvPr id="2721" name="Google Shape;2721;g12f82128b8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2" name="Google Shape;2722;g12f82128b8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12f82128b8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12f82128b8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12f82128b8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12f82128b8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1211ae808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1211ae808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g120aa70ec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120aa70ec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1" name="Shape 2761"/>
        <p:cNvGrpSpPr/>
        <p:nvPr/>
      </p:nvGrpSpPr>
      <p:grpSpPr>
        <a:xfrm>
          <a:off x="0" y="0"/>
          <a:ext cx="0" cy="0"/>
          <a:chOff x="0" y="0"/>
          <a:chExt cx="0" cy="0"/>
        </a:xfrm>
      </p:grpSpPr>
      <p:sp>
        <p:nvSpPr>
          <p:cNvPr id="2762" name="Google Shape;2762;g12ffe0183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3" name="Google Shape;2763;g12ffe0183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8" name="Shape 2768"/>
        <p:cNvGrpSpPr/>
        <p:nvPr/>
      </p:nvGrpSpPr>
      <p:grpSpPr>
        <a:xfrm>
          <a:off x="0" y="0"/>
          <a:ext cx="0" cy="0"/>
          <a:chOff x="0" y="0"/>
          <a:chExt cx="0" cy="0"/>
        </a:xfrm>
      </p:grpSpPr>
      <p:sp>
        <p:nvSpPr>
          <p:cNvPr id="2769" name="Google Shape;2769;g12ffe0187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0" name="Google Shape;2770;g12ffe0187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6" name="Shape 2776"/>
        <p:cNvGrpSpPr/>
        <p:nvPr/>
      </p:nvGrpSpPr>
      <p:grpSpPr>
        <a:xfrm>
          <a:off x="0" y="0"/>
          <a:ext cx="0" cy="0"/>
          <a:chOff x="0" y="0"/>
          <a:chExt cx="0" cy="0"/>
        </a:xfrm>
      </p:grpSpPr>
      <p:sp>
        <p:nvSpPr>
          <p:cNvPr id="2777" name="Google Shape;2777;g12f82128b8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8" name="Google Shape;2778;g12f82128b8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12f82128b8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12f82128b8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g1211ae808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6" name="Google Shape;2796;g1211ae808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g11fb7d0fc32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8" name="Google Shape;2658;g11fb7d0fc32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g1211ae806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4" name="Google Shape;2664;g1211ae80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8" name="Shape 2668"/>
        <p:cNvGrpSpPr/>
        <p:nvPr/>
      </p:nvGrpSpPr>
      <p:grpSpPr>
        <a:xfrm>
          <a:off x="0" y="0"/>
          <a:ext cx="0" cy="0"/>
          <a:chOff x="0" y="0"/>
          <a:chExt cx="0" cy="0"/>
        </a:xfrm>
      </p:grpSpPr>
      <p:sp>
        <p:nvSpPr>
          <p:cNvPr id="2669" name="Google Shape;2669;g1211ae8083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0" name="Google Shape;2670;g1211ae8083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12f82128b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2" name="Google Shape;2682;g12f82128b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7" name="Shape 2687"/>
        <p:cNvGrpSpPr/>
        <p:nvPr/>
      </p:nvGrpSpPr>
      <p:grpSpPr>
        <a:xfrm>
          <a:off x="0" y="0"/>
          <a:ext cx="0" cy="0"/>
          <a:chOff x="0" y="0"/>
          <a:chExt cx="0" cy="0"/>
        </a:xfrm>
      </p:grpSpPr>
      <p:sp>
        <p:nvSpPr>
          <p:cNvPr id="2688" name="Google Shape;2688;g1211ae808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9" name="Google Shape;2689;g1211ae808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12f82128b8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12f82128b8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9" name="Shape 2699"/>
        <p:cNvGrpSpPr/>
        <p:nvPr/>
      </p:nvGrpSpPr>
      <p:grpSpPr>
        <a:xfrm>
          <a:off x="0" y="0"/>
          <a:ext cx="0" cy="0"/>
          <a:chOff x="0" y="0"/>
          <a:chExt cx="0" cy="0"/>
        </a:xfrm>
      </p:grpSpPr>
      <p:sp>
        <p:nvSpPr>
          <p:cNvPr id="2700" name="Google Shape;2700;g12f82128b8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1" name="Google Shape;2701;g12f82128b8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0" name="Shape 2710"/>
        <p:cNvGrpSpPr/>
        <p:nvPr/>
      </p:nvGrpSpPr>
      <p:grpSpPr>
        <a:xfrm>
          <a:off x="0" y="0"/>
          <a:ext cx="0" cy="0"/>
          <a:chOff x="0" y="0"/>
          <a:chExt cx="0" cy="0"/>
        </a:xfrm>
      </p:grpSpPr>
      <p:sp>
        <p:nvSpPr>
          <p:cNvPr id="2711" name="Google Shape;2711;g12f82128b8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2" name="Google Shape;2712;g12f82128b8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 name="Google Shape;49;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2"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1"/>
          <p:cNvGrpSpPr/>
          <p:nvPr/>
        </p:nvGrpSpPr>
        <p:grpSpPr>
          <a:xfrm flipH="1" rot="-5400000">
            <a:off x="3660496" y="4881980"/>
            <a:ext cx="1823016" cy="296643"/>
            <a:chOff x="7857346" y="3902355"/>
            <a:chExt cx="1823016" cy="296643"/>
          </a:xfrm>
        </p:grpSpPr>
        <p:sp>
          <p:nvSpPr>
            <p:cNvPr id="844" name="Google Shape;844;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29"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30"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1" name="Google Shape;971;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2" name="Google Shape;972;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4" name="Google Shape;974;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5" name="Google Shape;975;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7" name="Google Shape;977;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8" name="Google Shape;978;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0" name="Google Shape;980;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1" name="Google Shape;981;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3" name="Google Shape;983;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4" name="Google Shape;984;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6" name="Google Shape;986;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7" name="Google Shape;987;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8" name="Google Shape;988;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3"/>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063"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04" name="Google Shape;1104;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105" name="Google Shape;1105;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148"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9" name="Google Shape;1189;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90" name="Google Shape;1190;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223"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4" name="Google Shape;1264;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5" name="Google Shape;1265;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303"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4" name="Google Shape;1344;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390"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31" name="Google Shape;1431;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49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2" name="Google Shape;1532;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3" name="Google Shape;1533;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4" name="Google Shape;1534;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67"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08" name="Google Shape;1608;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9" name="Google Shape;169;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flipH="1" rot="-5400000">
            <a:off x="7699352" y="4771133"/>
            <a:ext cx="883262" cy="242091"/>
            <a:chOff x="2300350" y="2601250"/>
            <a:chExt cx="2275275" cy="623625"/>
          </a:xfrm>
        </p:grpSpPr>
        <p:sp>
          <p:nvSpPr>
            <p:cNvPr id="172" name="Google Shape;172;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57"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8" name="Google Shape;1698;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99" name="Google Shape;1699;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0" name="Google Shape;1700;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1" name="Google Shape;1701;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2" name="Google Shape;1702;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3" name="Google Shape;1703;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21"/>
            <p:cNvGrpSpPr/>
            <p:nvPr/>
          </p:nvGrpSpPr>
          <p:grpSpPr>
            <a:xfrm flipH="1" rot="5400000">
              <a:off x="-148228" y="320574"/>
              <a:ext cx="883262" cy="242091"/>
              <a:chOff x="2300350" y="2601250"/>
              <a:chExt cx="2275275" cy="623625"/>
            </a:xfrm>
          </p:grpSpPr>
          <p:sp>
            <p:nvSpPr>
              <p:cNvPr id="1707" name="Google Shape;1707;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21"/>
          <p:cNvGrpSpPr/>
          <p:nvPr/>
        </p:nvGrpSpPr>
        <p:grpSpPr>
          <a:xfrm flipH="1" rot="-5400000">
            <a:off x="7907216" y="4455774"/>
            <a:ext cx="1823016" cy="296643"/>
            <a:chOff x="7857346" y="3902355"/>
            <a:chExt cx="1823016" cy="296643"/>
          </a:xfrm>
        </p:grpSpPr>
        <p:sp>
          <p:nvSpPr>
            <p:cNvPr id="1721" name="Google Shape;172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40"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1" name="Google Shape;1781;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2" name="Google Shape;1782;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3" name="Google Shape;1783;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4" name="Google Shape;1784;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5" name="Google Shape;1785;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6" name="Google Shape;1786;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7" name="Google Shape;1787;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53" name="Google Shape;1853;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54"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5" name="Google Shape;1895;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6" name="Google Shape;1896;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7" name="Google Shape;1897;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8" name="Google Shape;1898;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9" name="Google Shape;1899;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0" name="Google Shape;1900;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1" name="Google Shape;1901;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2" name="Google Shape;1902;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3" name="Google Shape;1903;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4" name="Google Shape;1904;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5" name="Google Shape;1905;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6" name="Google Shape;1906;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8" name="Google Shape;1938;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978"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12"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0" name="Google Shape;2260;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61" name="Google Shape;2261;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2" name="Google Shape;2262;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3" name="Google Shape;2263;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4" name="Google Shape;2264;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5" name="Google Shape;2265;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6" name="Google Shape;2266;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7" name="Google Shape;2267;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8" name="Google Shape;2268;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9" name="Google Shape;2269;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48" name="Google Shape;2348;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9" name="Google Shape;2349;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o" sz="1200">
                <a:solidFill>
                  <a:schemeClr val="accent2"/>
                </a:solidFill>
                <a:latin typeface="PT Sans"/>
                <a:ea typeface="PT Sans"/>
                <a:cs typeface="PT Sans"/>
                <a:sym typeface="PT Sans"/>
              </a:rPr>
              <a:t>Credits:</a:t>
            </a:r>
            <a:r>
              <a:rPr lang="ro" sz="1200">
                <a:solidFill>
                  <a:schemeClr val="accent2"/>
                </a:solidFill>
                <a:latin typeface="PT Sans"/>
                <a:ea typeface="PT Sans"/>
                <a:cs typeface="PT Sans"/>
                <a:sym typeface="PT Sans"/>
              </a:rPr>
              <a:t> </a:t>
            </a:r>
            <a:r>
              <a:rPr lang="ro" sz="1200">
                <a:solidFill>
                  <a:schemeClr val="lt1"/>
                </a:solidFill>
                <a:latin typeface="PT Sans"/>
                <a:ea typeface="PT Sans"/>
                <a:cs typeface="PT Sans"/>
                <a:sym typeface="PT Sans"/>
              </a:rPr>
              <a:t>This presentation template was created by </a:t>
            </a:r>
            <a:r>
              <a:rPr b="1" lang="ro"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ro" sz="1200">
                <a:solidFill>
                  <a:schemeClr val="lt1"/>
                </a:solidFill>
                <a:latin typeface="PT Sans"/>
                <a:ea typeface="PT Sans"/>
                <a:cs typeface="PT Sans"/>
                <a:sym typeface="PT Sans"/>
              </a:rPr>
              <a:t>, including icons by </a:t>
            </a:r>
            <a:r>
              <a:rPr b="1" lang="ro"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ro" sz="1200">
                <a:solidFill>
                  <a:schemeClr val="lt1"/>
                </a:solidFill>
                <a:latin typeface="PT Sans"/>
                <a:ea typeface="PT Sans"/>
                <a:cs typeface="PT Sans"/>
                <a:sym typeface="PT Sans"/>
              </a:rPr>
              <a:t>, infographics &amp; images by </a:t>
            </a:r>
            <a:r>
              <a:rPr b="1" lang="ro"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3" name="Google Shape;2403;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0" name="Google Shape;270;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71" name="Google Shape;271;p4"/>
          <p:cNvGrpSpPr/>
          <p:nvPr/>
        </p:nvGrpSpPr>
        <p:grpSpPr>
          <a:xfrm flipH="1" rot="5400000">
            <a:off x="7845446" y="144030"/>
            <a:ext cx="1823016" cy="296643"/>
            <a:chOff x="7857346" y="3902355"/>
            <a:chExt cx="1823016" cy="296643"/>
          </a:xfrm>
        </p:grpSpPr>
        <p:sp>
          <p:nvSpPr>
            <p:cNvPr id="272" name="Google Shape;272;p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 name="Google Shape;306;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8"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9" name="Google Shape;349;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0" name="Google Shape;350;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2" name="Google Shape;352;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5"/>
          <p:cNvGrpSpPr/>
          <p:nvPr/>
        </p:nvGrpSpPr>
        <p:grpSpPr>
          <a:xfrm flipH="1" rot="5400000">
            <a:off x="-531622" y="163274"/>
            <a:ext cx="1823016" cy="296643"/>
            <a:chOff x="7857346" y="3902355"/>
            <a:chExt cx="1823016" cy="296643"/>
          </a:xfrm>
        </p:grpSpPr>
        <p:sp>
          <p:nvSpPr>
            <p:cNvPr id="368" name="Google Shape;368;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5"/>
          <p:cNvGrpSpPr/>
          <p:nvPr/>
        </p:nvGrpSpPr>
        <p:grpSpPr>
          <a:xfrm flipH="1" rot="10800000">
            <a:off x="8250449" y="4623928"/>
            <a:ext cx="883262" cy="242091"/>
            <a:chOff x="2300350" y="2601250"/>
            <a:chExt cx="2275275" cy="623625"/>
          </a:xfrm>
        </p:grpSpPr>
        <p:sp>
          <p:nvSpPr>
            <p:cNvPr id="402" name="Google Shape;402;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8"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2"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3" name="Google Shape;533;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4"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8"/>
          <p:cNvGrpSpPr/>
          <p:nvPr/>
        </p:nvGrpSpPr>
        <p:grpSpPr>
          <a:xfrm flipH="1" rot="-5400000">
            <a:off x="3660496" y="4907217"/>
            <a:ext cx="1823016" cy="296643"/>
            <a:chOff x="7857346" y="3902355"/>
            <a:chExt cx="1823016" cy="296643"/>
          </a:xfrm>
        </p:grpSpPr>
        <p:sp>
          <p:nvSpPr>
            <p:cNvPr id="635" name="Google Shape;635;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8"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rgbClr val="000000">
                <a:alpha val="589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9"/>
          <p:cNvGrpSpPr/>
          <p:nvPr/>
        </p:nvGrpSpPr>
        <p:grpSpPr>
          <a:xfrm flipH="1" rot="10800000">
            <a:off x="7918521" y="1923880"/>
            <a:ext cx="1823016" cy="296643"/>
            <a:chOff x="7857346" y="3902355"/>
            <a:chExt cx="1823016" cy="296643"/>
          </a:xfrm>
        </p:grpSpPr>
        <p:sp>
          <p:nvSpPr>
            <p:cNvPr id="741" name="Google Shape;741;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0" name="Shape 780"/>
        <p:cNvGrpSpPr/>
        <p:nvPr/>
      </p:nvGrpSpPr>
      <p:grpSpPr>
        <a:xfrm>
          <a:off x="0" y="0"/>
          <a:ext cx="0" cy="0"/>
          <a:chOff x="0" y="0"/>
          <a:chExt cx="0" cy="0"/>
        </a:xfrm>
      </p:grpSpPr>
      <p:sp>
        <p:nvSpPr>
          <p:cNvPr id="781" name="Google Shape;781;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emojipedia.org/check-mark/" TargetMode="External"/><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30"/>
          <p:cNvSpPr txBox="1"/>
          <p:nvPr>
            <p:ph type="ctrTitle"/>
          </p:nvPr>
        </p:nvSpPr>
        <p:spPr>
          <a:xfrm>
            <a:off x="2063250" y="1651800"/>
            <a:ext cx="5017500" cy="172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o" sz="3000"/>
              <a:t>Object Identification and Displacement Computation</a:t>
            </a:r>
            <a:endParaRPr sz="3000"/>
          </a:p>
          <a:p>
            <a:pPr indent="0" lvl="0" marL="0" rtl="0" algn="ctr">
              <a:spcBef>
                <a:spcPts val="0"/>
              </a:spcBef>
              <a:spcAft>
                <a:spcPts val="0"/>
              </a:spcAft>
              <a:buNone/>
            </a:pPr>
            <a:r>
              <a:t/>
            </a:r>
            <a:endParaRPr sz="3000"/>
          </a:p>
        </p:txBody>
      </p:sp>
      <p:sp>
        <p:nvSpPr>
          <p:cNvPr id="2654" name="Google Shape;2654;p30"/>
          <p:cNvSpPr txBox="1"/>
          <p:nvPr>
            <p:ph idx="1" type="subTitle"/>
          </p:nvPr>
        </p:nvSpPr>
        <p:spPr>
          <a:xfrm>
            <a:off x="2298150" y="3557599"/>
            <a:ext cx="4547700" cy="8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a:t>Team members: Assylbek, Denisa, Rayan</a:t>
            </a:r>
            <a:endParaRPr/>
          </a:p>
          <a:p>
            <a:pPr indent="0" lvl="0" marL="0" rtl="0" algn="ctr">
              <a:spcBef>
                <a:spcPts val="0"/>
              </a:spcBef>
              <a:spcAft>
                <a:spcPts val="0"/>
              </a:spcAft>
              <a:buNone/>
            </a:pPr>
            <a:r>
              <a:rPr lang="ro"/>
              <a:t>Group 2</a:t>
            </a:r>
            <a:endParaRPr/>
          </a:p>
          <a:p>
            <a:pPr indent="0" lvl="0" marL="0" rtl="0" algn="ctr">
              <a:spcBef>
                <a:spcPts val="0"/>
              </a:spcBef>
              <a:spcAft>
                <a:spcPts val="0"/>
              </a:spcAft>
              <a:buNone/>
            </a:pPr>
            <a:r>
              <a:t/>
            </a:r>
            <a:endParaRPr/>
          </a:p>
          <a:p>
            <a:pPr indent="0" lvl="0" marL="0" rtl="0" algn="ctr">
              <a:spcBef>
                <a:spcPts val="0"/>
              </a:spcBef>
              <a:spcAft>
                <a:spcPts val="0"/>
              </a:spcAft>
              <a:buNone/>
            </a:pPr>
            <a:r>
              <a:rPr lang="ro" sz="1600"/>
              <a:t>RIS Project - Duckietown</a:t>
            </a:r>
            <a:endParaRPr sz="1600"/>
          </a:p>
        </p:txBody>
      </p:sp>
      <p:pic>
        <p:nvPicPr>
          <p:cNvPr id="2655" name="Google Shape;2655;p30"/>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3" name="Shape 2723"/>
        <p:cNvGrpSpPr/>
        <p:nvPr/>
      </p:nvGrpSpPr>
      <p:grpSpPr>
        <a:xfrm>
          <a:off x="0" y="0"/>
          <a:ext cx="0" cy="0"/>
          <a:chOff x="0" y="0"/>
          <a:chExt cx="0" cy="0"/>
        </a:xfrm>
      </p:grpSpPr>
      <p:sp>
        <p:nvSpPr>
          <p:cNvPr id="2724" name="Google Shape;2724;p3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3100"/>
              <a:t>Training Data Preparation</a:t>
            </a:r>
            <a:endParaRPr sz="3100"/>
          </a:p>
        </p:txBody>
      </p:sp>
      <p:sp>
        <p:nvSpPr>
          <p:cNvPr id="2725" name="Google Shape;2725;p39"/>
          <p:cNvSpPr txBox="1"/>
          <p:nvPr/>
        </p:nvSpPr>
        <p:spPr>
          <a:xfrm>
            <a:off x="486175" y="1607150"/>
            <a:ext cx="3522900" cy="2586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ro" sz="1300">
                <a:solidFill>
                  <a:schemeClr val="lt1"/>
                </a:solidFill>
                <a:latin typeface="PT Sans"/>
                <a:ea typeface="PT Sans"/>
                <a:cs typeface="PT Sans"/>
                <a:sym typeface="PT Sans"/>
              </a:rPr>
              <a:t>3. Perform data collection with the annotated images (using Roboflow). In order to increase the accuracy of the algorithm, we generated a bigger dataset. By blurring out or zooming in on the </a:t>
            </a:r>
            <a:r>
              <a:rPr lang="ro" sz="1300">
                <a:solidFill>
                  <a:schemeClr val="lt1"/>
                </a:solidFill>
                <a:latin typeface="PT Sans"/>
                <a:ea typeface="PT Sans"/>
                <a:cs typeface="PT Sans"/>
                <a:sym typeface="PT Sans"/>
              </a:rPr>
              <a:t>already</a:t>
            </a:r>
            <a:r>
              <a:rPr lang="ro" sz="1300">
                <a:solidFill>
                  <a:schemeClr val="lt1"/>
                </a:solidFill>
                <a:latin typeface="PT Sans"/>
                <a:ea typeface="PT Sans"/>
                <a:cs typeface="PT Sans"/>
                <a:sym typeface="PT Sans"/>
              </a:rPr>
              <a:t> annotated images, we </a:t>
            </a:r>
            <a:r>
              <a:rPr lang="ro" sz="1300">
                <a:solidFill>
                  <a:schemeClr val="lt1"/>
                </a:solidFill>
                <a:latin typeface="PT Sans"/>
                <a:ea typeface="PT Sans"/>
                <a:cs typeface="PT Sans"/>
                <a:sym typeface="PT Sans"/>
              </a:rPr>
              <a:t>were</a:t>
            </a:r>
            <a:r>
              <a:rPr lang="ro" sz="1300">
                <a:solidFill>
                  <a:schemeClr val="lt1"/>
                </a:solidFill>
                <a:latin typeface="PT Sans"/>
                <a:ea typeface="PT Sans"/>
                <a:cs typeface="PT Sans"/>
                <a:sym typeface="PT Sans"/>
              </a:rPr>
              <a:t> able to create new training data. </a:t>
            </a:r>
            <a:endParaRPr sz="1300">
              <a:solidFill>
                <a:schemeClr val="lt1"/>
              </a:solidFill>
              <a:latin typeface="PT Sans"/>
              <a:ea typeface="PT Sans"/>
              <a:cs typeface="PT Sans"/>
              <a:sym typeface="PT Sans"/>
            </a:endParaRPr>
          </a:p>
          <a:p>
            <a:pPr indent="0" lvl="0" marL="457200" rtl="0" algn="l">
              <a:spcBef>
                <a:spcPts val="0"/>
              </a:spcBef>
              <a:spcAft>
                <a:spcPts val="0"/>
              </a:spcAft>
              <a:buNone/>
            </a:pPr>
            <a:r>
              <a:t/>
            </a:r>
            <a:endParaRPr sz="1300">
              <a:solidFill>
                <a:schemeClr val="lt1"/>
              </a:solidFill>
              <a:latin typeface="PT Sans"/>
              <a:ea typeface="PT Sans"/>
              <a:cs typeface="PT Sans"/>
              <a:sym typeface="PT Sans"/>
            </a:endParaRPr>
          </a:p>
          <a:p>
            <a:pPr indent="0" lvl="0" marL="457200" rtl="0" algn="l">
              <a:spcBef>
                <a:spcPts val="0"/>
              </a:spcBef>
              <a:spcAft>
                <a:spcPts val="0"/>
              </a:spcAft>
              <a:buNone/>
            </a:pPr>
            <a:r>
              <a:rPr b="1" lang="ro" sz="1300">
                <a:solidFill>
                  <a:schemeClr val="lt1"/>
                </a:solidFill>
                <a:latin typeface="PT Sans"/>
                <a:ea typeface="PT Sans"/>
                <a:cs typeface="PT Sans"/>
                <a:sym typeface="PT Sans"/>
              </a:rPr>
              <a:t>Blurring </a:t>
            </a:r>
            <a:r>
              <a:rPr lang="ro" sz="1300">
                <a:solidFill>
                  <a:schemeClr val="lt1"/>
                </a:solidFill>
                <a:latin typeface="PT Sans"/>
                <a:ea typeface="PT Sans"/>
                <a:cs typeface="PT Sans"/>
                <a:sym typeface="PT Sans"/>
              </a:rPr>
              <a:t>- prepares for different camera </a:t>
            </a:r>
            <a:r>
              <a:rPr lang="ro" sz="1300">
                <a:solidFill>
                  <a:schemeClr val="lt1"/>
                </a:solidFill>
                <a:latin typeface="PT Sans"/>
                <a:ea typeface="PT Sans"/>
                <a:cs typeface="PT Sans"/>
                <a:sym typeface="PT Sans"/>
              </a:rPr>
              <a:t>focus/quality</a:t>
            </a:r>
            <a:r>
              <a:rPr lang="ro" sz="1300">
                <a:solidFill>
                  <a:schemeClr val="lt1"/>
                </a:solidFill>
                <a:latin typeface="PT Sans"/>
                <a:ea typeface="PT Sans"/>
                <a:cs typeface="PT Sans"/>
                <a:sym typeface="PT Sans"/>
              </a:rPr>
              <a:t> </a:t>
            </a:r>
            <a:endParaRPr sz="1300">
              <a:solidFill>
                <a:schemeClr val="lt1"/>
              </a:solidFill>
              <a:latin typeface="PT Sans"/>
              <a:ea typeface="PT Sans"/>
              <a:cs typeface="PT Sans"/>
              <a:sym typeface="PT Sans"/>
            </a:endParaRPr>
          </a:p>
          <a:p>
            <a:pPr indent="0" lvl="0" marL="457200" rtl="0" algn="l">
              <a:spcBef>
                <a:spcPts val="0"/>
              </a:spcBef>
              <a:spcAft>
                <a:spcPts val="0"/>
              </a:spcAft>
              <a:buNone/>
            </a:pPr>
            <a:r>
              <a:rPr b="1" lang="ro" sz="1300">
                <a:solidFill>
                  <a:schemeClr val="lt1"/>
                </a:solidFill>
                <a:latin typeface="PT Sans"/>
                <a:ea typeface="PT Sans"/>
                <a:cs typeface="PT Sans"/>
                <a:sym typeface="PT Sans"/>
              </a:rPr>
              <a:t>Zoomin/out</a:t>
            </a:r>
            <a:r>
              <a:rPr lang="ro" sz="1300">
                <a:solidFill>
                  <a:schemeClr val="lt1"/>
                </a:solidFill>
                <a:latin typeface="PT Sans"/>
                <a:ea typeface="PT Sans"/>
                <a:cs typeface="PT Sans"/>
                <a:sym typeface="PT Sans"/>
              </a:rPr>
              <a:t> - prepares for different angles or proximity to detected objects</a:t>
            </a:r>
            <a:endParaRPr sz="1300">
              <a:solidFill>
                <a:schemeClr val="lt1"/>
              </a:solidFill>
              <a:latin typeface="PT Sans"/>
              <a:ea typeface="PT Sans"/>
              <a:cs typeface="PT Sans"/>
              <a:sym typeface="PT Sans"/>
            </a:endParaRPr>
          </a:p>
        </p:txBody>
      </p:sp>
      <p:pic>
        <p:nvPicPr>
          <p:cNvPr id="2726" name="Google Shape;2726;p39"/>
          <p:cNvPicPr preferRelativeResize="0"/>
          <p:nvPr/>
        </p:nvPicPr>
        <p:blipFill>
          <a:blip r:embed="rId3">
            <a:alphaModFix/>
          </a:blip>
          <a:stretch>
            <a:fillRect/>
          </a:stretch>
        </p:blipFill>
        <p:spPr>
          <a:xfrm>
            <a:off x="7081619" y="493644"/>
            <a:ext cx="2062375" cy="598450"/>
          </a:xfrm>
          <a:prstGeom prst="rect">
            <a:avLst/>
          </a:prstGeom>
          <a:noFill/>
          <a:ln>
            <a:noFill/>
          </a:ln>
        </p:spPr>
      </p:pic>
      <p:pic>
        <p:nvPicPr>
          <p:cNvPr id="2727" name="Google Shape;2727;p39"/>
          <p:cNvPicPr preferRelativeResize="0"/>
          <p:nvPr/>
        </p:nvPicPr>
        <p:blipFill>
          <a:blip r:embed="rId4">
            <a:alphaModFix/>
          </a:blip>
          <a:stretch>
            <a:fillRect/>
          </a:stretch>
        </p:blipFill>
        <p:spPr>
          <a:xfrm>
            <a:off x="4060625" y="1705575"/>
            <a:ext cx="4830124" cy="2487569"/>
          </a:xfrm>
          <a:prstGeom prst="rect">
            <a:avLst/>
          </a:prstGeom>
          <a:noFill/>
          <a:ln>
            <a:noFill/>
          </a:ln>
        </p:spPr>
      </p:pic>
      <p:pic>
        <p:nvPicPr>
          <p:cNvPr id="2728" name="Google Shape;2728;p39"/>
          <p:cNvPicPr preferRelativeResize="0"/>
          <p:nvPr/>
        </p:nvPicPr>
        <p:blipFill rotWithShape="1">
          <a:blip r:embed="rId5">
            <a:alphaModFix/>
          </a:blip>
          <a:srcRect b="37160" l="19956" r="18027" t="36515"/>
          <a:stretch/>
        </p:blipFill>
        <p:spPr>
          <a:xfrm>
            <a:off x="2014775" y="4514075"/>
            <a:ext cx="1769276" cy="46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4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3100"/>
              <a:t>Object Detection </a:t>
            </a:r>
            <a:endParaRPr sz="3100"/>
          </a:p>
        </p:txBody>
      </p:sp>
      <p:sp>
        <p:nvSpPr>
          <p:cNvPr id="2734" name="Google Shape;2734;p40"/>
          <p:cNvSpPr txBox="1"/>
          <p:nvPr/>
        </p:nvSpPr>
        <p:spPr>
          <a:xfrm>
            <a:off x="1213211" y="1647100"/>
            <a:ext cx="67176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300">
              <a:solidFill>
                <a:schemeClr val="lt1"/>
              </a:solidFill>
              <a:latin typeface="PT Sans"/>
              <a:ea typeface="PT Sans"/>
              <a:cs typeface="PT Sans"/>
              <a:sym typeface="PT Sans"/>
            </a:endParaRPr>
          </a:p>
          <a:p>
            <a:pPr indent="0" lvl="0" marL="457200" rtl="0" algn="ctr">
              <a:spcBef>
                <a:spcPts val="0"/>
              </a:spcBef>
              <a:spcAft>
                <a:spcPts val="0"/>
              </a:spcAft>
              <a:buNone/>
            </a:pPr>
            <a:r>
              <a:rPr lang="ro" sz="1300">
                <a:solidFill>
                  <a:schemeClr val="lt1"/>
                </a:solidFill>
                <a:latin typeface="PT Sans"/>
                <a:ea typeface="PT Sans"/>
                <a:cs typeface="PT Sans"/>
                <a:sym typeface="PT Sans"/>
              </a:rPr>
              <a:t>For the object detection we used Yolov5, </a:t>
            </a:r>
            <a:r>
              <a:rPr lang="ro" sz="1300">
                <a:solidFill>
                  <a:schemeClr val="lt1"/>
                </a:solidFill>
                <a:latin typeface="PT Sans"/>
                <a:ea typeface="PT Sans"/>
                <a:cs typeface="PT Sans"/>
                <a:sym typeface="PT Sans"/>
              </a:rPr>
              <a:t>a novel convolutional neural network (CNN) that detects objects in real-time with great accuracy. This approach uses a single neural network to process the entire picture, then separates it into parts and predicts bounding boxes and probabilities for each component. These bounding boxes are weighted by the expected probability. The method “just looks once” at the image in the sense that it makes predictions after only one forward propagation run through the neural network. It then delivers detected items after non-max suppression (which ensures that the object detection algorithm only identifies each object once).</a:t>
            </a:r>
            <a:endParaRPr sz="1300">
              <a:solidFill>
                <a:schemeClr val="lt1"/>
              </a:solidFill>
              <a:latin typeface="PT Sans"/>
              <a:ea typeface="PT Sans"/>
              <a:cs typeface="PT Sans"/>
              <a:sym typeface="PT Sans"/>
            </a:endParaRPr>
          </a:p>
        </p:txBody>
      </p:sp>
      <p:pic>
        <p:nvPicPr>
          <p:cNvPr id="2735" name="Google Shape;2735;p40"/>
          <p:cNvPicPr preferRelativeResize="0"/>
          <p:nvPr/>
        </p:nvPicPr>
        <p:blipFill>
          <a:blip r:embed="rId3">
            <a:alphaModFix/>
          </a:blip>
          <a:stretch>
            <a:fillRect/>
          </a:stretch>
        </p:blipFill>
        <p:spPr>
          <a:xfrm>
            <a:off x="7081619" y="493644"/>
            <a:ext cx="2062375" cy="598450"/>
          </a:xfrm>
          <a:prstGeom prst="rect">
            <a:avLst/>
          </a:prstGeom>
          <a:noFill/>
          <a:ln>
            <a:noFill/>
          </a:ln>
        </p:spPr>
      </p:pic>
      <p:pic>
        <p:nvPicPr>
          <p:cNvPr id="2736" name="Google Shape;2736;p40"/>
          <p:cNvPicPr preferRelativeResize="0"/>
          <p:nvPr/>
        </p:nvPicPr>
        <p:blipFill rotWithShape="1">
          <a:blip r:embed="rId4">
            <a:alphaModFix/>
          </a:blip>
          <a:srcRect b="41175" l="40902" r="27926" t="34531"/>
          <a:stretch/>
        </p:blipFill>
        <p:spPr>
          <a:xfrm>
            <a:off x="2298742" y="4589400"/>
            <a:ext cx="1601733" cy="415500"/>
          </a:xfrm>
          <a:prstGeom prst="rect">
            <a:avLst/>
          </a:prstGeom>
          <a:noFill/>
          <a:ln>
            <a:noFill/>
          </a:ln>
        </p:spPr>
      </p:pic>
      <p:sp>
        <p:nvSpPr>
          <p:cNvPr id="2737" name="Google Shape;2737;p40"/>
          <p:cNvSpPr txBox="1"/>
          <p:nvPr/>
        </p:nvSpPr>
        <p:spPr>
          <a:xfrm>
            <a:off x="5218750" y="4546600"/>
            <a:ext cx="2432400" cy="415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Clr>
                <a:schemeClr val="dk1"/>
              </a:buClr>
              <a:buSzPts val="1100"/>
              <a:buFont typeface="Arial"/>
              <a:buNone/>
            </a:pPr>
            <a:r>
              <a:rPr lang="ro" sz="1500">
                <a:solidFill>
                  <a:schemeClr val="lt1"/>
                </a:solidFill>
                <a:latin typeface="PT Sans"/>
                <a:ea typeface="PT Sans"/>
                <a:cs typeface="PT Sans"/>
                <a:sym typeface="PT Sans"/>
              </a:rPr>
              <a:t>“</a:t>
            </a:r>
            <a:r>
              <a:rPr lang="ro" sz="1500">
                <a:solidFill>
                  <a:schemeClr val="lt1"/>
                </a:solidFill>
                <a:latin typeface="PT Sans"/>
                <a:ea typeface="PT Sans"/>
                <a:cs typeface="PT Sans"/>
                <a:sym typeface="PT Sans"/>
              </a:rPr>
              <a:t>You Only Look Once”</a:t>
            </a:r>
            <a:endParaRPr sz="1600">
              <a:solidFill>
                <a:schemeClr val="lt1"/>
              </a:solidFill>
              <a:latin typeface="PT Sans"/>
              <a:ea typeface="PT Sans"/>
              <a:cs typeface="PT Sans"/>
              <a:sym typeface="P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41"/>
          <p:cNvSpPr txBox="1"/>
          <p:nvPr>
            <p:ph type="title"/>
          </p:nvPr>
        </p:nvSpPr>
        <p:spPr>
          <a:xfrm>
            <a:off x="713100" y="7614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3100"/>
              <a:t>Object Detection Approach</a:t>
            </a:r>
            <a:endParaRPr sz="3100"/>
          </a:p>
        </p:txBody>
      </p:sp>
      <p:pic>
        <p:nvPicPr>
          <p:cNvPr id="2743" name="Google Shape;2743;p41"/>
          <p:cNvPicPr preferRelativeResize="0"/>
          <p:nvPr/>
        </p:nvPicPr>
        <p:blipFill>
          <a:blip r:embed="rId3">
            <a:alphaModFix/>
          </a:blip>
          <a:stretch>
            <a:fillRect/>
          </a:stretch>
        </p:blipFill>
        <p:spPr>
          <a:xfrm>
            <a:off x="7081619" y="493644"/>
            <a:ext cx="2062375" cy="598450"/>
          </a:xfrm>
          <a:prstGeom prst="rect">
            <a:avLst/>
          </a:prstGeom>
          <a:noFill/>
          <a:ln>
            <a:noFill/>
          </a:ln>
        </p:spPr>
      </p:pic>
      <p:sp>
        <p:nvSpPr>
          <p:cNvPr id="2744" name="Google Shape;2744;p41"/>
          <p:cNvSpPr txBox="1"/>
          <p:nvPr/>
        </p:nvSpPr>
        <p:spPr>
          <a:xfrm>
            <a:off x="713100" y="1434700"/>
            <a:ext cx="54663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lt1"/>
                </a:solidFill>
                <a:latin typeface="PT Sans"/>
                <a:ea typeface="PT Sans"/>
                <a:cs typeface="PT Sans"/>
                <a:sym typeface="PT Sans"/>
              </a:rPr>
              <a:t>Initially considered approaches:</a:t>
            </a:r>
            <a:endParaRPr>
              <a:solidFill>
                <a:schemeClr val="lt1"/>
              </a:solidFill>
              <a:latin typeface="PT Sans"/>
              <a:ea typeface="PT Sans"/>
              <a:cs typeface="PT Sans"/>
              <a:sym typeface="PT Sans"/>
            </a:endParaRPr>
          </a:p>
          <a:p>
            <a:pPr indent="-317500" lvl="0" marL="457200" rtl="0" algn="l">
              <a:spcBef>
                <a:spcPts val="0"/>
              </a:spcBef>
              <a:spcAft>
                <a:spcPts val="0"/>
              </a:spcAft>
              <a:buClr>
                <a:schemeClr val="lt1"/>
              </a:buClr>
              <a:buSzPts val="1400"/>
              <a:buFont typeface="PT Sans"/>
              <a:buAutoNum type="arabicPeriod"/>
            </a:pPr>
            <a:r>
              <a:rPr lang="ro">
                <a:solidFill>
                  <a:schemeClr val="lt1"/>
                </a:solidFill>
                <a:latin typeface="PT Sans"/>
                <a:ea typeface="PT Sans"/>
                <a:cs typeface="PT Sans"/>
                <a:sym typeface="PT Sans"/>
              </a:rPr>
              <a:t>HSV Thresholding</a:t>
            </a:r>
            <a:endParaRPr>
              <a:solidFill>
                <a:schemeClr val="lt1"/>
              </a:solidFill>
              <a:latin typeface="PT Sans"/>
              <a:ea typeface="PT Sans"/>
              <a:cs typeface="PT Sans"/>
              <a:sym typeface="PT Sans"/>
            </a:endParaRPr>
          </a:p>
          <a:p>
            <a:pPr indent="-317500" lvl="0" marL="457200" rtl="0" algn="l">
              <a:spcBef>
                <a:spcPts val="0"/>
              </a:spcBef>
              <a:spcAft>
                <a:spcPts val="0"/>
              </a:spcAft>
              <a:buClr>
                <a:schemeClr val="lt1"/>
              </a:buClr>
              <a:buSzPts val="1400"/>
              <a:buFont typeface="PT Sans"/>
              <a:buAutoNum type="arabicPeriod"/>
            </a:pPr>
            <a:r>
              <a:rPr lang="ro">
                <a:solidFill>
                  <a:schemeClr val="lt1"/>
                </a:solidFill>
                <a:latin typeface="PT Sans"/>
                <a:ea typeface="PT Sans"/>
                <a:cs typeface="PT Sans"/>
                <a:sym typeface="PT Sans"/>
              </a:rPr>
              <a:t>Convolutional Neural Network </a:t>
            </a:r>
            <a:r>
              <a:rPr lang="ro" sz="1500" u="sng">
                <a:solidFill>
                  <a:srgbClr val="8AB4F8"/>
                </a:solidFill>
                <a:highlight>
                  <a:srgbClr val="202124"/>
                </a:highlight>
                <a:hlinkClick r:id="rId4">
                  <a:extLst>
                    <a:ext uri="{A12FA001-AC4F-418D-AE19-62706E023703}">
                      <ahyp:hlinkClr val="tx"/>
                    </a:ext>
                  </a:extLst>
                </a:hlinkClick>
              </a:rPr>
              <a:t>✔️</a:t>
            </a:r>
            <a:r>
              <a:rPr lang="ro">
                <a:solidFill>
                  <a:schemeClr val="lt1"/>
                </a:solidFill>
                <a:latin typeface="PT Sans"/>
                <a:ea typeface="PT Sans"/>
                <a:cs typeface="PT Sans"/>
                <a:sym typeface="PT Sans"/>
              </a:rPr>
              <a:t> </a:t>
            </a:r>
            <a:endParaRPr>
              <a:solidFill>
                <a:schemeClr val="lt1"/>
              </a:solidFill>
              <a:latin typeface="PT Sans"/>
              <a:ea typeface="PT Sans"/>
              <a:cs typeface="PT Sans"/>
              <a:sym typeface="PT Sans"/>
            </a:endParaRPr>
          </a:p>
        </p:txBody>
      </p:sp>
      <p:sp>
        <p:nvSpPr>
          <p:cNvPr id="2745" name="Google Shape;2745;p41"/>
          <p:cNvSpPr txBox="1"/>
          <p:nvPr/>
        </p:nvSpPr>
        <p:spPr>
          <a:xfrm>
            <a:off x="4572000" y="1591300"/>
            <a:ext cx="3572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T Sans"/>
              <a:buChar char="●"/>
            </a:pPr>
            <a:r>
              <a:rPr lang="ro">
                <a:solidFill>
                  <a:schemeClr val="lt1"/>
                </a:solidFill>
                <a:latin typeface="PT Sans"/>
                <a:ea typeface="PT Sans"/>
                <a:cs typeface="PT Sans"/>
                <a:sym typeface="PT Sans"/>
              </a:rPr>
              <a:t>Access </a:t>
            </a:r>
            <a:r>
              <a:rPr lang="ro">
                <a:solidFill>
                  <a:schemeClr val="lt1"/>
                </a:solidFill>
                <a:latin typeface="PT Sans"/>
                <a:ea typeface="PT Sans"/>
                <a:cs typeface="PT Sans"/>
                <a:sym typeface="PT Sans"/>
              </a:rPr>
              <a:t>a dataset containing images from logs of a Duckiebot in a Duckietown in a variety of lighting conditions with objects. </a:t>
            </a:r>
            <a:endParaRPr>
              <a:solidFill>
                <a:schemeClr val="lt1"/>
              </a:solidFill>
              <a:latin typeface="PT Sans"/>
              <a:ea typeface="PT Sans"/>
              <a:cs typeface="PT Sans"/>
              <a:sym typeface="PT Sans"/>
            </a:endParaRPr>
          </a:p>
          <a:p>
            <a:pPr indent="-317500" lvl="0" marL="457200" rtl="0" algn="l">
              <a:spcBef>
                <a:spcPts val="0"/>
              </a:spcBef>
              <a:spcAft>
                <a:spcPts val="0"/>
              </a:spcAft>
              <a:buClr>
                <a:schemeClr val="lt1"/>
              </a:buClr>
              <a:buSzPts val="1400"/>
              <a:buFont typeface="PT Sans"/>
              <a:buChar char="●"/>
            </a:pPr>
            <a:r>
              <a:rPr lang="ro">
                <a:solidFill>
                  <a:schemeClr val="lt1"/>
                </a:solidFill>
                <a:latin typeface="PT Sans"/>
                <a:ea typeface="PT Sans"/>
                <a:cs typeface="PT Sans"/>
                <a:sym typeface="PT Sans"/>
              </a:rPr>
              <a:t>Annotate each image (VoTT) by boxing each object type we later want to detect.</a:t>
            </a:r>
            <a:endParaRPr>
              <a:solidFill>
                <a:schemeClr val="lt1"/>
              </a:solidFill>
              <a:latin typeface="PT Sans"/>
              <a:ea typeface="PT Sans"/>
              <a:cs typeface="PT Sans"/>
              <a:sym typeface="PT Sans"/>
            </a:endParaRPr>
          </a:p>
          <a:p>
            <a:pPr indent="-317500" lvl="0" marL="457200" rtl="0" algn="l">
              <a:spcBef>
                <a:spcPts val="0"/>
              </a:spcBef>
              <a:spcAft>
                <a:spcPts val="0"/>
              </a:spcAft>
              <a:buClr>
                <a:schemeClr val="lt1"/>
              </a:buClr>
              <a:buSzPts val="1400"/>
              <a:buFont typeface="PT Sans"/>
              <a:buChar char="●"/>
            </a:pPr>
            <a:r>
              <a:rPr lang="ro">
                <a:solidFill>
                  <a:schemeClr val="lt1"/>
                </a:solidFill>
                <a:latin typeface="PT Sans"/>
                <a:ea typeface="PT Sans"/>
                <a:cs typeface="PT Sans"/>
                <a:sym typeface="PT Sans"/>
              </a:rPr>
              <a:t>Perform data collection with the annotated images (Roboflow).</a:t>
            </a:r>
            <a:endParaRPr>
              <a:solidFill>
                <a:schemeClr val="lt1"/>
              </a:solidFill>
              <a:latin typeface="PT Sans"/>
              <a:ea typeface="PT Sans"/>
              <a:cs typeface="PT Sans"/>
              <a:sym typeface="PT Sans"/>
            </a:endParaRPr>
          </a:p>
          <a:p>
            <a:pPr indent="-317500" lvl="0" marL="457200" rtl="0" algn="l">
              <a:spcBef>
                <a:spcPts val="0"/>
              </a:spcBef>
              <a:spcAft>
                <a:spcPts val="0"/>
              </a:spcAft>
              <a:buClr>
                <a:schemeClr val="lt1"/>
              </a:buClr>
              <a:buSzPts val="1400"/>
              <a:buFont typeface="PT Sans"/>
              <a:buChar char="●"/>
            </a:pPr>
            <a:r>
              <a:rPr lang="ro">
                <a:solidFill>
                  <a:schemeClr val="lt1"/>
                </a:solidFill>
                <a:latin typeface="PT Sans"/>
                <a:ea typeface="PT Sans"/>
                <a:cs typeface="PT Sans"/>
                <a:sym typeface="PT Sans"/>
              </a:rPr>
              <a:t>Use the Yolov5 (novel convolutional neural network  that detects objects in real-time with great accuracy) to train our algorithm and later perform object detection for duckies and duckiebots.</a:t>
            </a:r>
            <a:endParaRPr>
              <a:solidFill>
                <a:schemeClr val="lt1"/>
              </a:solidFill>
              <a:latin typeface="PT Sans"/>
              <a:ea typeface="PT Sans"/>
              <a:cs typeface="PT Sans"/>
              <a:sym typeface="PT Sans"/>
            </a:endParaRPr>
          </a:p>
        </p:txBody>
      </p:sp>
      <p:pic>
        <p:nvPicPr>
          <p:cNvPr id="2746" name="Google Shape;2746;p41"/>
          <p:cNvPicPr preferRelativeResize="0"/>
          <p:nvPr/>
        </p:nvPicPr>
        <p:blipFill>
          <a:blip r:embed="rId5">
            <a:alphaModFix/>
          </a:blip>
          <a:stretch>
            <a:fillRect/>
          </a:stretch>
        </p:blipFill>
        <p:spPr>
          <a:xfrm>
            <a:off x="939075" y="2381876"/>
            <a:ext cx="2843675" cy="208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42"/>
          <p:cNvSpPr txBox="1"/>
          <p:nvPr>
            <p:ph type="title"/>
          </p:nvPr>
        </p:nvSpPr>
        <p:spPr>
          <a:xfrm>
            <a:off x="1182000" y="13207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5700"/>
              <a:t>Displacement Computation</a:t>
            </a:r>
            <a:endParaRPr sz="5700"/>
          </a:p>
          <a:p>
            <a:pPr indent="0" lvl="0" marL="0" rtl="0" algn="ctr">
              <a:spcBef>
                <a:spcPts val="0"/>
              </a:spcBef>
              <a:spcAft>
                <a:spcPts val="0"/>
              </a:spcAft>
              <a:buNone/>
            </a:pPr>
            <a:r>
              <a:t/>
            </a:r>
            <a:endParaRPr sz="100"/>
          </a:p>
        </p:txBody>
      </p:sp>
      <p:pic>
        <p:nvPicPr>
          <p:cNvPr id="2752" name="Google Shape;2752;p42"/>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43"/>
          <p:cNvSpPr txBox="1"/>
          <p:nvPr>
            <p:ph type="title"/>
          </p:nvPr>
        </p:nvSpPr>
        <p:spPr>
          <a:xfrm>
            <a:off x="1182000" y="1040125"/>
            <a:ext cx="6780000" cy="10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2000"/>
              <a:t>Displacement Computation</a:t>
            </a:r>
            <a:endParaRPr sz="2000"/>
          </a:p>
        </p:txBody>
      </p:sp>
      <p:sp>
        <p:nvSpPr>
          <p:cNvPr id="2758" name="Google Shape;2758;p43"/>
          <p:cNvSpPr txBox="1"/>
          <p:nvPr/>
        </p:nvSpPr>
        <p:spPr>
          <a:xfrm>
            <a:off x="1512700" y="2122375"/>
            <a:ext cx="3202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T Sans"/>
              <a:buChar char="-"/>
            </a:pPr>
            <a:r>
              <a:rPr lang="ro">
                <a:solidFill>
                  <a:schemeClr val="lt1"/>
                </a:solidFill>
                <a:latin typeface="PT Sans"/>
                <a:ea typeface="PT Sans"/>
                <a:cs typeface="PT Sans"/>
                <a:sym typeface="PT Sans"/>
              </a:rPr>
              <a:t>Once we detect the object, we want to use the camera to compute the shortest distance from our duckiebot to the identified object.</a:t>
            </a:r>
            <a:endParaRPr>
              <a:solidFill>
                <a:schemeClr val="lt1"/>
              </a:solidFill>
              <a:latin typeface="PT Sans"/>
              <a:ea typeface="PT Sans"/>
              <a:cs typeface="PT Sans"/>
              <a:sym typeface="PT Sans"/>
            </a:endParaRPr>
          </a:p>
          <a:p>
            <a:pPr indent="-317500" lvl="0" marL="457200" rtl="0" algn="l">
              <a:spcBef>
                <a:spcPts val="0"/>
              </a:spcBef>
              <a:spcAft>
                <a:spcPts val="0"/>
              </a:spcAft>
              <a:buClr>
                <a:schemeClr val="lt1"/>
              </a:buClr>
              <a:buSzPts val="1400"/>
              <a:buFont typeface="PT Sans"/>
              <a:buChar char="-"/>
            </a:pPr>
            <a:r>
              <a:rPr lang="ro">
                <a:solidFill>
                  <a:schemeClr val="lt1"/>
                </a:solidFill>
                <a:latin typeface="PT Sans"/>
                <a:ea typeface="PT Sans"/>
                <a:cs typeface="PT Sans"/>
                <a:sym typeface="PT Sans"/>
              </a:rPr>
              <a:t>We did this by using a </a:t>
            </a:r>
            <a:r>
              <a:rPr lang="ro">
                <a:solidFill>
                  <a:schemeClr val="lt1"/>
                </a:solidFill>
                <a:latin typeface="PT Sans"/>
                <a:ea typeface="PT Sans"/>
                <a:cs typeface="PT Sans"/>
                <a:sym typeface="PT Sans"/>
              </a:rPr>
              <a:t>separate</a:t>
            </a:r>
            <a:r>
              <a:rPr lang="ro">
                <a:solidFill>
                  <a:schemeClr val="lt1"/>
                </a:solidFill>
                <a:latin typeface="PT Sans"/>
                <a:ea typeface="PT Sans"/>
                <a:cs typeface="PT Sans"/>
                <a:sym typeface="PT Sans"/>
              </a:rPr>
              <a:t> python script which, after being run, printed the shortest distance to the console.</a:t>
            </a:r>
            <a:endParaRPr>
              <a:solidFill>
                <a:schemeClr val="lt1"/>
              </a:solidFill>
              <a:latin typeface="PT Sans"/>
              <a:ea typeface="PT Sans"/>
              <a:cs typeface="PT Sans"/>
              <a:sym typeface="PT Sans"/>
            </a:endParaRPr>
          </a:p>
        </p:txBody>
      </p:sp>
      <p:pic>
        <p:nvPicPr>
          <p:cNvPr id="2759" name="Google Shape;2759;p43"/>
          <p:cNvPicPr preferRelativeResize="0"/>
          <p:nvPr/>
        </p:nvPicPr>
        <p:blipFill>
          <a:blip r:embed="rId3">
            <a:alphaModFix/>
          </a:blip>
          <a:stretch>
            <a:fillRect/>
          </a:stretch>
        </p:blipFill>
        <p:spPr>
          <a:xfrm>
            <a:off x="7081619" y="493644"/>
            <a:ext cx="2062375" cy="598450"/>
          </a:xfrm>
          <a:prstGeom prst="rect">
            <a:avLst/>
          </a:prstGeom>
          <a:noFill/>
          <a:ln>
            <a:noFill/>
          </a:ln>
        </p:spPr>
      </p:pic>
      <p:pic>
        <p:nvPicPr>
          <p:cNvPr id="2760" name="Google Shape;2760;p43"/>
          <p:cNvPicPr preferRelativeResize="0"/>
          <p:nvPr/>
        </p:nvPicPr>
        <p:blipFill>
          <a:blip r:embed="rId4">
            <a:alphaModFix/>
          </a:blip>
          <a:stretch>
            <a:fillRect/>
          </a:stretch>
        </p:blipFill>
        <p:spPr>
          <a:xfrm>
            <a:off x="4714900" y="2122385"/>
            <a:ext cx="2762275" cy="2069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4" name="Shape 2764"/>
        <p:cNvGrpSpPr/>
        <p:nvPr/>
      </p:nvGrpSpPr>
      <p:grpSpPr>
        <a:xfrm>
          <a:off x="0" y="0"/>
          <a:ext cx="0" cy="0"/>
          <a:chOff x="0" y="0"/>
          <a:chExt cx="0" cy="0"/>
        </a:xfrm>
      </p:grpSpPr>
      <p:sp>
        <p:nvSpPr>
          <p:cNvPr id="2765" name="Google Shape;2765;p44"/>
          <p:cNvSpPr txBox="1"/>
          <p:nvPr>
            <p:ph type="title"/>
          </p:nvPr>
        </p:nvSpPr>
        <p:spPr>
          <a:xfrm>
            <a:off x="1182000" y="1040125"/>
            <a:ext cx="6780000" cy="10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2000"/>
              <a:t>Displacement Computation</a:t>
            </a:r>
            <a:endParaRPr sz="2000"/>
          </a:p>
        </p:txBody>
      </p:sp>
      <p:sp>
        <p:nvSpPr>
          <p:cNvPr id="2766" name="Google Shape;2766;p44"/>
          <p:cNvSpPr txBox="1"/>
          <p:nvPr/>
        </p:nvSpPr>
        <p:spPr>
          <a:xfrm>
            <a:off x="1523400" y="1715200"/>
            <a:ext cx="609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T Sans"/>
              <a:ea typeface="PT Sans"/>
              <a:cs typeface="PT Sans"/>
              <a:sym typeface="PT Sans"/>
            </a:endParaRPr>
          </a:p>
          <a:p>
            <a:pPr indent="0" lvl="0" marL="0" rtl="0" algn="ctr">
              <a:spcBef>
                <a:spcPts val="0"/>
              </a:spcBef>
              <a:spcAft>
                <a:spcPts val="0"/>
              </a:spcAft>
              <a:buNone/>
            </a:pPr>
            <a:r>
              <a:rPr lang="ro">
                <a:solidFill>
                  <a:schemeClr val="lt1"/>
                </a:solidFill>
                <a:latin typeface="PT Sans"/>
                <a:ea typeface="PT Sans"/>
                <a:cs typeface="PT Sans"/>
                <a:sym typeface="PT Sans"/>
              </a:rPr>
              <a:t>The code was ideally designed for computing the distances from other Duckiebots (specifically, using the back of a duckiebot). However, it must be noted that this computation only works when the Duckiebot is the largest object in the frame (no integration to the detection part). It was implemented like this because since this feature was meant to be developed as a safety measure to avoid collisions, the distance only becomes relevant when the object is close.</a:t>
            </a:r>
            <a:endParaRPr>
              <a:solidFill>
                <a:schemeClr val="lt1"/>
              </a:solidFill>
              <a:latin typeface="PT Sans"/>
              <a:ea typeface="PT Sans"/>
              <a:cs typeface="PT Sans"/>
              <a:sym typeface="PT Sans"/>
            </a:endParaRPr>
          </a:p>
        </p:txBody>
      </p:sp>
      <p:pic>
        <p:nvPicPr>
          <p:cNvPr id="2767" name="Google Shape;2767;p44"/>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1" name="Shape 2771"/>
        <p:cNvGrpSpPr/>
        <p:nvPr/>
      </p:nvGrpSpPr>
      <p:grpSpPr>
        <a:xfrm>
          <a:off x="0" y="0"/>
          <a:ext cx="0" cy="0"/>
          <a:chOff x="0" y="0"/>
          <a:chExt cx="0" cy="0"/>
        </a:xfrm>
      </p:grpSpPr>
      <p:sp>
        <p:nvSpPr>
          <p:cNvPr id="2772" name="Google Shape;2772;p45"/>
          <p:cNvSpPr txBox="1"/>
          <p:nvPr>
            <p:ph type="title"/>
          </p:nvPr>
        </p:nvSpPr>
        <p:spPr>
          <a:xfrm>
            <a:off x="1182000" y="1040125"/>
            <a:ext cx="6780000" cy="10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2000"/>
              <a:t>Displacement Computation</a:t>
            </a:r>
            <a:endParaRPr sz="2000"/>
          </a:p>
        </p:txBody>
      </p:sp>
      <p:sp>
        <p:nvSpPr>
          <p:cNvPr id="2773" name="Google Shape;2773;p45"/>
          <p:cNvSpPr txBox="1"/>
          <p:nvPr/>
        </p:nvSpPr>
        <p:spPr>
          <a:xfrm>
            <a:off x="1523400" y="1908100"/>
            <a:ext cx="609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lt1"/>
                </a:solidFill>
                <a:latin typeface="PT Sans"/>
                <a:ea typeface="PT Sans"/>
                <a:cs typeface="PT Sans"/>
                <a:sym typeface="PT Sans"/>
              </a:rPr>
              <a:t>The actual code was implemented using a Canny Edge detector to identify the contours, select the largest one and then compute the bounding box. </a:t>
            </a:r>
            <a:endParaRPr>
              <a:solidFill>
                <a:schemeClr val="lt1"/>
              </a:solidFill>
              <a:latin typeface="PT Sans"/>
              <a:ea typeface="PT Sans"/>
              <a:cs typeface="PT Sans"/>
              <a:sym typeface="PT Sans"/>
            </a:endParaRPr>
          </a:p>
        </p:txBody>
      </p:sp>
      <p:pic>
        <p:nvPicPr>
          <p:cNvPr id="2774" name="Google Shape;2774;p45"/>
          <p:cNvPicPr preferRelativeResize="0"/>
          <p:nvPr/>
        </p:nvPicPr>
        <p:blipFill>
          <a:blip r:embed="rId3">
            <a:alphaModFix/>
          </a:blip>
          <a:stretch>
            <a:fillRect/>
          </a:stretch>
        </p:blipFill>
        <p:spPr>
          <a:xfrm>
            <a:off x="7081619" y="493644"/>
            <a:ext cx="2062375" cy="598450"/>
          </a:xfrm>
          <a:prstGeom prst="rect">
            <a:avLst/>
          </a:prstGeom>
          <a:noFill/>
          <a:ln>
            <a:noFill/>
          </a:ln>
        </p:spPr>
      </p:pic>
      <p:pic>
        <p:nvPicPr>
          <p:cNvPr id="2775" name="Google Shape;2775;p45"/>
          <p:cNvPicPr preferRelativeResize="0"/>
          <p:nvPr/>
        </p:nvPicPr>
        <p:blipFill>
          <a:blip r:embed="rId4">
            <a:alphaModFix/>
          </a:blip>
          <a:stretch>
            <a:fillRect/>
          </a:stretch>
        </p:blipFill>
        <p:spPr>
          <a:xfrm>
            <a:off x="3245450" y="2571750"/>
            <a:ext cx="2653107" cy="183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9" name="Shape 2779"/>
        <p:cNvGrpSpPr/>
        <p:nvPr/>
      </p:nvGrpSpPr>
      <p:grpSpPr>
        <a:xfrm>
          <a:off x="0" y="0"/>
          <a:ext cx="0" cy="0"/>
          <a:chOff x="0" y="0"/>
          <a:chExt cx="0" cy="0"/>
        </a:xfrm>
      </p:grpSpPr>
      <p:sp>
        <p:nvSpPr>
          <p:cNvPr id="2780" name="Google Shape;2780;p46"/>
          <p:cNvSpPr txBox="1"/>
          <p:nvPr>
            <p:ph type="title"/>
          </p:nvPr>
        </p:nvSpPr>
        <p:spPr>
          <a:xfrm>
            <a:off x="1137575" y="750800"/>
            <a:ext cx="6780000" cy="10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2100"/>
              <a:t>Further implications of our project</a:t>
            </a:r>
            <a:endParaRPr sz="2100"/>
          </a:p>
        </p:txBody>
      </p:sp>
      <p:sp>
        <p:nvSpPr>
          <p:cNvPr id="2781" name="Google Shape;2781;p46"/>
          <p:cNvSpPr txBox="1"/>
          <p:nvPr/>
        </p:nvSpPr>
        <p:spPr>
          <a:xfrm>
            <a:off x="3200225" y="2422425"/>
            <a:ext cx="372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lt1"/>
                </a:solidFill>
                <a:latin typeface="PT Sans"/>
                <a:ea typeface="PT Sans"/>
                <a:cs typeface="PT Sans"/>
                <a:sym typeface="PT Sans"/>
              </a:rPr>
              <a:t>Assistance in autonomous driving by detecting when we are getting too close to a car/object using our displacement computation.</a:t>
            </a:r>
            <a:endParaRPr>
              <a:solidFill>
                <a:schemeClr val="lt1"/>
              </a:solidFill>
              <a:latin typeface="PT Sans"/>
              <a:ea typeface="PT Sans"/>
              <a:cs typeface="PT Sans"/>
              <a:sym typeface="PT Sans"/>
            </a:endParaRPr>
          </a:p>
        </p:txBody>
      </p:sp>
      <p:pic>
        <p:nvPicPr>
          <p:cNvPr id="2782" name="Google Shape;2782;p46"/>
          <p:cNvPicPr preferRelativeResize="0"/>
          <p:nvPr/>
        </p:nvPicPr>
        <p:blipFill>
          <a:blip r:embed="rId3">
            <a:alphaModFix/>
          </a:blip>
          <a:stretch>
            <a:fillRect/>
          </a:stretch>
        </p:blipFill>
        <p:spPr>
          <a:xfrm>
            <a:off x="7081619" y="493644"/>
            <a:ext cx="2062375" cy="598450"/>
          </a:xfrm>
          <a:prstGeom prst="rect">
            <a:avLst/>
          </a:prstGeom>
          <a:noFill/>
          <a:ln>
            <a:noFill/>
          </a:ln>
        </p:spPr>
      </p:pic>
      <p:pic>
        <p:nvPicPr>
          <p:cNvPr id="2783" name="Google Shape;2783;p46"/>
          <p:cNvPicPr preferRelativeResize="0"/>
          <p:nvPr/>
        </p:nvPicPr>
        <p:blipFill>
          <a:blip r:embed="rId4">
            <a:alphaModFix/>
          </a:blip>
          <a:stretch>
            <a:fillRect/>
          </a:stretch>
        </p:blipFill>
        <p:spPr>
          <a:xfrm>
            <a:off x="1137575" y="1768700"/>
            <a:ext cx="598450" cy="598450"/>
          </a:xfrm>
          <a:prstGeom prst="rect">
            <a:avLst/>
          </a:prstGeom>
          <a:noFill/>
          <a:ln>
            <a:noFill/>
          </a:ln>
        </p:spPr>
      </p:pic>
      <p:sp>
        <p:nvSpPr>
          <p:cNvPr id="2784" name="Google Shape;2784;p46"/>
          <p:cNvSpPr txBox="1"/>
          <p:nvPr/>
        </p:nvSpPr>
        <p:spPr>
          <a:xfrm>
            <a:off x="1736025" y="1760113"/>
            <a:ext cx="372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lt1"/>
                </a:solidFill>
                <a:latin typeface="PT Sans"/>
                <a:ea typeface="PT Sans"/>
                <a:cs typeface="PT Sans"/>
                <a:sym typeface="PT Sans"/>
              </a:rPr>
              <a:t>Ability to detect the closest charging station and go to it when needed.</a:t>
            </a:r>
            <a:endParaRPr>
              <a:solidFill>
                <a:schemeClr val="lt1"/>
              </a:solidFill>
              <a:latin typeface="PT Sans"/>
              <a:ea typeface="PT Sans"/>
              <a:cs typeface="PT Sans"/>
              <a:sym typeface="PT Sans"/>
            </a:endParaRPr>
          </a:p>
        </p:txBody>
      </p:sp>
      <p:sp>
        <p:nvSpPr>
          <p:cNvPr id="2785" name="Google Shape;2785;p46"/>
          <p:cNvSpPr txBox="1"/>
          <p:nvPr/>
        </p:nvSpPr>
        <p:spPr>
          <a:xfrm>
            <a:off x="4593650" y="3300425"/>
            <a:ext cx="372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lt1"/>
                </a:solidFill>
                <a:latin typeface="PT Sans"/>
                <a:ea typeface="PT Sans"/>
                <a:cs typeface="PT Sans"/>
                <a:sym typeface="PT Sans"/>
              </a:rPr>
              <a:t>P</a:t>
            </a:r>
            <a:r>
              <a:rPr lang="ro">
                <a:solidFill>
                  <a:schemeClr val="lt1"/>
                </a:solidFill>
                <a:latin typeface="PT Sans"/>
                <a:ea typeface="PT Sans"/>
                <a:cs typeface="PT Sans"/>
                <a:sym typeface="PT Sans"/>
              </a:rPr>
              <a:t>ossibility of further implementing an autonomous cab system - driving to the closest passenger (duckie in our case) who needs a ride.</a:t>
            </a:r>
            <a:endParaRPr>
              <a:solidFill>
                <a:schemeClr val="lt1"/>
              </a:solidFill>
              <a:latin typeface="PT Sans"/>
              <a:ea typeface="PT Sans"/>
              <a:cs typeface="PT Sans"/>
              <a:sym typeface="PT Sans"/>
            </a:endParaRPr>
          </a:p>
        </p:txBody>
      </p:sp>
      <p:pic>
        <p:nvPicPr>
          <p:cNvPr id="2786" name="Google Shape;2786;p46"/>
          <p:cNvPicPr preferRelativeResize="0"/>
          <p:nvPr/>
        </p:nvPicPr>
        <p:blipFill>
          <a:blip r:embed="rId5">
            <a:alphaModFix/>
          </a:blip>
          <a:stretch>
            <a:fillRect/>
          </a:stretch>
        </p:blipFill>
        <p:spPr>
          <a:xfrm>
            <a:off x="2325525" y="2455025"/>
            <a:ext cx="766100" cy="766100"/>
          </a:xfrm>
          <a:prstGeom prst="rect">
            <a:avLst/>
          </a:prstGeom>
          <a:noFill/>
          <a:ln>
            <a:noFill/>
          </a:ln>
        </p:spPr>
      </p:pic>
      <p:pic>
        <p:nvPicPr>
          <p:cNvPr id="2787" name="Google Shape;2787;p46"/>
          <p:cNvPicPr preferRelativeResize="0"/>
          <p:nvPr/>
        </p:nvPicPr>
        <p:blipFill>
          <a:blip r:embed="rId6">
            <a:alphaModFix/>
          </a:blip>
          <a:stretch>
            <a:fillRect/>
          </a:stretch>
        </p:blipFill>
        <p:spPr>
          <a:xfrm>
            <a:off x="3501925" y="3300425"/>
            <a:ext cx="960550" cy="96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47"/>
          <p:cNvSpPr txBox="1"/>
          <p:nvPr>
            <p:ph type="title"/>
          </p:nvPr>
        </p:nvSpPr>
        <p:spPr>
          <a:xfrm>
            <a:off x="1182000" y="13207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5700"/>
              <a:t>Results… (video)</a:t>
            </a:r>
            <a:endParaRPr sz="5700"/>
          </a:p>
          <a:p>
            <a:pPr indent="0" lvl="0" marL="0" rtl="0" algn="ctr">
              <a:spcBef>
                <a:spcPts val="0"/>
              </a:spcBef>
              <a:spcAft>
                <a:spcPts val="0"/>
              </a:spcAft>
              <a:buNone/>
            </a:pPr>
            <a:r>
              <a:t/>
            </a:r>
            <a:endParaRPr sz="100"/>
          </a:p>
        </p:txBody>
      </p:sp>
      <p:pic>
        <p:nvPicPr>
          <p:cNvPr id="2793" name="Google Shape;2793;p47"/>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sp>
        <p:nvSpPr>
          <p:cNvPr id="2798" name="Google Shape;2798;p48"/>
          <p:cNvSpPr txBox="1"/>
          <p:nvPr>
            <p:ph type="title"/>
          </p:nvPr>
        </p:nvSpPr>
        <p:spPr>
          <a:xfrm>
            <a:off x="1182000" y="8635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5100"/>
              <a:t>Thank you!</a:t>
            </a:r>
            <a:endParaRPr sz="5100"/>
          </a:p>
          <a:p>
            <a:pPr indent="0" lvl="0" marL="0" rtl="0" algn="ctr">
              <a:spcBef>
                <a:spcPts val="0"/>
              </a:spcBef>
              <a:spcAft>
                <a:spcPts val="0"/>
              </a:spcAft>
              <a:buNone/>
            </a:pPr>
            <a:r>
              <a:t/>
            </a:r>
            <a:endParaRPr sz="100"/>
          </a:p>
        </p:txBody>
      </p:sp>
      <p:pic>
        <p:nvPicPr>
          <p:cNvPr id="2799" name="Google Shape;2799;p48"/>
          <p:cNvPicPr preferRelativeResize="0"/>
          <p:nvPr/>
        </p:nvPicPr>
        <p:blipFill>
          <a:blip r:embed="rId3">
            <a:alphaModFix/>
          </a:blip>
          <a:stretch>
            <a:fillRect/>
          </a:stretch>
        </p:blipFill>
        <p:spPr>
          <a:xfrm>
            <a:off x="3935725" y="2571750"/>
            <a:ext cx="1272550" cy="127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9" name="Shape 2659"/>
        <p:cNvGrpSpPr/>
        <p:nvPr/>
      </p:nvGrpSpPr>
      <p:grpSpPr>
        <a:xfrm>
          <a:off x="0" y="0"/>
          <a:ext cx="0" cy="0"/>
          <a:chOff x="0" y="0"/>
          <a:chExt cx="0" cy="0"/>
        </a:xfrm>
      </p:grpSpPr>
      <p:sp>
        <p:nvSpPr>
          <p:cNvPr id="2660" name="Google Shape;2660;p31"/>
          <p:cNvSpPr txBox="1"/>
          <p:nvPr>
            <p:ph type="title"/>
          </p:nvPr>
        </p:nvSpPr>
        <p:spPr>
          <a:xfrm>
            <a:off x="1182000" y="1092100"/>
            <a:ext cx="6780000" cy="347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3000"/>
              <a:t>C</a:t>
            </a:r>
            <a:r>
              <a:rPr lang="ro" sz="3000"/>
              <a:t>onte</a:t>
            </a:r>
            <a:r>
              <a:rPr lang="ro" sz="3000"/>
              <a:t>nt</a:t>
            </a:r>
            <a:endParaRPr sz="3000"/>
          </a:p>
          <a:p>
            <a:pPr indent="0" lvl="0" marL="13716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ro" sz="2300"/>
              <a:t>Introduction </a:t>
            </a:r>
            <a:endParaRPr sz="2300"/>
          </a:p>
          <a:p>
            <a:pPr indent="-374650" lvl="0" marL="457200" rtl="0" algn="l">
              <a:spcBef>
                <a:spcPts val="0"/>
              </a:spcBef>
              <a:spcAft>
                <a:spcPts val="0"/>
              </a:spcAft>
              <a:buSzPts val="2300"/>
              <a:buAutoNum type="arabicPeriod"/>
            </a:pPr>
            <a:r>
              <a:rPr lang="ro" sz="2300"/>
              <a:t>Problem Formulation</a:t>
            </a:r>
            <a:endParaRPr sz="2300"/>
          </a:p>
          <a:p>
            <a:pPr indent="-374650" lvl="0" marL="457200" rtl="0" algn="l">
              <a:spcBef>
                <a:spcPts val="0"/>
              </a:spcBef>
              <a:spcAft>
                <a:spcPts val="0"/>
              </a:spcAft>
              <a:buSzPts val="2300"/>
              <a:buAutoNum type="arabicPeriod"/>
            </a:pPr>
            <a:r>
              <a:rPr lang="ro" sz="2300"/>
              <a:t>Approach</a:t>
            </a:r>
            <a:endParaRPr sz="2300"/>
          </a:p>
          <a:p>
            <a:pPr indent="0" lvl="0" marL="0" rtl="0" algn="l">
              <a:spcBef>
                <a:spcPts val="0"/>
              </a:spcBef>
              <a:spcAft>
                <a:spcPts val="0"/>
              </a:spcAft>
              <a:buNone/>
            </a:pPr>
            <a:r>
              <a:t/>
            </a:r>
            <a:endParaRPr sz="2300"/>
          </a:p>
          <a:p>
            <a:pPr indent="-374650" lvl="1" marL="1828800" rtl="0" algn="l">
              <a:spcBef>
                <a:spcPts val="0"/>
              </a:spcBef>
              <a:spcAft>
                <a:spcPts val="0"/>
              </a:spcAft>
              <a:buSzPts val="2300"/>
              <a:buAutoNum type="alphaLcPeriod"/>
            </a:pPr>
            <a:r>
              <a:rPr lang="ro" sz="2300"/>
              <a:t>Object identification</a:t>
            </a:r>
            <a:endParaRPr sz="2300"/>
          </a:p>
          <a:p>
            <a:pPr indent="-374650" lvl="1" marL="1828800" rtl="0" algn="l">
              <a:spcBef>
                <a:spcPts val="0"/>
              </a:spcBef>
              <a:spcAft>
                <a:spcPts val="0"/>
              </a:spcAft>
              <a:buSzPts val="2300"/>
              <a:buAutoNum type="alphaLcPeriod"/>
            </a:pPr>
            <a:r>
              <a:rPr lang="ro" sz="2300"/>
              <a:t>Displacement computation</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ro" sz="2300"/>
              <a:t>Further implications</a:t>
            </a:r>
            <a:endParaRPr sz="2300"/>
          </a:p>
          <a:p>
            <a:pPr indent="-374650" lvl="0" marL="457200" rtl="0" algn="l">
              <a:spcBef>
                <a:spcPts val="0"/>
              </a:spcBef>
              <a:spcAft>
                <a:spcPts val="0"/>
              </a:spcAft>
              <a:buSzPts val="2300"/>
              <a:buAutoNum type="arabicPeriod"/>
            </a:pPr>
            <a:r>
              <a:rPr lang="ro" sz="2300"/>
              <a:t>Results - Video</a:t>
            </a:r>
            <a:endParaRPr sz="2300"/>
          </a:p>
        </p:txBody>
      </p:sp>
      <p:pic>
        <p:nvPicPr>
          <p:cNvPr id="2661" name="Google Shape;2661;p31"/>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5" name="Shape 2665"/>
        <p:cNvGrpSpPr/>
        <p:nvPr/>
      </p:nvGrpSpPr>
      <p:grpSpPr>
        <a:xfrm>
          <a:off x="0" y="0"/>
          <a:ext cx="0" cy="0"/>
          <a:chOff x="0" y="0"/>
          <a:chExt cx="0" cy="0"/>
        </a:xfrm>
      </p:grpSpPr>
      <p:sp>
        <p:nvSpPr>
          <p:cNvPr id="2666" name="Google Shape;2666;p32"/>
          <p:cNvSpPr txBox="1"/>
          <p:nvPr>
            <p:ph type="title"/>
          </p:nvPr>
        </p:nvSpPr>
        <p:spPr>
          <a:xfrm>
            <a:off x="1010550" y="1363575"/>
            <a:ext cx="7005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5300"/>
              <a:t>Introduction</a:t>
            </a:r>
            <a:endParaRPr sz="5300"/>
          </a:p>
          <a:p>
            <a:pPr indent="0" lvl="0" marL="0" rtl="0" algn="ctr">
              <a:spcBef>
                <a:spcPts val="0"/>
              </a:spcBef>
              <a:spcAft>
                <a:spcPts val="0"/>
              </a:spcAft>
              <a:buNone/>
            </a:pPr>
            <a:r>
              <a:rPr lang="ro" sz="5300"/>
              <a:t>&amp; </a:t>
            </a:r>
            <a:endParaRPr sz="5300"/>
          </a:p>
          <a:p>
            <a:pPr indent="0" lvl="0" marL="0" rtl="0" algn="ctr">
              <a:spcBef>
                <a:spcPts val="0"/>
              </a:spcBef>
              <a:spcAft>
                <a:spcPts val="0"/>
              </a:spcAft>
              <a:buNone/>
            </a:pPr>
            <a:r>
              <a:rPr lang="ro" sz="5300"/>
              <a:t>Problem Formulation</a:t>
            </a:r>
            <a:endParaRPr sz="5300"/>
          </a:p>
        </p:txBody>
      </p:sp>
      <p:pic>
        <p:nvPicPr>
          <p:cNvPr id="2667" name="Google Shape;2667;p32"/>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1" name="Shape 2671"/>
        <p:cNvGrpSpPr/>
        <p:nvPr/>
      </p:nvGrpSpPr>
      <p:grpSpPr>
        <a:xfrm>
          <a:off x="0" y="0"/>
          <a:ext cx="0" cy="0"/>
          <a:chOff x="0" y="0"/>
          <a:chExt cx="0" cy="0"/>
        </a:xfrm>
      </p:grpSpPr>
      <p:sp>
        <p:nvSpPr>
          <p:cNvPr id="2672" name="Google Shape;2672;p33"/>
          <p:cNvSpPr txBox="1"/>
          <p:nvPr>
            <p:ph type="title"/>
          </p:nvPr>
        </p:nvSpPr>
        <p:spPr>
          <a:xfrm>
            <a:off x="496775" y="7400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a:t>Introduction</a:t>
            </a:r>
            <a:endParaRPr/>
          </a:p>
        </p:txBody>
      </p:sp>
      <p:sp>
        <p:nvSpPr>
          <p:cNvPr id="2673" name="Google Shape;2673;p33"/>
          <p:cNvSpPr txBox="1"/>
          <p:nvPr/>
        </p:nvSpPr>
        <p:spPr>
          <a:xfrm>
            <a:off x="-364325" y="1049063"/>
            <a:ext cx="4406100" cy="6618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t/>
            </a:r>
            <a:endParaRPr>
              <a:solidFill>
                <a:srgbClr val="F3F3F3"/>
              </a:solidFill>
              <a:latin typeface="PT Sans"/>
              <a:ea typeface="PT Sans"/>
              <a:cs typeface="PT Sans"/>
              <a:sym typeface="PT Sans"/>
            </a:endParaRPr>
          </a:p>
          <a:p>
            <a:pPr indent="0" lvl="0" marL="0" rtl="0" algn="r">
              <a:spcBef>
                <a:spcPts val="0"/>
              </a:spcBef>
              <a:spcAft>
                <a:spcPts val="0"/>
              </a:spcAft>
              <a:buNone/>
            </a:pPr>
            <a:r>
              <a:t/>
            </a:r>
            <a:endParaRPr b="1" sz="1700">
              <a:solidFill>
                <a:srgbClr val="F3F3F3"/>
              </a:solidFill>
              <a:latin typeface="PT Sans"/>
              <a:ea typeface="PT Sans"/>
              <a:cs typeface="PT Sans"/>
              <a:sym typeface="PT Sans"/>
            </a:endParaRPr>
          </a:p>
        </p:txBody>
      </p:sp>
      <p:sp>
        <p:nvSpPr>
          <p:cNvPr id="2674" name="Google Shape;2674;p33"/>
          <p:cNvSpPr txBox="1"/>
          <p:nvPr/>
        </p:nvSpPr>
        <p:spPr>
          <a:xfrm>
            <a:off x="3058900" y="1945725"/>
            <a:ext cx="2261400" cy="227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o" sz="1700">
                <a:solidFill>
                  <a:srgbClr val="F3F3F3"/>
                </a:solidFill>
                <a:latin typeface="PT Sans"/>
                <a:ea typeface="PT Sans"/>
                <a:cs typeface="PT Sans"/>
                <a:sym typeface="PT Sans"/>
              </a:rPr>
              <a:t>Team</a:t>
            </a:r>
            <a:r>
              <a:rPr lang="ro" sz="1700">
                <a:solidFill>
                  <a:srgbClr val="F3F3F3"/>
                </a:solidFill>
                <a:latin typeface="PT Sans"/>
                <a:ea typeface="PT Sans"/>
                <a:cs typeface="PT Sans"/>
                <a:sym typeface="PT Sans"/>
              </a:rPr>
              <a:t> : Denisa, Rayan, Assylbek</a:t>
            </a:r>
            <a:endParaRPr sz="1700">
              <a:solidFill>
                <a:srgbClr val="F3F3F3"/>
              </a:solidFill>
              <a:latin typeface="PT Sans"/>
              <a:ea typeface="PT Sans"/>
              <a:cs typeface="PT Sans"/>
              <a:sym typeface="PT Sans"/>
            </a:endParaRPr>
          </a:p>
          <a:p>
            <a:pPr indent="0" lvl="0" marL="0" rtl="0" algn="ctr">
              <a:spcBef>
                <a:spcPts val="0"/>
              </a:spcBef>
              <a:spcAft>
                <a:spcPts val="0"/>
              </a:spcAft>
              <a:buNone/>
            </a:pPr>
            <a:r>
              <a:t/>
            </a:r>
            <a:endParaRPr sz="1700">
              <a:solidFill>
                <a:srgbClr val="F3F3F3"/>
              </a:solidFill>
              <a:latin typeface="PT Sans"/>
              <a:ea typeface="PT Sans"/>
              <a:cs typeface="PT Sans"/>
              <a:sym typeface="PT Sans"/>
            </a:endParaRPr>
          </a:p>
          <a:p>
            <a:pPr indent="0" lvl="0" marL="0" rtl="0" algn="ctr">
              <a:spcBef>
                <a:spcPts val="0"/>
              </a:spcBef>
              <a:spcAft>
                <a:spcPts val="0"/>
              </a:spcAft>
              <a:buClr>
                <a:schemeClr val="dk1"/>
              </a:buClr>
              <a:buSzPts val="1100"/>
              <a:buFont typeface="Arial"/>
              <a:buNone/>
            </a:pPr>
            <a:r>
              <a:t/>
            </a:r>
            <a:endParaRPr sz="1700">
              <a:solidFill>
                <a:srgbClr val="F3F3F3"/>
              </a:solidFill>
              <a:latin typeface="PT Sans"/>
              <a:ea typeface="PT Sans"/>
              <a:cs typeface="PT Sans"/>
              <a:sym typeface="PT Sans"/>
            </a:endParaRPr>
          </a:p>
          <a:p>
            <a:pPr indent="0" lvl="0" marL="0" rtl="0" algn="ctr">
              <a:spcBef>
                <a:spcPts val="0"/>
              </a:spcBef>
              <a:spcAft>
                <a:spcPts val="0"/>
              </a:spcAft>
              <a:buNone/>
            </a:pPr>
            <a:r>
              <a:rPr lang="ro" sz="1700">
                <a:solidFill>
                  <a:srgbClr val="F3F3F3"/>
                </a:solidFill>
                <a:latin typeface="PT Sans"/>
                <a:ea typeface="PT Sans"/>
                <a:cs typeface="PT Sans"/>
                <a:sym typeface="PT Sans"/>
              </a:rPr>
              <a:t>Part of RIS Project class, based on the MIT 2016 project Duckietown</a:t>
            </a:r>
            <a:endParaRPr b="1" sz="1700">
              <a:solidFill>
                <a:srgbClr val="F3F3F3"/>
              </a:solidFill>
              <a:latin typeface="PT Sans"/>
              <a:ea typeface="PT Sans"/>
              <a:cs typeface="PT Sans"/>
              <a:sym typeface="PT Sans"/>
            </a:endParaRPr>
          </a:p>
        </p:txBody>
      </p:sp>
      <p:sp>
        <p:nvSpPr>
          <p:cNvPr id="2675" name="Google Shape;2675;p33"/>
          <p:cNvSpPr txBox="1"/>
          <p:nvPr/>
        </p:nvSpPr>
        <p:spPr>
          <a:xfrm>
            <a:off x="5604498" y="3357700"/>
            <a:ext cx="3215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o">
                <a:solidFill>
                  <a:srgbClr val="F3F3F3"/>
                </a:solidFill>
                <a:latin typeface="PT Sans"/>
                <a:ea typeface="PT Sans"/>
                <a:cs typeface="PT Sans"/>
                <a:sym typeface="PT Sans"/>
              </a:rPr>
              <a:t>DuckieTowns </a:t>
            </a:r>
            <a:r>
              <a:rPr lang="ro">
                <a:solidFill>
                  <a:srgbClr val="F3F3F3"/>
                </a:solidFill>
                <a:latin typeface="PT Sans"/>
                <a:ea typeface="PT Sans"/>
                <a:cs typeface="PT Sans"/>
                <a:sym typeface="PT Sans"/>
              </a:rPr>
              <a:t>are the urban environments: roads, constructed from exercise mats and tape, and the signage which the robots use to navigate around. </a:t>
            </a:r>
            <a:endParaRPr>
              <a:solidFill>
                <a:srgbClr val="F3F3F3"/>
              </a:solidFill>
              <a:latin typeface="PT Sans"/>
              <a:ea typeface="PT Sans"/>
              <a:cs typeface="PT Sans"/>
              <a:sym typeface="PT Sans"/>
            </a:endParaRPr>
          </a:p>
        </p:txBody>
      </p:sp>
      <p:pic>
        <p:nvPicPr>
          <p:cNvPr id="2676" name="Google Shape;2676;p33"/>
          <p:cNvPicPr preferRelativeResize="0"/>
          <p:nvPr/>
        </p:nvPicPr>
        <p:blipFill>
          <a:blip r:embed="rId3">
            <a:alphaModFix/>
          </a:blip>
          <a:stretch>
            <a:fillRect/>
          </a:stretch>
        </p:blipFill>
        <p:spPr>
          <a:xfrm>
            <a:off x="423225" y="1702651"/>
            <a:ext cx="2209600" cy="1655050"/>
          </a:xfrm>
          <a:prstGeom prst="rect">
            <a:avLst/>
          </a:prstGeom>
          <a:noFill/>
          <a:ln>
            <a:noFill/>
          </a:ln>
        </p:spPr>
      </p:pic>
      <p:pic>
        <p:nvPicPr>
          <p:cNvPr id="2677" name="Google Shape;2677;p33"/>
          <p:cNvPicPr preferRelativeResize="0"/>
          <p:nvPr/>
        </p:nvPicPr>
        <p:blipFill>
          <a:blip r:embed="rId4">
            <a:alphaModFix/>
          </a:blip>
          <a:stretch>
            <a:fillRect/>
          </a:stretch>
        </p:blipFill>
        <p:spPr>
          <a:xfrm>
            <a:off x="7081619" y="493644"/>
            <a:ext cx="2062375" cy="598450"/>
          </a:xfrm>
          <a:prstGeom prst="rect">
            <a:avLst/>
          </a:prstGeom>
          <a:noFill/>
          <a:ln>
            <a:noFill/>
          </a:ln>
        </p:spPr>
      </p:pic>
      <p:sp>
        <p:nvSpPr>
          <p:cNvPr id="2678" name="Google Shape;2678;p33"/>
          <p:cNvSpPr txBox="1"/>
          <p:nvPr/>
        </p:nvSpPr>
        <p:spPr>
          <a:xfrm>
            <a:off x="496775" y="3357700"/>
            <a:ext cx="20625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o">
                <a:solidFill>
                  <a:srgbClr val="F3F3F3"/>
                </a:solidFill>
                <a:latin typeface="PT Sans"/>
                <a:ea typeface="PT Sans"/>
                <a:cs typeface="PT Sans"/>
                <a:sym typeface="PT Sans"/>
              </a:rPr>
              <a:t>DuckieBots </a:t>
            </a:r>
            <a:r>
              <a:rPr lang="ro">
                <a:solidFill>
                  <a:srgbClr val="F3F3F3"/>
                </a:solidFill>
                <a:latin typeface="PT Sans"/>
                <a:ea typeface="PT Sans"/>
                <a:cs typeface="PT Sans"/>
                <a:sym typeface="PT Sans"/>
              </a:rPr>
              <a:t>are low-cost mobile robots that are built almost entirely from off-the-shelf parts.</a:t>
            </a:r>
            <a:endParaRPr>
              <a:solidFill>
                <a:srgbClr val="F3F3F3"/>
              </a:solidFill>
              <a:latin typeface="PT Sans"/>
              <a:ea typeface="PT Sans"/>
              <a:cs typeface="PT Sans"/>
              <a:sym typeface="PT Sans"/>
            </a:endParaRPr>
          </a:p>
          <a:p>
            <a:pPr indent="0" lvl="0" marL="0" rtl="0" algn="l">
              <a:spcBef>
                <a:spcPts val="0"/>
              </a:spcBef>
              <a:spcAft>
                <a:spcPts val="0"/>
              </a:spcAft>
              <a:buNone/>
            </a:pPr>
            <a:r>
              <a:t/>
            </a:r>
            <a:endParaRPr>
              <a:solidFill>
                <a:srgbClr val="F3F3F3"/>
              </a:solidFill>
              <a:latin typeface="PT Sans"/>
              <a:ea typeface="PT Sans"/>
              <a:cs typeface="PT Sans"/>
              <a:sym typeface="PT Sans"/>
            </a:endParaRPr>
          </a:p>
        </p:txBody>
      </p:sp>
      <p:pic>
        <p:nvPicPr>
          <p:cNvPr id="2679" name="Google Shape;2679;p33"/>
          <p:cNvPicPr preferRelativeResize="0"/>
          <p:nvPr/>
        </p:nvPicPr>
        <p:blipFill>
          <a:blip r:embed="rId5">
            <a:alphaModFix/>
          </a:blip>
          <a:stretch>
            <a:fillRect/>
          </a:stretch>
        </p:blipFill>
        <p:spPr>
          <a:xfrm>
            <a:off x="5740776" y="1685275"/>
            <a:ext cx="2924175" cy="156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34"/>
          <p:cNvSpPr txBox="1"/>
          <p:nvPr>
            <p:ph type="title"/>
          </p:nvPr>
        </p:nvSpPr>
        <p:spPr>
          <a:xfrm>
            <a:off x="713100" y="7614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a:t>Problem Formulation</a:t>
            </a:r>
            <a:endParaRPr/>
          </a:p>
        </p:txBody>
      </p:sp>
      <p:sp>
        <p:nvSpPr>
          <p:cNvPr id="2685" name="Google Shape;2685;p34"/>
          <p:cNvSpPr txBox="1"/>
          <p:nvPr/>
        </p:nvSpPr>
        <p:spPr>
          <a:xfrm>
            <a:off x="1030500" y="1860025"/>
            <a:ext cx="7083000" cy="149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700">
                <a:solidFill>
                  <a:srgbClr val="F3F3F3"/>
                </a:solidFill>
                <a:latin typeface="PT Sans"/>
                <a:ea typeface="PT Sans"/>
                <a:cs typeface="PT Sans"/>
                <a:sym typeface="PT Sans"/>
              </a:rPr>
              <a:t>As the duckietown project can be seen as a simulation of an autonomous or manually-controlled car </a:t>
            </a:r>
            <a:r>
              <a:rPr lang="ro" sz="1700">
                <a:solidFill>
                  <a:srgbClr val="F3F3F3"/>
                </a:solidFill>
                <a:latin typeface="PT Sans"/>
                <a:ea typeface="PT Sans"/>
                <a:cs typeface="PT Sans"/>
                <a:sym typeface="PT Sans"/>
              </a:rPr>
              <a:t>driving through a city, our idea was to </a:t>
            </a:r>
            <a:r>
              <a:rPr b="1" lang="ro" sz="1700">
                <a:solidFill>
                  <a:srgbClr val="F3F3F3"/>
                </a:solidFill>
                <a:latin typeface="PT Sans"/>
                <a:ea typeface="PT Sans"/>
                <a:cs typeface="PT Sans"/>
                <a:sym typeface="PT Sans"/>
              </a:rPr>
              <a:t>conduct object detection (of duckies &amp; duckiebots) and displacement computation to each detected object</a:t>
            </a:r>
            <a:r>
              <a:rPr lang="ro" sz="1700">
                <a:solidFill>
                  <a:srgbClr val="F3F3F3"/>
                </a:solidFill>
                <a:latin typeface="PT Sans"/>
                <a:ea typeface="PT Sans"/>
                <a:cs typeface="PT Sans"/>
                <a:sym typeface="PT Sans"/>
              </a:rPr>
              <a:t>, which can further be considered an obstacle or a stopping point.</a:t>
            </a:r>
            <a:endParaRPr sz="1700">
              <a:solidFill>
                <a:srgbClr val="F3F3F3"/>
              </a:solidFill>
              <a:latin typeface="PT Sans"/>
              <a:ea typeface="PT Sans"/>
              <a:cs typeface="PT Sans"/>
              <a:sym typeface="PT Sans"/>
            </a:endParaRPr>
          </a:p>
        </p:txBody>
      </p:sp>
      <p:pic>
        <p:nvPicPr>
          <p:cNvPr id="2686" name="Google Shape;2686;p34"/>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0" name="Shape 2690"/>
        <p:cNvGrpSpPr/>
        <p:nvPr/>
      </p:nvGrpSpPr>
      <p:grpSpPr>
        <a:xfrm>
          <a:off x="0" y="0"/>
          <a:ext cx="0" cy="0"/>
          <a:chOff x="0" y="0"/>
          <a:chExt cx="0" cy="0"/>
        </a:xfrm>
      </p:grpSpPr>
      <p:sp>
        <p:nvSpPr>
          <p:cNvPr id="2691" name="Google Shape;2691;p35"/>
          <p:cNvSpPr txBox="1"/>
          <p:nvPr>
            <p:ph type="title"/>
          </p:nvPr>
        </p:nvSpPr>
        <p:spPr>
          <a:xfrm>
            <a:off x="1182000" y="13207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6000"/>
              <a:t>Approach</a:t>
            </a:r>
            <a:endParaRPr sz="6000"/>
          </a:p>
        </p:txBody>
      </p:sp>
      <p:pic>
        <p:nvPicPr>
          <p:cNvPr id="2692" name="Google Shape;2692;p35"/>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36"/>
          <p:cNvSpPr txBox="1"/>
          <p:nvPr>
            <p:ph type="title"/>
          </p:nvPr>
        </p:nvSpPr>
        <p:spPr>
          <a:xfrm>
            <a:off x="1182000" y="13207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5700"/>
              <a:t>Object Detection</a:t>
            </a:r>
            <a:endParaRPr sz="5700"/>
          </a:p>
          <a:p>
            <a:pPr indent="0" lvl="0" marL="0" rtl="0" algn="ctr">
              <a:spcBef>
                <a:spcPts val="0"/>
              </a:spcBef>
              <a:spcAft>
                <a:spcPts val="0"/>
              </a:spcAft>
              <a:buNone/>
            </a:pPr>
            <a:r>
              <a:t/>
            </a:r>
            <a:endParaRPr sz="100"/>
          </a:p>
        </p:txBody>
      </p:sp>
      <p:pic>
        <p:nvPicPr>
          <p:cNvPr id="2698" name="Google Shape;2698;p36"/>
          <p:cNvPicPr preferRelativeResize="0"/>
          <p:nvPr/>
        </p:nvPicPr>
        <p:blipFill>
          <a:blip r:embed="rId3">
            <a:alphaModFix/>
          </a:blip>
          <a:stretch>
            <a:fillRect/>
          </a:stretch>
        </p:blipFill>
        <p:spPr>
          <a:xfrm>
            <a:off x="7081619" y="493644"/>
            <a:ext cx="2062375" cy="59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2" name="Shape 2702"/>
        <p:cNvGrpSpPr/>
        <p:nvPr/>
      </p:nvGrpSpPr>
      <p:grpSpPr>
        <a:xfrm>
          <a:off x="0" y="0"/>
          <a:ext cx="0" cy="0"/>
          <a:chOff x="0" y="0"/>
          <a:chExt cx="0" cy="0"/>
        </a:xfrm>
      </p:grpSpPr>
      <p:sp>
        <p:nvSpPr>
          <p:cNvPr id="2703" name="Google Shape;2703;p3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3100"/>
              <a:t>Training Data Preparation</a:t>
            </a:r>
            <a:endParaRPr sz="3100"/>
          </a:p>
        </p:txBody>
      </p:sp>
      <p:sp>
        <p:nvSpPr>
          <p:cNvPr id="2704" name="Google Shape;2704;p37"/>
          <p:cNvSpPr txBox="1"/>
          <p:nvPr/>
        </p:nvSpPr>
        <p:spPr>
          <a:xfrm>
            <a:off x="1346000" y="1945725"/>
            <a:ext cx="2218200" cy="2108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T Sans"/>
              <a:buAutoNum type="arabicPeriod"/>
            </a:pPr>
            <a:r>
              <a:rPr lang="ro">
                <a:solidFill>
                  <a:schemeClr val="lt1"/>
                </a:solidFill>
                <a:latin typeface="PT Sans"/>
                <a:ea typeface="PT Sans"/>
                <a:cs typeface="PT Sans"/>
                <a:sym typeface="PT Sans"/>
              </a:rPr>
              <a:t>Access a dataset containing images from logs of a Duckiebot in a Duckietown in a variety of lighting conditions with objects. </a:t>
            </a:r>
            <a:endParaRPr>
              <a:solidFill>
                <a:schemeClr val="lt1"/>
              </a:solidFill>
              <a:latin typeface="PT Sans"/>
              <a:ea typeface="PT Sans"/>
              <a:cs typeface="PT Sans"/>
              <a:sym typeface="PT Sans"/>
            </a:endParaRPr>
          </a:p>
          <a:p>
            <a:pPr indent="0" lvl="0" marL="0" rtl="0" algn="l">
              <a:spcBef>
                <a:spcPts val="0"/>
              </a:spcBef>
              <a:spcAft>
                <a:spcPts val="0"/>
              </a:spcAft>
              <a:buNone/>
            </a:pPr>
            <a:r>
              <a:t/>
            </a:r>
            <a:endParaRPr sz="1300">
              <a:solidFill>
                <a:schemeClr val="lt1"/>
              </a:solidFill>
              <a:latin typeface="PT Sans"/>
              <a:ea typeface="PT Sans"/>
              <a:cs typeface="PT Sans"/>
              <a:sym typeface="PT Sans"/>
            </a:endParaRPr>
          </a:p>
        </p:txBody>
      </p:sp>
      <p:pic>
        <p:nvPicPr>
          <p:cNvPr id="2705" name="Google Shape;2705;p37"/>
          <p:cNvPicPr preferRelativeResize="0"/>
          <p:nvPr/>
        </p:nvPicPr>
        <p:blipFill>
          <a:blip r:embed="rId3">
            <a:alphaModFix/>
          </a:blip>
          <a:stretch>
            <a:fillRect/>
          </a:stretch>
        </p:blipFill>
        <p:spPr>
          <a:xfrm>
            <a:off x="7081619" y="493644"/>
            <a:ext cx="2062375" cy="598450"/>
          </a:xfrm>
          <a:prstGeom prst="rect">
            <a:avLst/>
          </a:prstGeom>
          <a:noFill/>
          <a:ln>
            <a:noFill/>
          </a:ln>
        </p:spPr>
      </p:pic>
      <p:pic>
        <p:nvPicPr>
          <p:cNvPr id="2706" name="Google Shape;2706;p37"/>
          <p:cNvPicPr preferRelativeResize="0"/>
          <p:nvPr/>
        </p:nvPicPr>
        <p:blipFill>
          <a:blip r:embed="rId4">
            <a:alphaModFix/>
          </a:blip>
          <a:stretch>
            <a:fillRect/>
          </a:stretch>
        </p:blipFill>
        <p:spPr>
          <a:xfrm>
            <a:off x="3756000" y="1578900"/>
            <a:ext cx="2647600" cy="1985700"/>
          </a:xfrm>
          <a:prstGeom prst="rect">
            <a:avLst/>
          </a:prstGeom>
          <a:noFill/>
          <a:ln>
            <a:noFill/>
          </a:ln>
        </p:spPr>
      </p:pic>
      <p:pic>
        <p:nvPicPr>
          <p:cNvPr id="2707" name="Google Shape;2707;p37"/>
          <p:cNvPicPr preferRelativeResize="0"/>
          <p:nvPr/>
        </p:nvPicPr>
        <p:blipFill>
          <a:blip r:embed="rId5">
            <a:alphaModFix/>
          </a:blip>
          <a:stretch>
            <a:fillRect/>
          </a:stretch>
        </p:blipFill>
        <p:spPr>
          <a:xfrm>
            <a:off x="5383600" y="2726875"/>
            <a:ext cx="2435600" cy="1826700"/>
          </a:xfrm>
          <a:prstGeom prst="rect">
            <a:avLst/>
          </a:prstGeom>
          <a:noFill/>
          <a:ln>
            <a:noFill/>
          </a:ln>
        </p:spPr>
      </p:pic>
      <p:pic>
        <p:nvPicPr>
          <p:cNvPr id="2708" name="Google Shape;2708;p37"/>
          <p:cNvPicPr preferRelativeResize="0"/>
          <p:nvPr/>
        </p:nvPicPr>
        <p:blipFill>
          <a:blip r:embed="rId6">
            <a:alphaModFix/>
          </a:blip>
          <a:stretch>
            <a:fillRect/>
          </a:stretch>
        </p:blipFill>
        <p:spPr>
          <a:xfrm>
            <a:off x="6728263" y="1504025"/>
            <a:ext cx="2203467" cy="1652600"/>
          </a:xfrm>
          <a:prstGeom prst="rect">
            <a:avLst/>
          </a:prstGeom>
          <a:noFill/>
          <a:ln>
            <a:noFill/>
          </a:ln>
        </p:spPr>
      </p:pic>
      <p:sp>
        <p:nvSpPr>
          <p:cNvPr id="2709" name="Google Shape;2709;p37"/>
          <p:cNvSpPr txBox="1"/>
          <p:nvPr/>
        </p:nvSpPr>
        <p:spPr>
          <a:xfrm>
            <a:off x="353850" y="4233350"/>
            <a:ext cx="33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lt1"/>
                </a:solidFill>
                <a:latin typeface="PT Sans"/>
                <a:ea typeface="PT Sans"/>
                <a:cs typeface="PT Sans"/>
                <a:sym typeface="PT Sans"/>
              </a:rPr>
              <a:t>https://github.com/duckietown/duckietown-objdet/tree/master/duckie_data/training-images</a:t>
            </a:r>
            <a:endParaRPr sz="1000">
              <a:solidFill>
                <a:schemeClr val="lt1"/>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3" name="Shape 2713"/>
        <p:cNvGrpSpPr/>
        <p:nvPr/>
      </p:nvGrpSpPr>
      <p:grpSpPr>
        <a:xfrm>
          <a:off x="0" y="0"/>
          <a:ext cx="0" cy="0"/>
          <a:chOff x="0" y="0"/>
          <a:chExt cx="0" cy="0"/>
        </a:xfrm>
      </p:grpSpPr>
      <p:sp>
        <p:nvSpPr>
          <p:cNvPr id="2714" name="Google Shape;2714;p3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sz="3100"/>
              <a:t>Training Data Preparation</a:t>
            </a:r>
            <a:endParaRPr sz="3100"/>
          </a:p>
        </p:txBody>
      </p:sp>
      <p:sp>
        <p:nvSpPr>
          <p:cNvPr id="2715" name="Google Shape;2715;p38"/>
          <p:cNvSpPr txBox="1"/>
          <p:nvPr/>
        </p:nvSpPr>
        <p:spPr>
          <a:xfrm>
            <a:off x="1083588" y="1906725"/>
            <a:ext cx="17229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300">
                <a:solidFill>
                  <a:schemeClr val="lt1"/>
                </a:solidFill>
                <a:latin typeface="PT Sans"/>
                <a:ea typeface="PT Sans"/>
                <a:cs typeface="PT Sans"/>
                <a:sym typeface="PT Sans"/>
              </a:rPr>
              <a:t>2. Annotate each image (using VoTT) by labelling each object type we later want to detect, using boxes to delimitate the margins.</a:t>
            </a:r>
            <a:endParaRPr sz="1300">
              <a:solidFill>
                <a:schemeClr val="lt1"/>
              </a:solidFill>
              <a:latin typeface="PT Sans"/>
              <a:ea typeface="PT Sans"/>
              <a:cs typeface="PT Sans"/>
              <a:sym typeface="PT Sans"/>
            </a:endParaRPr>
          </a:p>
          <a:p>
            <a:pPr indent="0" lvl="0" marL="457200" rtl="0" algn="l">
              <a:spcBef>
                <a:spcPts val="0"/>
              </a:spcBef>
              <a:spcAft>
                <a:spcPts val="0"/>
              </a:spcAft>
              <a:buNone/>
            </a:pPr>
            <a:r>
              <a:t/>
            </a:r>
            <a:endParaRPr sz="1300">
              <a:solidFill>
                <a:schemeClr val="lt1"/>
              </a:solidFill>
              <a:latin typeface="PT Sans"/>
              <a:ea typeface="PT Sans"/>
              <a:cs typeface="PT Sans"/>
              <a:sym typeface="PT Sans"/>
            </a:endParaRPr>
          </a:p>
        </p:txBody>
      </p:sp>
      <p:pic>
        <p:nvPicPr>
          <p:cNvPr id="2716" name="Google Shape;2716;p38"/>
          <p:cNvPicPr preferRelativeResize="0"/>
          <p:nvPr/>
        </p:nvPicPr>
        <p:blipFill>
          <a:blip r:embed="rId3">
            <a:alphaModFix/>
          </a:blip>
          <a:stretch>
            <a:fillRect/>
          </a:stretch>
        </p:blipFill>
        <p:spPr>
          <a:xfrm>
            <a:off x="7081619" y="493644"/>
            <a:ext cx="2062375" cy="598450"/>
          </a:xfrm>
          <a:prstGeom prst="rect">
            <a:avLst/>
          </a:prstGeom>
          <a:noFill/>
          <a:ln>
            <a:noFill/>
          </a:ln>
        </p:spPr>
      </p:pic>
      <p:pic>
        <p:nvPicPr>
          <p:cNvPr id="2717" name="Google Shape;2717;p38"/>
          <p:cNvPicPr preferRelativeResize="0"/>
          <p:nvPr/>
        </p:nvPicPr>
        <p:blipFill>
          <a:blip r:embed="rId4">
            <a:alphaModFix/>
          </a:blip>
          <a:stretch>
            <a:fillRect/>
          </a:stretch>
        </p:blipFill>
        <p:spPr>
          <a:xfrm>
            <a:off x="2908486" y="1263025"/>
            <a:ext cx="5384974" cy="3073000"/>
          </a:xfrm>
          <a:prstGeom prst="rect">
            <a:avLst/>
          </a:prstGeom>
          <a:noFill/>
          <a:ln>
            <a:noFill/>
          </a:ln>
        </p:spPr>
      </p:pic>
      <p:pic>
        <p:nvPicPr>
          <p:cNvPr id="2718" name="Google Shape;2718;p38"/>
          <p:cNvPicPr preferRelativeResize="0"/>
          <p:nvPr/>
        </p:nvPicPr>
        <p:blipFill rotWithShape="1">
          <a:blip r:embed="rId5">
            <a:alphaModFix/>
          </a:blip>
          <a:srcRect b="26028" l="14807" r="68233" t="53137"/>
          <a:stretch/>
        </p:blipFill>
        <p:spPr>
          <a:xfrm>
            <a:off x="1652339" y="4417150"/>
            <a:ext cx="688211" cy="598450"/>
          </a:xfrm>
          <a:prstGeom prst="rect">
            <a:avLst/>
          </a:prstGeom>
          <a:noFill/>
          <a:ln>
            <a:noFill/>
          </a:ln>
        </p:spPr>
      </p:pic>
      <p:sp>
        <p:nvSpPr>
          <p:cNvPr id="2719" name="Google Shape;2719;p38"/>
          <p:cNvSpPr txBox="1"/>
          <p:nvPr/>
        </p:nvSpPr>
        <p:spPr>
          <a:xfrm>
            <a:off x="2271950" y="4565550"/>
            <a:ext cx="18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lt1"/>
                </a:solidFill>
                <a:latin typeface="PT Sans"/>
                <a:ea typeface="PT Sans"/>
                <a:cs typeface="PT Sans"/>
                <a:sym typeface="PT Sans"/>
              </a:rPr>
              <a:t>VoTT</a:t>
            </a:r>
            <a:endParaRPr>
              <a:solidFill>
                <a:schemeClr val="lt1"/>
              </a:solidFill>
              <a:latin typeface="PT Sans"/>
              <a:ea typeface="PT Sans"/>
              <a:cs typeface="PT Sans"/>
              <a:sym typeface="PT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